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321" r:id="rId2"/>
    <p:sldId id="320" r:id="rId3"/>
    <p:sldId id="326" r:id="rId4"/>
    <p:sldId id="322" r:id="rId5"/>
    <p:sldId id="323" r:id="rId6"/>
    <p:sldId id="331" r:id="rId7"/>
    <p:sldId id="324" r:id="rId8"/>
    <p:sldId id="327" r:id="rId9"/>
    <p:sldId id="328" r:id="rId10"/>
    <p:sldId id="332" r:id="rId11"/>
    <p:sldId id="333" r:id="rId12"/>
    <p:sldId id="334" r:id="rId13"/>
    <p:sldId id="335" r:id="rId14"/>
    <p:sldId id="336" r:id="rId15"/>
    <p:sldId id="325" r:id="rId16"/>
    <p:sldId id="338" r:id="rId17"/>
    <p:sldId id="339" r:id="rId18"/>
    <p:sldId id="309" r:id="rId19"/>
  </p:sldIdLst>
  <p:sldSz cx="9906000" cy="6858000" type="A4"/>
  <p:notesSz cx="6645275" cy="9777413"/>
  <p:defaultTextStyle>
    <a:defPPr>
      <a:defRPr lang="ko-KR"/>
    </a:defPPr>
    <a:lvl1pPr algn="l" rtl="0" eaLnBrk="0" fontAlgn="base" hangingPunct="0">
      <a:spcBef>
        <a:spcPct val="0"/>
      </a:spcBef>
      <a:spcAft>
        <a:spcPct val="0"/>
      </a:spcAft>
      <a:defRPr kumimoji="1" sz="1400" b="1" kern="1200">
        <a:solidFill>
          <a:schemeClr val="tx1"/>
        </a:solidFill>
        <a:latin typeface="Arial" charset="0"/>
        <a:ea typeface="돋움" pitchFamily="50" charset="-127"/>
        <a:cs typeface="+mn-cs"/>
      </a:defRPr>
    </a:lvl1pPr>
    <a:lvl2pPr marL="457200" algn="l" rtl="0" eaLnBrk="0" fontAlgn="base" hangingPunct="0">
      <a:spcBef>
        <a:spcPct val="0"/>
      </a:spcBef>
      <a:spcAft>
        <a:spcPct val="0"/>
      </a:spcAft>
      <a:defRPr kumimoji="1" sz="1400" b="1" kern="1200">
        <a:solidFill>
          <a:schemeClr val="tx1"/>
        </a:solidFill>
        <a:latin typeface="Arial" charset="0"/>
        <a:ea typeface="돋움" pitchFamily="50" charset="-127"/>
        <a:cs typeface="+mn-cs"/>
      </a:defRPr>
    </a:lvl2pPr>
    <a:lvl3pPr marL="914400" algn="l" rtl="0" eaLnBrk="0" fontAlgn="base" hangingPunct="0">
      <a:spcBef>
        <a:spcPct val="0"/>
      </a:spcBef>
      <a:spcAft>
        <a:spcPct val="0"/>
      </a:spcAft>
      <a:defRPr kumimoji="1" sz="1400" b="1" kern="1200">
        <a:solidFill>
          <a:schemeClr val="tx1"/>
        </a:solidFill>
        <a:latin typeface="Arial" charset="0"/>
        <a:ea typeface="돋움" pitchFamily="50" charset="-127"/>
        <a:cs typeface="+mn-cs"/>
      </a:defRPr>
    </a:lvl3pPr>
    <a:lvl4pPr marL="1371600" algn="l" rtl="0" eaLnBrk="0" fontAlgn="base" hangingPunct="0">
      <a:spcBef>
        <a:spcPct val="0"/>
      </a:spcBef>
      <a:spcAft>
        <a:spcPct val="0"/>
      </a:spcAft>
      <a:defRPr kumimoji="1" sz="1400" b="1" kern="1200">
        <a:solidFill>
          <a:schemeClr val="tx1"/>
        </a:solidFill>
        <a:latin typeface="Arial" charset="0"/>
        <a:ea typeface="돋움" pitchFamily="50" charset="-127"/>
        <a:cs typeface="+mn-cs"/>
      </a:defRPr>
    </a:lvl4pPr>
    <a:lvl5pPr marL="1828800" algn="l" rtl="0" eaLnBrk="0" fontAlgn="base" hangingPunct="0">
      <a:spcBef>
        <a:spcPct val="0"/>
      </a:spcBef>
      <a:spcAft>
        <a:spcPct val="0"/>
      </a:spcAft>
      <a:defRPr kumimoji="1" sz="1400" b="1" kern="1200">
        <a:solidFill>
          <a:schemeClr val="tx1"/>
        </a:solidFill>
        <a:latin typeface="Arial" charset="0"/>
        <a:ea typeface="돋움" pitchFamily="50" charset="-127"/>
        <a:cs typeface="+mn-cs"/>
      </a:defRPr>
    </a:lvl5pPr>
    <a:lvl6pPr marL="2286000" algn="l" defTabSz="914400" rtl="0" eaLnBrk="1" latinLnBrk="1" hangingPunct="1">
      <a:defRPr kumimoji="1" sz="1400" b="1" kern="1200">
        <a:solidFill>
          <a:schemeClr val="tx1"/>
        </a:solidFill>
        <a:latin typeface="Arial" charset="0"/>
        <a:ea typeface="돋움" pitchFamily="50" charset="-127"/>
        <a:cs typeface="+mn-cs"/>
      </a:defRPr>
    </a:lvl6pPr>
    <a:lvl7pPr marL="2743200" algn="l" defTabSz="914400" rtl="0" eaLnBrk="1" latinLnBrk="1" hangingPunct="1">
      <a:defRPr kumimoji="1" sz="1400" b="1" kern="1200">
        <a:solidFill>
          <a:schemeClr val="tx1"/>
        </a:solidFill>
        <a:latin typeface="Arial" charset="0"/>
        <a:ea typeface="돋움" pitchFamily="50" charset="-127"/>
        <a:cs typeface="+mn-cs"/>
      </a:defRPr>
    </a:lvl7pPr>
    <a:lvl8pPr marL="3200400" algn="l" defTabSz="914400" rtl="0" eaLnBrk="1" latinLnBrk="1" hangingPunct="1">
      <a:defRPr kumimoji="1" sz="1400" b="1" kern="1200">
        <a:solidFill>
          <a:schemeClr val="tx1"/>
        </a:solidFill>
        <a:latin typeface="Arial" charset="0"/>
        <a:ea typeface="돋움" pitchFamily="50" charset="-127"/>
        <a:cs typeface="+mn-cs"/>
      </a:defRPr>
    </a:lvl8pPr>
    <a:lvl9pPr marL="3657600" algn="l" defTabSz="914400" rtl="0" eaLnBrk="1" latinLnBrk="1" hangingPunct="1">
      <a:defRPr kumimoji="1" sz="1400" b="1" kern="1200">
        <a:solidFill>
          <a:schemeClr val="tx1"/>
        </a:solidFill>
        <a:latin typeface="Arial" charset="0"/>
        <a:ea typeface="돋움"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129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0128"/>
    <a:srgbClr val="FF7C80"/>
    <a:srgbClr val="737373"/>
    <a:srgbClr val="009900"/>
    <a:srgbClr val="99FFCC"/>
    <a:srgbClr val="0000FF"/>
    <a:srgbClr val="F1ADAB"/>
    <a:srgbClr val="00CC00"/>
    <a:srgbClr val="9966FF"/>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56" autoAdjust="0"/>
    <p:restoredTop sz="96047" autoAdjust="0"/>
  </p:normalViewPr>
  <p:slideViewPr>
    <p:cSldViewPr>
      <p:cViewPr varScale="1">
        <p:scale>
          <a:sx n="114" d="100"/>
          <a:sy n="114" d="100"/>
        </p:scale>
        <p:origin x="216" y="168"/>
      </p:cViewPr>
      <p:guideLst>
        <p:guide orient="horz" pos="2160"/>
        <p:guide pos="1296"/>
      </p:guideLst>
    </p:cSldViewPr>
  </p:slideViewPr>
  <p:outlineViewPr>
    <p:cViewPr>
      <p:scale>
        <a:sx n="33" d="100"/>
        <a:sy n="33" d="100"/>
      </p:scale>
      <p:origin x="0" y="-84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92" d="100"/>
          <a:sy n="92" d="100"/>
        </p:scale>
        <p:origin x="3272"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19050" y="33338"/>
            <a:ext cx="2886075" cy="455612"/>
          </a:xfrm>
          <a:prstGeom prst="rect">
            <a:avLst/>
          </a:prstGeom>
          <a:noFill/>
          <a:ln w="9525">
            <a:noFill/>
            <a:miter lim="800000"/>
            <a:headEnd/>
            <a:tailEnd/>
          </a:ln>
          <a:effectLst/>
        </p:spPr>
        <p:txBody>
          <a:bodyPr vert="horz" wrap="square" lIns="18789" tIns="0" rIns="18789" bIns="0" numCol="1" anchor="t" anchorCtr="0" compatLnSpc="1">
            <a:prstTxWarp prst="textNoShape">
              <a:avLst/>
            </a:prstTxWarp>
          </a:bodyPr>
          <a:lstStyle>
            <a:lvl1pPr defTabSz="919163">
              <a:defRPr sz="1000" b="0" i="1">
                <a:latin typeface="Arial" pitchFamily="34" charset="0"/>
              </a:defRPr>
            </a:lvl1pPr>
          </a:lstStyle>
          <a:p>
            <a:pPr>
              <a:defRPr/>
            </a:pPr>
            <a:endParaRPr lang="en-US" altLang="ko-KR"/>
          </a:p>
        </p:txBody>
      </p:sp>
      <p:sp>
        <p:nvSpPr>
          <p:cNvPr id="4099" name="Rectangle 3"/>
          <p:cNvSpPr>
            <a:spLocks noGrp="1" noChangeArrowheads="1"/>
          </p:cNvSpPr>
          <p:nvPr>
            <p:ph type="dt" sz="quarter" idx="1"/>
          </p:nvPr>
        </p:nvSpPr>
        <p:spPr bwMode="auto">
          <a:xfrm>
            <a:off x="3778250" y="33338"/>
            <a:ext cx="2886075" cy="455612"/>
          </a:xfrm>
          <a:prstGeom prst="rect">
            <a:avLst/>
          </a:prstGeom>
          <a:noFill/>
          <a:ln w="9525">
            <a:noFill/>
            <a:miter lim="800000"/>
            <a:headEnd/>
            <a:tailEnd/>
          </a:ln>
          <a:effectLst/>
        </p:spPr>
        <p:txBody>
          <a:bodyPr vert="horz" wrap="square" lIns="18789" tIns="0" rIns="18789" bIns="0" numCol="1" anchor="t" anchorCtr="0" compatLnSpc="1">
            <a:prstTxWarp prst="textNoShape">
              <a:avLst/>
            </a:prstTxWarp>
          </a:bodyPr>
          <a:lstStyle>
            <a:lvl1pPr algn="r" defTabSz="919163">
              <a:defRPr sz="1000" b="0" i="1">
                <a:latin typeface="Arial" pitchFamily="34" charset="0"/>
              </a:defRPr>
            </a:lvl1pPr>
          </a:lstStyle>
          <a:p>
            <a:pPr>
              <a:defRPr/>
            </a:pPr>
            <a:endParaRPr lang="en-US" altLang="ko-KR"/>
          </a:p>
        </p:txBody>
      </p:sp>
      <p:sp>
        <p:nvSpPr>
          <p:cNvPr id="4100" name="Rectangle 4"/>
          <p:cNvSpPr>
            <a:spLocks noGrp="1" noChangeArrowheads="1"/>
          </p:cNvSpPr>
          <p:nvPr>
            <p:ph type="ftr" sz="quarter" idx="2"/>
          </p:nvPr>
        </p:nvSpPr>
        <p:spPr bwMode="auto">
          <a:xfrm>
            <a:off x="-19050" y="9288463"/>
            <a:ext cx="2886075" cy="455612"/>
          </a:xfrm>
          <a:prstGeom prst="rect">
            <a:avLst/>
          </a:prstGeom>
          <a:noFill/>
          <a:ln w="9525">
            <a:noFill/>
            <a:miter lim="800000"/>
            <a:headEnd/>
            <a:tailEnd/>
          </a:ln>
          <a:effectLst/>
        </p:spPr>
        <p:txBody>
          <a:bodyPr vert="horz" wrap="square" lIns="18789" tIns="0" rIns="18789" bIns="0" numCol="1" anchor="b" anchorCtr="0" compatLnSpc="1">
            <a:prstTxWarp prst="textNoShape">
              <a:avLst/>
            </a:prstTxWarp>
          </a:bodyPr>
          <a:lstStyle>
            <a:lvl1pPr defTabSz="919163">
              <a:defRPr sz="1000" b="0" i="1">
                <a:latin typeface="Arial" pitchFamily="34" charset="0"/>
              </a:defRPr>
            </a:lvl1pPr>
          </a:lstStyle>
          <a:p>
            <a:pPr>
              <a:defRPr/>
            </a:pPr>
            <a:endParaRPr lang="en-US" altLang="ko-KR"/>
          </a:p>
        </p:txBody>
      </p:sp>
      <p:sp>
        <p:nvSpPr>
          <p:cNvPr id="4101" name="Rectangle 5"/>
          <p:cNvSpPr>
            <a:spLocks noGrp="1" noChangeArrowheads="1"/>
          </p:cNvSpPr>
          <p:nvPr>
            <p:ph type="sldNum" sz="quarter" idx="3"/>
          </p:nvPr>
        </p:nvSpPr>
        <p:spPr bwMode="auto">
          <a:xfrm>
            <a:off x="3778250" y="9288463"/>
            <a:ext cx="2886075" cy="455612"/>
          </a:xfrm>
          <a:prstGeom prst="rect">
            <a:avLst/>
          </a:prstGeom>
          <a:noFill/>
          <a:ln w="9525">
            <a:noFill/>
            <a:miter lim="800000"/>
            <a:headEnd/>
            <a:tailEnd/>
          </a:ln>
          <a:effectLst/>
        </p:spPr>
        <p:txBody>
          <a:bodyPr vert="horz" wrap="square" lIns="18789" tIns="0" rIns="18789" bIns="0" numCol="1" anchor="b" anchorCtr="0" compatLnSpc="1">
            <a:prstTxWarp prst="textNoShape">
              <a:avLst/>
            </a:prstTxWarp>
          </a:bodyPr>
          <a:lstStyle>
            <a:lvl1pPr algn="r" defTabSz="919163">
              <a:defRPr sz="1000" b="0" i="1">
                <a:latin typeface="Arial" pitchFamily="34" charset="0"/>
              </a:defRPr>
            </a:lvl1pPr>
          </a:lstStyle>
          <a:p>
            <a:pPr>
              <a:defRPr/>
            </a:pPr>
            <a:fld id="{B7A15F01-B463-4F81-BA24-A997AA7F94AF}" type="slidenum">
              <a:rPr lang="en-US" altLang="ko-KR"/>
              <a:pPr>
                <a:defRPr/>
              </a:pPr>
              <a:t>‹#›</a:t>
            </a:fld>
            <a:endParaRPr lang="en-US" altLang="ko-KR"/>
          </a:p>
        </p:txBody>
      </p:sp>
    </p:spTree>
    <p:extLst>
      <p:ext uri="{BB962C8B-B14F-4D97-AF65-F5344CB8AC3E}">
        <p14:creationId xmlns:p14="http://schemas.microsoft.com/office/powerpoint/2010/main" val="21139765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0"/>
            <a:ext cx="2881313" cy="488950"/>
          </a:xfrm>
          <a:prstGeom prst="rect">
            <a:avLst/>
          </a:prstGeom>
          <a:noFill/>
          <a:ln w="9525">
            <a:noFill/>
            <a:miter lim="800000"/>
            <a:headEnd/>
            <a:tailEnd/>
          </a:ln>
          <a:effectLst/>
        </p:spPr>
        <p:txBody>
          <a:bodyPr vert="horz" wrap="square" lIns="18789" tIns="0" rIns="18789" bIns="0" numCol="1" anchor="t" anchorCtr="0" compatLnSpc="1">
            <a:prstTxWarp prst="textNoShape">
              <a:avLst/>
            </a:prstTxWarp>
          </a:bodyPr>
          <a:lstStyle>
            <a:lvl1pPr defTabSz="889000">
              <a:defRPr sz="1000" b="0" i="1">
                <a:latin typeface="Arial" pitchFamily="34" charset="0"/>
              </a:defRPr>
            </a:lvl1pPr>
          </a:lstStyle>
          <a:p>
            <a:pPr>
              <a:defRPr/>
            </a:pPr>
            <a:endParaRPr lang="en-US" altLang="ko-KR"/>
          </a:p>
        </p:txBody>
      </p:sp>
      <p:sp>
        <p:nvSpPr>
          <p:cNvPr id="2051" name="Rectangle 3"/>
          <p:cNvSpPr>
            <a:spLocks noGrp="1" noChangeArrowheads="1"/>
          </p:cNvSpPr>
          <p:nvPr>
            <p:ph type="dt" idx="1"/>
          </p:nvPr>
        </p:nvSpPr>
        <p:spPr bwMode="auto">
          <a:xfrm>
            <a:off x="3765550" y="0"/>
            <a:ext cx="2881313" cy="488950"/>
          </a:xfrm>
          <a:prstGeom prst="rect">
            <a:avLst/>
          </a:prstGeom>
          <a:noFill/>
          <a:ln w="9525">
            <a:noFill/>
            <a:miter lim="800000"/>
            <a:headEnd/>
            <a:tailEnd/>
          </a:ln>
          <a:effectLst/>
        </p:spPr>
        <p:txBody>
          <a:bodyPr vert="horz" wrap="square" lIns="18789" tIns="0" rIns="18789" bIns="0" numCol="1" anchor="t" anchorCtr="0" compatLnSpc="1">
            <a:prstTxWarp prst="textNoShape">
              <a:avLst/>
            </a:prstTxWarp>
          </a:bodyPr>
          <a:lstStyle>
            <a:lvl1pPr algn="r" defTabSz="889000">
              <a:defRPr sz="1000" b="0" i="1">
                <a:latin typeface="Arial" pitchFamily="34" charset="0"/>
              </a:defRPr>
            </a:lvl1pPr>
          </a:lstStyle>
          <a:p>
            <a:pPr>
              <a:defRPr/>
            </a:pPr>
            <a:endParaRPr lang="en-US" altLang="ko-KR"/>
          </a:p>
        </p:txBody>
      </p:sp>
      <p:sp>
        <p:nvSpPr>
          <p:cNvPr id="48132" name="Rectangle 4"/>
          <p:cNvSpPr>
            <a:spLocks noGrp="1" noRot="1" noChangeAspect="1" noChangeArrowheads="1" noTextEdit="1"/>
          </p:cNvSpPr>
          <p:nvPr>
            <p:ph type="sldImg" idx="2"/>
          </p:nvPr>
        </p:nvSpPr>
        <p:spPr bwMode="auto">
          <a:xfrm>
            <a:off x="685800" y="742950"/>
            <a:ext cx="5273675" cy="36512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887413" y="4645025"/>
            <a:ext cx="4870450" cy="4398963"/>
          </a:xfrm>
          <a:prstGeom prst="rect">
            <a:avLst/>
          </a:prstGeom>
          <a:noFill/>
          <a:ln w="9525">
            <a:noFill/>
            <a:miter lim="800000"/>
            <a:headEnd/>
            <a:tailEnd/>
          </a:ln>
          <a:effectLst/>
        </p:spPr>
        <p:txBody>
          <a:bodyPr vert="horz" wrap="square" lIns="90814" tIns="45407" rIns="90814" bIns="45407" numCol="1" anchor="t" anchorCtr="0" compatLnSpc="1">
            <a:prstTxWarp prst="textNoShape">
              <a:avLst/>
            </a:prstTxWarp>
          </a:bodyPr>
          <a:lstStyle/>
          <a:p>
            <a:pPr lvl="0"/>
            <a:r>
              <a:rPr lang="ko-KR" altLang="en-US" noProof="0"/>
              <a:t>마스터 문자열 유형 편집</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2054" name="Rectangle 6"/>
          <p:cNvSpPr>
            <a:spLocks noGrp="1" noChangeArrowheads="1"/>
          </p:cNvSpPr>
          <p:nvPr>
            <p:ph type="ftr" sz="quarter" idx="4"/>
          </p:nvPr>
        </p:nvSpPr>
        <p:spPr bwMode="auto">
          <a:xfrm>
            <a:off x="-1588" y="9288463"/>
            <a:ext cx="2881313" cy="488950"/>
          </a:xfrm>
          <a:prstGeom prst="rect">
            <a:avLst/>
          </a:prstGeom>
          <a:noFill/>
          <a:ln w="9525">
            <a:noFill/>
            <a:miter lim="800000"/>
            <a:headEnd/>
            <a:tailEnd/>
          </a:ln>
          <a:effectLst/>
        </p:spPr>
        <p:txBody>
          <a:bodyPr vert="horz" wrap="square" lIns="18789" tIns="0" rIns="18789" bIns="0" numCol="1" anchor="b" anchorCtr="0" compatLnSpc="1">
            <a:prstTxWarp prst="textNoShape">
              <a:avLst/>
            </a:prstTxWarp>
          </a:bodyPr>
          <a:lstStyle>
            <a:lvl1pPr defTabSz="889000">
              <a:defRPr sz="1000" b="0" i="1">
                <a:latin typeface="Arial" pitchFamily="34" charset="0"/>
              </a:defRPr>
            </a:lvl1pPr>
          </a:lstStyle>
          <a:p>
            <a:pPr>
              <a:defRPr/>
            </a:pPr>
            <a:endParaRPr lang="en-US" altLang="ko-KR"/>
          </a:p>
        </p:txBody>
      </p:sp>
      <p:sp>
        <p:nvSpPr>
          <p:cNvPr id="2055" name="Rectangle 7"/>
          <p:cNvSpPr>
            <a:spLocks noGrp="1" noChangeArrowheads="1"/>
          </p:cNvSpPr>
          <p:nvPr>
            <p:ph type="sldNum" sz="quarter" idx="5"/>
          </p:nvPr>
        </p:nvSpPr>
        <p:spPr bwMode="auto">
          <a:xfrm>
            <a:off x="3765550" y="9288463"/>
            <a:ext cx="2881313" cy="488950"/>
          </a:xfrm>
          <a:prstGeom prst="rect">
            <a:avLst/>
          </a:prstGeom>
          <a:noFill/>
          <a:ln w="9525">
            <a:noFill/>
            <a:miter lim="800000"/>
            <a:headEnd/>
            <a:tailEnd/>
          </a:ln>
          <a:effectLst/>
        </p:spPr>
        <p:txBody>
          <a:bodyPr vert="horz" wrap="square" lIns="18789" tIns="0" rIns="18789" bIns="0" numCol="1" anchor="b" anchorCtr="0" compatLnSpc="1">
            <a:prstTxWarp prst="textNoShape">
              <a:avLst/>
            </a:prstTxWarp>
          </a:bodyPr>
          <a:lstStyle>
            <a:lvl1pPr algn="r" defTabSz="889000">
              <a:defRPr sz="1000" b="0" i="1">
                <a:latin typeface="Arial" pitchFamily="34" charset="0"/>
              </a:defRPr>
            </a:lvl1pPr>
          </a:lstStyle>
          <a:p>
            <a:pPr>
              <a:defRPr/>
            </a:pPr>
            <a:fld id="{1B1C82E0-4972-4786-BE92-922525F7870D}" type="slidenum">
              <a:rPr lang="en-US" altLang="ko-KR"/>
              <a:pPr>
                <a:defRPr/>
              </a:pPr>
              <a:t>‹#›</a:t>
            </a:fld>
            <a:endParaRPr lang="en-US" altLang="ko-KR"/>
          </a:p>
        </p:txBody>
      </p:sp>
    </p:spTree>
    <p:extLst>
      <p:ext uri="{BB962C8B-B14F-4D97-AF65-F5344CB8AC3E}">
        <p14:creationId xmlns:p14="http://schemas.microsoft.com/office/powerpoint/2010/main" val="1979085263"/>
      </p:ext>
    </p:extLst>
  </p:cSld>
  <p:clrMap bg1="lt1" tx1="dk1" bg2="lt2" tx2="dk2" accent1="accent1" accent2="accent2" accent3="accent3" accent4="accent4" accent5="accent5" accent6="accent6" hlink="hlink" folHlink="folHlink"/>
  <p:notesStyle>
    <a:lvl1pPr algn="l" defTabSz="752475" rtl="0" eaLnBrk="0" fontAlgn="base" hangingPunct="0">
      <a:spcBef>
        <a:spcPct val="30000"/>
      </a:spcBef>
      <a:spcAft>
        <a:spcPct val="0"/>
      </a:spcAft>
      <a:defRPr kumimoji="1" sz="1200" kern="1200">
        <a:solidFill>
          <a:schemeClr val="tx1"/>
        </a:solidFill>
        <a:latin typeface="Arial" pitchFamily="34" charset="0"/>
        <a:ea typeface="돋움" pitchFamily="50" charset="-127"/>
        <a:cs typeface="+mn-cs"/>
      </a:defRPr>
    </a:lvl1pPr>
    <a:lvl2pPr marL="454025" algn="l" defTabSz="752475" rtl="0" eaLnBrk="0" fontAlgn="base" hangingPunct="0">
      <a:spcBef>
        <a:spcPct val="30000"/>
      </a:spcBef>
      <a:spcAft>
        <a:spcPct val="0"/>
      </a:spcAft>
      <a:defRPr kumimoji="1" sz="1200" kern="1200">
        <a:solidFill>
          <a:schemeClr val="tx1"/>
        </a:solidFill>
        <a:latin typeface="Arial" pitchFamily="34" charset="0"/>
        <a:ea typeface="돋움" pitchFamily="50" charset="-127"/>
        <a:cs typeface="+mn-cs"/>
      </a:defRPr>
    </a:lvl2pPr>
    <a:lvl3pPr marL="908050" algn="l" defTabSz="752475" rtl="0" eaLnBrk="0" fontAlgn="base" hangingPunct="0">
      <a:spcBef>
        <a:spcPct val="30000"/>
      </a:spcBef>
      <a:spcAft>
        <a:spcPct val="0"/>
      </a:spcAft>
      <a:defRPr kumimoji="1" sz="1200" kern="1200">
        <a:solidFill>
          <a:schemeClr val="tx1"/>
        </a:solidFill>
        <a:latin typeface="Arial" pitchFamily="34" charset="0"/>
        <a:ea typeface="돋움" pitchFamily="50" charset="-127"/>
        <a:cs typeface="+mn-cs"/>
      </a:defRPr>
    </a:lvl3pPr>
    <a:lvl4pPr marL="1360488" algn="l" defTabSz="752475" rtl="0" eaLnBrk="0" fontAlgn="base" hangingPunct="0">
      <a:spcBef>
        <a:spcPct val="30000"/>
      </a:spcBef>
      <a:spcAft>
        <a:spcPct val="0"/>
      </a:spcAft>
      <a:defRPr kumimoji="1" sz="1200" kern="1200">
        <a:solidFill>
          <a:schemeClr val="tx1"/>
        </a:solidFill>
        <a:latin typeface="Arial" pitchFamily="34" charset="0"/>
        <a:ea typeface="돋움" pitchFamily="50" charset="-127"/>
        <a:cs typeface="+mn-cs"/>
      </a:defRPr>
    </a:lvl4pPr>
    <a:lvl5pPr marL="1817688" algn="l" defTabSz="752475" rtl="0" eaLnBrk="0" fontAlgn="base" hangingPunct="0">
      <a:spcBef>
        <a:spcPct val="30000"/>
      </a:spcBef>
      <a:spcAft>
        <a:spcPct val="0"/>
      </a:spcAft>
      <a:defRPr kumimoji="1" sz="1200" kern="1200">
        <a:solidFill>
          <a:schemeClr val="tx1"/>
        </a:solidFill>
        <a:latin typeface="Arial" pitchFamily="34" charset="0"/>
        <a:ea typeface="돋움"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sz="1200" b="0" i="0" kern="1200" dirty="0">
                <a:solidFill>
                  <a:schemeClr val="tx1"/>
                </a:solidFill>
                <a:effectLst/>
                <a:latin typeface="Arial" pitchFamily="34" charset="0"/>
                <a:ea typeface="돋움" pitchFamily="50" charset="-127"/>
                <a:cs typeface="+mn-cs"/>
              </a:rPr>
              <a:t>어떤 분야인지</a:t>
            </a:r>
            <a:r>
              <a:rPr kumimoji="1" lang="en-US" altLang="ko-KR" sz="1200" b="0" i="0" kern="1200" dirty="0">
                <a:solidFill>
                  <a:schemeClr val="tx1"/>
                </a:solidFill>
                <a:effectLst/>
                <a:latin typeface="Arial" pitchFamily="34" charset="0"/>
                <a:ea typeface="돋움" pitchFamily="50" charset="-127"/>
                <a:cs typeface="+mn-cs"/>
              </a:rPr>
              <a:t>, </a:t>
            </a:r>
            <a:r>
              <a:rPr kumimoji="1" lang="ko-KR" altLang="en-US" sz="1200" b="0" i="0" kern="1200" dirty="0">
                <a:solidFill>
                  <a:schemeClr val="tx1"/>
                </a:solidFill>
                <a:effectLst/>
                <a:latin typeface="Arial" pitchFamily="34" charset="0"/>
                <a:ea typeface="돋움" pitchFamily="50" charset="-127"/>
                <a:cs typeface="+mn-cs"/>
              </a:rPr>
              <a:t>현재 기술적 수준</a:t>
            </a:r>
            <a:r>
              <a:rPr kumimoji="1" lang="en-US" altLang="ko-KR" sz="1200" b="0" i="0" kern="1200" dirty="0">
                <a:solidFill>
                  <a:schemeClr val="tx1"/>
                </a:solidFill>
                <a:effectLst/>
                <a:latin typeface="Arial" pitchFamily="34" charset="0"/>
                <a:ea typeface="돋움" pitchFamily="50" charset="-127"/>
                <a:cs typeface="+mn-cs"/>
              </a:rPr>
              <a:t>, </a:t>
            </a:r>
            <a:r>
              <a:rPr kumimoji="1" lang="ko-KR" altLang="en-US" sz="1200" b="0" i="0" kern="1200" dirty="0">
                <a:solidFill>
                  <a:schemeClr val="tx1"/>
                </a:solidFill>
                <a:effectLst/>
                <a:latin typeface="Arial" pitchFamily="34" charset="0"/>
                <a:ea typeface="돋움" pitchFamily="50" charset="-127"/>
                <a:cs typeface="+mn-cs"/>
              </a:rPr>
              <a:t>관련 논문 등</a:t>
            </a:r>
          </a:p>
          <a:p>
            <a:r>
              <a:rPr kumimoji="1" lang="ko-KR" altLang="en-US" sz="1200" b="0" i="0" kern="1200" dirty="0">
                <a:solidFill>
                  <a:schemeClr val="tx1"/>
                </a:solidFill>
                <a:effectLst/>
                <a:latin typeface="Arial" pitchFamily="34" charset="0"/>
                <a:ea typeface="돋움" pitchFamily="50" charset="-127"/>
                <a:cs typeface="+mn-cs"/>
              </a:rPr>
              <a:t>해당 분야에 대한 본인의 의견</a:t>
            </a:r>
            <a:r>
              <a:rPr kumimoji="1" lang="en-US" altLang="ko-KR" sz="1200" b="0" i="0" kern="1200" dirty="0">
                <a:solidFill>
                  <a:schemeClr val="tx1"/>
                </a:solidFill>
                <a:effectLst/>
                <a:latin typeface="Arial" pitchFamily="34" charset="0"/>
                <a:ea typeface="돋움" pitchFamily="50" charset="-127"/>
                <a:cs typeface="+mn-cs"/>
              </a:rPr>
              <a:t>, </a:t>
            </a:r>
            <a:r>
              <a:rPr kumimoji="1" lang="ko-KR" altLang="en-US" sz="1200" b="0" i="0" kern="1200" dirty="0">
                <a:solidFill>
                  <a:schemeClr val="tx1"/>
                </a:solidFill>
                <a:effectLst/>
                <a:latin typeface="Arial" pitchFamily="34" charset="0"/>
                <a:ea typeface="돋움" pitchFamily="50" charset="-127"/>
                <a:cs typeface="+mn-cs"/>
              </a:rPr>
              <a:t>생각 등</a:t>
            </a:r>
          </a:p>
          <a:p>
            <a:r>
              <a:rPr kumimoji="1" lang="ko-KR" altLang="en-US" sz="1200" b="0" i="0" kern="1200" dirty="0">
                <a:solidFill>
                  <a:schemeClr val="tx1"/>
                </a:solidFill>
                <a:effectLst/>
                <a:latin typeface="Arial" pitchFamily="34" charset="0"/>
                <a:ea typeface="돋움" pitchFamily="50" charset="-127"/>
                <a:cs typeface="+mn-cs"/>
              </a:rPr>
              <a:t>다음 주 월요일에 교수님께 발표를 하고 각 주제에 대해서 이야기를 해볼 예정입니다</a:t>
            </a:r>
            <a:r>
              <a:rPr kumimoji="1" lang="en-US" altLang="ko-KR" sz="1200" b="0" i="0" kern="1200" dirty="0">
                <a:solidFill>
                  <a:schemeClr val="tx1"/>
                </a:solidFill>
                <a:effectLst/>
                <a:latin typeface="Arial" pitchFamily="34" charset="0"/>
                <a:ea typeface="돋움" pitchFamily="50" charset="-127"/>
                <a:cs typeface="+mn-cs"/>
              </a:rPr>
              <a:t>. </a:t>
            </a:r>
            <a:r>
              <a:rPr kumimoji="1" lang="ko-KR" altLang="en-US" sz="1200" b="0" i="0" kern="1200" dirty="0">
                <a:solidFill>
                  <a:schemeClr val="tx1"/>
                </a:solidFill>
                <a:effectLst/>
                <a:latin typeface="Arial" pitchFamily="34" charset="0"/>
                <a:ea typeface="돋움" pitchFamily="50" charset="-127"/>
                <a:cs typeface="+mn-cs"/>
              </a:rPr>
              <a:t>작성은 </a:t>
            </a:r>
            <a:r>
              <a:rPr kumimoji="1" lang="en-US" altLang="ko-Kore-KR" sz="1200" b="0" i="0" kern="1200" dirty="0" err="1">
                <a:solidFill>
                  <a:schemeClr val="tx1"/>
                </a:solidFill>
                <a:effectLst/>
                <a:latin typeface="Arial" pitchFamily="34" charset="0"/>
                <a:ea typeface="돋움" pitchFamily="50" charset="-127"/>
                <a:cs typeface="+mn-cs"/>
              </a:rPr>
              <a:t>github</a:t>
            </a:r>
            <a:r>
              <a:rPr kumimoji="1" lang="en-US" altLang="ko-Kore-KR" sz="1200" b="0" i="0" kern="1200" dirty="0">
                <a:solidFill>
                  <a:schemeClr val="tx1"/>
                </a:solidFill>
                <a:effectLst/>
                <a:latin typeface="Arial" pitchFamily="34" charset="0"/>
                <a:ea typeface="돋움" pitchFamily="50" charset="-127"/>
                <a:cs typeface="+mn-cs"/>
              </a:rPr>
              <a:t> </a:t>
            </a:r>
            <a:r>
              <a:rPr kumimoji="1" lang="ko-KR" altLang="en-US" sz="1200" b="0" i="0" kern="1200" dirty="0">
                <a:solidFill>
                  <a:schemeClr val="tx1"/>
                </a:solidFill>
                <a:effectLst/>
                <a:latin typeface="Arial" pitchFamily="34" charset="0"/>
                <a:ea typeface="돋움" pitchFamily="50" charset="-127"/>
                <a:cs typeface="+mn-cs"/>
              </a:rPr>
              <a:t>이슈 게시판에 올려놓은 슬라이드 템플릿을 활용해서 해 주시기 바랍니다</a:t>
            </a:r>
            <a:r>
              <a:rPr kumimoji="1" lang="en-US" altLang="ko-KR" sz="1200" b="0" i="0" kern="1200" dirty="0">
                <a:solidFill>
                  <a:schemeClr val="tx1"/>
                </a:solidFill>
                <a:effectLst/>
                <a:latin typeface="Arial" pitchFamily="34" charset="0"/>
                <a:ea typeface="돋움" pitchFamily="50" charset="-127"/>
                <a:cs typeface="+mn-cs"/>
              </a:rPr>
              <a:t>.</a:t>
            </a:r>
          </a:p>
          <a:p>
            <a:endParaRPr kumimoji="1" lang="ko-Kore-KR" altLang="en-US" dirty="0"/>
          </a:p>
        </p:txBody>
      </p:sp>
      <p:sp>
        <p:nvSpPr>
          <p:cNvPr id="4" name="슬라이드 번호 개체 틀 3"/>
          <p:cNvSpPr>
            <a:spLocks noGrp="1"/>
          </p:cNvSpPr>
          <p:nvPr>
            <p:ph type="sldNum" sz="quarter" idx="5"/>
          </p:nvPr>
        </p:nvSpPr>
        <p:spPr/>
        <p:txBody>
          <a:bodyPr/>
          <a:lstStyle/>
          <a:p>
            <a:pPr>
              <a:defRPr/>
            </a:pPr>
            <a:fld id="{1B1C82E0-4972-4786-BE92-922525F7870D}" type="slidenum">
              <a:rPr lang="en-US" altLang="ko-KR" smtClean="0"/>
              <a:pPr>
                <a:defRPr/>
              </a:pPr>
              <a:t>1</a:t>
            </a:fld>
            <a:endParaRPr lang="en-US" altLang="ko-KR"/>
          </a:p>
        </p:txBody>
      </p:sp>
    </p:spTree>
    <p:extLst>
      <p:ext uri="{BB962C8B-B14F-4D97-AF65-F5344CB8AC3E}">
        <p14:creationId xmlns:p14="http://schemas.microsoft.com/office/powerpoint/2010/main" val="2711207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752475" rtl="0" eaLnBrk="0" fontAlgn="base" latinLnBrk="0" hangingPunct="0">
              <a:lnSpc>
                <a:spcPct val="100000"/>
              </a:lnSpc>
              <a:spcBef>
                <a:spcPct val="30000"/>
              </a:spcBef>
              <a:spcAft>
                <a:spcPct val="0"/>
              </a:spcAft>
              <a:buClrTx/>
              <a:buSzTx/>
              <a:buFontTx/>
              <a:buNone/>
              <a:tabLst/>
              <a:defRPr/>
            </a:pPr>
            <a:r>
              <a:rPr lang="en" altLang="ko-Kore-KR" sz="1800" dirty="0">
                <a:effectLst/>
                <a:latin typeface="NimbusRomNo9L"/>
              </a:rPr>
              <a:t>SD :</a:t>
            </a:r>
          </a:p>
          <a:p>
            <a:pPr marL="0" marR="0" lvl="0" indent="0" algn="l" defTabSz="752475" rtl="0" eaLnBrk="0" fontAlgn="base" latinLnBrk="0" hangingPunct="0">
              <a:lnSpc>
                <a:spcPct val="100000"/>
              </a:lnSpc>
              <a:spcBef>
                <a:spcPct val="30000"/>
              </a:spcBef>
              <a:spcAft>
                <a:spcPct val="0"/>
              </a:spcAft>
              <a:buClrTx/>
              <a:buSzTx/>
              <a:buFontTx/>
              <a:buNone/>
              <a:tabLst/>
              <a:defRPr/>
            </a:pPr>
            <a:r>
              <a:rPr lang="en" altLang="ko-Kore-KR" sz="1800" dirty="0">
                <a:effectLst/>
                <a:latin typeface="NimbusRomNo9L"/>
              </a:rPr>
              <a:t>Figure 2 (c) shows the </a:t>
            </a:r>
            <a:r>
              <a:rPr lang="en" altLang="ko-Kore-KR" sz="1800" dirty="0" err="1">
                <a:effectLst/>
                <a:latin typeface="NimbusRomNo9L"/>
              </a:rPr>
              <a:t>SarD</a:t>
            </a:r>
            <a:r>
              <a:rPr lang="en" altLang="ko-Kore-KR" sz="1800" dirty="0">
                <a:effectLst/>
                <a:latin typeface="NimbusRomNo9L"/>
              </a:rPr>
              <a:t> result. Although Mockingjay, wav2vec, and vq-wav2vec show inferior performance to the baseline FBANK, the other SSL models do well, with Distil- </a:t>
            </a:r>
            <a:r>
              <a:rPr lang="en" altLang="ko-Kore-KR" sz="1800" dirty="0" err="1">
                <a:effectLst/>
                <a:latin typeface="NimbusRomNo9L"/>
              </a:rPr>
              <a:t>HuBERT</a:t>
            </a:r>
            <a:r>
              <a:rPr lang="en" altLang="ko-Kore-KR" sz="1800" dirty="0">
                <a:effectLst/>
                <a:latin typeface="NimbusRomNo9L"/>
              </a:rPr>
              <a:t>, </a:t>
            </a:r>
            <a:r>
              <a:rPr lang="en" altLang="ko-Kore-KR" sz="1800" dirty="0" err="1">
                <a:effectLst/>
                <a:latin typeface="NimbusRomNo9L"/>
              </a:rPr>
              <a:t>HuBERT</a:t>
            </a:r>
            <a:r>
              <a:rPr lang="en" altLang="ko-Kore-KR" sz="1800" dirty="0">
                <a:effectLst/>
                <a:latin typeface="NimbusRomNo9L"/>
              </a:rPr>
              <a:t>, and </a:t>
            </a:r>
            <a:r>
              <a:rPr lang="en" altLang="ko-Kore-KR" sz="1800" dirty="0" err="1">
                <a:effectLst/>
                <a:latin typeface="NimbusRomNo9L"/>
              </a:rPr>
              <a:t>WavLM</a:t>
            </a:r>
            <a:r>
              <a:rPr lang="en" altLang="ko-Kore-KR" sz="1800" dirty="0">
                <a:effectLst/>
                <a:latin typeface="NimbusRomNo9L"/>
              </a:rPr>
              <a:t> improving on the previous audio-only SOTA [30]. In </a:t>
            </a:r>
            <a:r>
              <a:rPr lang="en" altLang="ko-Kore-KR" sz="1800" dirty="0" err="1">
                <a:effectLst/>
                <a:latin typeface="NimbusRomNo9L"/>
              </a:rPr>
              <a:t>SarD</a:t>
            </a:r>
            <a:r>
              <a:rPr lang="en" altLang="ko-Kore-KR" sz="1800" dirty="0">
                <a:effectLst/>
                <a:latin typeface="NimbusRomNo9L"/>
              </a:rPr>
              <a:t>, all acoustic models, both SSL models and FBANK, outperform the text-only baseline, confirming that </a:t>
            </a:r>
            <a:r>
              <a:rPr lang="en" altLang="ko-Kore-KR" sz="1800" dirty="0" err="1">
                <a:effectLst/>
                <a:latin typeface="NimbusRomNo9L"/>
              </a:rPr>
              <a:t>SarD</a:t>
            </a:r>
            <a:r>
              <a:rPr lang="en" altLang="ko-Kore-KR" sz="1800" dirty="0">
                <a:effectLst/>
                <a:latin typeface="NimbusRomNo9L"/>
              </a:rPr>
              <a:t> requires acoustic information beyond content for prediction. </a:t>
            </a:r>
            <a:endParaRPr lang="en" altLang="ko-Kore-KR" dirty="0"/>
          </a:p>
          <a:p>
            <a:pPr marL="0" marR="0" lvl="0" indent="0" algn="l" defTabSz="752475" rtl="0" eaLnBrk="0" fontAlgn="base" latinLnBrk="0" hangingPunct="0">
              <a:lnSpc>
                <a:spcPct val="100000"/>
              </a:lnSpc>
              <a:spcBef>
                <a:spcPct val="30000"/>
              </a:spcBef>
              <a:spcAft>
                <a:spcPct val="0"/>
              </a:spcAft>
              <a:buClrTx/>
              <a:buSzTx/>
              <a:buFontTx/>
              <a:buNone/>
              <a:tabLst/>
              <a:defRPr/>
            </a:pPr>
            <a:endParaRPr lang="en" altLang="ko-Kore-KR" sz="1800" dirty="0">
              <a:effectLst/>
              <a:latin typeface="NimbusRomNo9L"/>
            </a:endParaRPr>
          </a:p>
          <a:p>
            <a:pPr marL="0" marR="0" lvl="0" indent="0" algn="l" defTabSz="752475" rtl="0" eaLnBrk="0" fontAlgn="base" latinLnBrk="0" hangingPunct="0">
              <a:lnSpc>
                <a:spcPct val="100000"/>
              </a:lnSpc>
              <a:spcBef>
                <a:spcPct val="30000"/>
              </a:spcBef>
              <a:spcAft>
                <a:spcPct val="0"/>
              </a:spcAft>
              <a:buClrTx/>
              <a:buSzTx/>
              <a:buFontTx/>
              <a:buNone/>
              <a:tabLst/>
              <a:defRPr/>
            </a:pPr>
            <a:r>
              <a:rPr lang="en" altLang="ko-Kore-KR" sz="1800" dirty="0">
                <a:effectLst/>
                <a:latin typeface="NimbusRomNo9L"/>
              </a:rPr>
              <a:t>PP:</a:t>
            </a:r>
          </a:p>
          <a:p>
            <a:pPr marL="0" marR="0" lvl="0" indent="0" algn="l" defTabSz="752475" rtl="0" eaLnBrk="0" fontAlgn="base" latinLnBrk="0" hangingPunct="0">
              <a:lnSpc>
                <a:spcPct val="100000"/>
              </a:lnSpc>
              <a:spcBef>
                <a:spcPct val="30000"/>
              </a:spcBef>
              <a:spcAft>
                <a:spcPct val="0"/>
              </a:spcAft>
              <a:buClrTx/>
              <a:buSzTx/>
              <a:buFontTx/>
              <a:buNone/>
              <a:tabLst/>
              <a:defRPr/>
            </a:pPr>
            <a:r>
              <a:rPr lang="en" altLang="ko-Kore-KR" sz="1800" dirty="0">
                <a:effectLst/>
                <a:latin typeface="NimbusRomNo9L"/>
              </a:rPr>
              <a:t>Lastly, for the PP results, Figure 2 (d), shows that all SSL models yield better performance than the FBANK features and the previous audio-only SOTA [31]. APC, VQ-APC, </a:t>
            </a:r>
            <a:r>
              <a:rPr lang="en" altLang="ko-Kore-KR" sz="1800" dirty="0" err="1">
                <a:effectLst/>
                <a:latin typeface="NimbusRomNo9L"/>
              </a:rPr>
              <a:t>vq</a:t>
            </a:r>
            <a:r>
              <a:rPr lang="en" altLang="ko-Kore-KR" sz="1800" dirty="0">
                <a:effectLst/>
                <a:latin typeface="NimbusRomNo9L"/>
              </a:rPr>
              <a:t>- wav2vec, and </a:t>
            </a:r>
            <a:r>
              <a:rPr lang="en" altLang="ko-Kore-KR" sz="1800" dirty="0" err="1">
                <a:effectLst/>
                <a:latin typeface="NimbusRomNo9L"/>
              </a:rPr>
              <a:t>HuBERT</a:t>
            </a:r>
            <a:r>
              <a:rPr lang="en" altLang="ko-Kore-KR" sz="1800" dirty="0">
                <a:effectLst/>
                <a:latin typeface="NimbusRomNo9L"/>
              </a:rPr>
              <a:t> obtains superior or equal accuracy to the text-only baseline. </a:t>
            </a:r>
            <a:endParaRPr lang="en" altLang="ko-Kore-KR" dirty="0"/>
          </a:p>
          <a:p>
            <a:pPr marL="0" marR="0" lvl="0" indent="0" algn="l" defTabSz="752475" rtl="0" eaLnBrk="0" fontAlgn="base" latinLnBrk="0" hangingPunct="0">
              <a:lnSpc>
                <a:spcPct val="100000"/>
              </a:lnSpc>
              <a:spcBef>
                <a:spcPct val="30000"/>
              </a:spcBef>
              <a:spcAft>
                <a:spcPct val="0"/>
              </a:spcAft>
              <a:buClrTx/>
              <a:buSzTx/>
              <a:buFontTx/>
              <a:buNone/>
              <a:tabLst/>
              <a:defRPr/>
            </a:pPr>
            <a:endParaRPr lang="en" altLang="ko-Kore-KR" dirty="0"/>
          </a:p>
          <a:p>
            <a:endParaRPr kumimoji="1" lang="ko-Kore-KR" altLang="en-US" dirty="0"/>
          </a:p>
        </p:txBody>
      </p:sp>
      <p:sp>
        <p:nvSpPr>
          <p:cNvPr id="4" name="슬라이드 번호 개체 틀 3"/>
          <p:cNvSpPr>
            <a:spLocks noGrp="1"/>
          </p:cNvSpPr>
          <p:nvPr>
            <p:ph type="sldNum" sz="quarter" idx="5"/>
          </p:nvPr>
        </p:nvSpPr>
        <p:spPr/>
        <p:txBody>
          <a:bodyPr/>
          <a:lstStyle/>
          <a:p>
            <a:pPr>
              <a:defRPr/>
            </a:pPr>
            <a:fld id="{1B1C82E0-4972-4786-BE92-922525F7870D}" type="slidenum">
              <a:rPr lang="en-US" altLang="ko-KR" smtClean="0"/>
              <a:pPr>
                <a:defRPr/>
              </a:pPr>
              <a:t>12</a:t>
            </a:fld>
            <a:endParaRPr lang="en-US" altLang="ko-KR"/>
          </a:p>
        </p:txBody>
      </p:sp>
    </p:spTree>
    <p:extLst>
      <p:ext uri="{BB962C8B-B14F-4D97-AF65-F5344CB8AC3E}">
        <p14:creationId xmlns:p14="http://schemas.microsoft.com/office/powerpoint/2010/main" val="2980899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752475" rtl="0" eaLnBrk="0" fontAlgn="base" latinLnBrk="0" hangingPunct="0">
              <a:lnSpc>
                <a:spcPct val="100000"/>
              </a:lnSpc>
              <a:spcBef>
                <a:spcPct val="30000"/>
              </a:spcBef>
              <a:spcAft>
                <a:spcPct val="0"/>
              </a:spcAft>
              <a:buClrTx/>
              <a:buSzTx/>
              <a:buFontTx/>
              <a:buNone/>
              <a:tabLst/>
              <a:defRPr/>
            </a:pPr>
            <a:r>
              <a:rPr lang="en" altLang="ko-Kore-KR" sz="1800" dirty="0">
                <a:effectLst/>
                <a:latin typeface="NimbusRomNo9L"/>
              </a:rPr>
              <a:t>Pitch :</a:t>
            </a:r>
          </a:p>
          <a:p>
            <a:pPr marL="0" marR="0" lvl="0" indent="0" algn="l" defTabSz="752475" rtl="0" eaLnBrk="0" fontAlgn="base" latinLnBrk="0" hangingPunct="0">
              <a:lnSpc>
                <a:spcPct val="100000"/>
              </a:lnSpc>
              <a:spcBef>
                <a:spcPct val="30000"/>
              </a:spcBef>
              <a:spcAft>
                <a:spcPct val="0"/>
              </a:spcAft>
              <a:buClrTx/>
              <a:buSzTx/>
              <a:buFontTx/>
              <a:buNone/>
              <a:tabLst/>
              <a:defRPr/>
            </a:pPr>
            <a:r>
              <a:rPr lang="en" altLang="ko-Kore-KR" sz="1800" dirty="0">
                <a:effectLst/>
                <a:latin typeface="NimbusRomNo9L"/>
              </a:rPr>
              <a:t>In pitch reconstruction, Figure 2 (e), all the SSL models perform better than baseline FBANK ex- </a:t>
            </a:r>
            <a:r>
              <a:rPr lang="en" altLang="ko-Kore-KR" sz="1800" dirty="0" err="1">
                <a:effectLst/>
                <a:latin typeface="NimbusRomNo9L"/>
              </a:rPr>
              <a:t>cept</a:t>
            </a:r>
            <a:r>
              <a:rPr lang="en" altLang="ko-Kore-KR" sz="1800" dirty="0">
                <a:effectLst/>
                <a:latin typeface="NimbusRomNo9L"/>
              </a:rPr>
              <a:t> for vq-wav2vec. Several SSL models surpass REAPER performance, with the </a:t>
            </a:r>
            <a:r>
              <a:rPr lang="en" altLang="ko-Kore-KR" sz="1800" dirty="0" err="1">
                <a:effectLst/>
                <a:latin typeface="NimbusRomNo9L"/>
              </a:rPr>
              <a:t>WavLM</a:t>
            </a:r>
            <a:r>
              <a:rPr lang="en" altLang="ko-Kore-KR" sz="1800" dirty="0">
                <a:effectLst/>
                <a:latin typeface="NimbusRomNo9L"/>
              </a:rPr>
              <a:t> the best. </a:t>
            </a:r>
            <a:endParaRPr lang="en" altLang="ko-Kore-KR" dirty="0"/>
          </a:p>
          <a:p>
            <a:pPr marL="0" marR="0" lvl="0" indent="0" algn="l" defTabSz="752475" rtl="0" eaLnBrk="0" fontAlgn="base" latinLnBrk="0" hangingPunct="0">
              <a:lnSpc>
                <a:spcPct val="100000"/>
              </a:lnSpc>
              <a:spcBef>
                <a:spcPct val="30000"/>
              </a:spcBef>
              <a:spcAft>
                <a:spcPct val="0"/>
              </a:spcAft>
              <a:buClrTx/>
              <a:buSzTx/>
              <a:buFontTx/>
              <a:buNone/>
              <a:tabLst/>
              <a:defRPr/>
            </a:pPr>
            <a:endParaRPr kumimoji="1" lang="en" altLang="ko-Kore-KR" sz="1800" dirty="0">
              <a:effectLst/>
              <a:latin typeface="NimbusRomNo9L"/>
            </a:endParaRPr>
          </a:p>
          <a:p>
            <a:pPr marL="0" marR="0" lvl="0" indent="0" algn="l" defTabSz="752475" rtl="0" eaLnBrk="0" fontAlgn="base" latinLnBrk="0" hangingPunct="0">
              <a:lnSpc>
                <a:spcPct val="100000"/>
              </a:lnSpc>
              <a:spcBef>
                <a:spcPct val="30000"/>
              </a:spcBef>
              <a:spcAft>
                <a:spcPct val="0"/>
              </a:spcAft>
              <a:buClrTx/>
              <a:buSzTx/>
              <a:buFontTx/>
              <a:buNone/>
              <a:tabLst/>
              <a:defRPr/>
            </a:pPr>
            <a:endParaRPr kumimoji="1" lang="en" altLang="ko-Kore-KR" sz="1800" dirty="0">
              <a:effectLst/>
              <a:latin typeface="NimbusRomNo9L"/>
            </a:endParaRPr>
          </a:p>
          <a:p>
            <a:pPr marL="0" marR="0" lvl="0" indent="0" algn="l" defTabSz="752475" rtl="0" eaLnBrk="0" fontAlgn="base" latinLnBrk="0" hangingPunct="0">
              <a:lnSpc>
                <a:spcPct val="100000"/>
              </a:lnSpc>
              <a:spcBef>
                <a:spcPct val="30000"/>
              </a:spcBef>
              <a:spcAft>
                <a:spcPct val="0"/>
              </a:spcAft>
              <a:buClrTx/>
              <a:buSzTx/>
              <a:buFontTx/>
              <a:buNone/>
              <a:tabLst/>
              <a:defRPr/>
            </a:pPr>
            <a:r>
              <a:rPr kumimoji="1" lang="en" altLang="ko-Kore-KR" sz="1800" dirty="0">
                <a:effectLst/>
                <a:latin typeface="NimbusRomNo9L"/>
              </a:rPr>
              <a:t>Energy :</a:t>
            </a:r>
          </a:p>
          <a:p>
            <a:pPr marL="0" marR="0" lvl="0" indent="0" algn="l" defTabSz="752475" rtl="0" eaLnBrk="0" fontAlgn="base" latinLnBrk="0" hangingPunct="0">
              <a:lnSpc>
                <a:spcPct val="100000"/>
              </a:lnSpc>
              <a:spcBef>
                <a:spcPct val="30000"/>
              </a:spcBef>
              <a:spcAft>
                <a:spcPct val="0"/>
              </a:spcAft>
              <a:buClrTx/>
              <a:buSzTx/>
              <a:buFontTx/>
              <a:buNone/>
              <a:tabLst/>
              <a:defRPr/>
            </a:pPr>
            <a:r>
              <a:rPr lang="en" altLang="ko-Kore-KR" sz="1800" dirty="0">
                <a:effectLst/>
                <a:latin typeface="NimbusRomNo9L"/>
              </a:rPr>
              <a:t>Figure 2 (f) shows that all SSL models greatly improved over baseline FBANK. Although generation-based SSL models perform well on pitch reconstruction, they did relatively worse on energy reconstruction. On the other hand, the SSL models pre-trained by masked contrastive </a:t>
            </a:r>
            <a:r>
              <a:rPr lang="en" altLang="ko-Kore-KR" sz="1800" dirty="0" err="1">
                <a:effectLst/>
                <a:latin typeface="NimbusRomNo9L"/>
              </a:rPr>
              <a:t>discrim</a:t>
            </a:r>
            <a:r>
              <a:rPr lang="en" altLang="ko-Kore-KR" sz="1800" dirty="0">
                <a:effectLst/>
                <a:latin typeface="NimbusRomNo9L"/>
              </a:rPr>
              <a:t>- </a:t>
            </a:r>
            <a:r>
              <a:rPr lang="en" altLang="ko-Kore-KR" sz="1800" dirty="0" err="1">
                <a:effectLst/>
                <a:latin typeface="NimbusRomNo9L"/>
              </a:rPr>
              <a:t>ination</a:t>
            </a:r>
            <a:r>
              <a:rPr lang="en" altLang="ko-Kore-KR" sz="1800" dirty="0">
                <a:effectLst/>
                <a:latin typeface="NimbusRomNo9L"/>
              </a:rPr>
              <a:t>/token prediction show strong performance on both pitch and energy reconstruction. Overall, we observe that SSL models indeed encode prosodic information. </a:t>
            </a:r>
            <a:endParaRPr lang="en" altLang="ko-Kore-KR" dirty="0"/>
          </a:p>
          <a:p>
            <a:pPr marL="0" marR="0" lvl="0" indent="0" algn="l" defTabSz="752475" rtl="0" eaLnBrk="0" fontAlgn="base" latinLnBrk="0" hangingPunct="0">
              <a:lnSpc>
                <a:spcPct val="100000"/>
              </a:lnSpc>
              <a:spcBef>
                <a:spcPct val="30000"/>
              </a:spcBef>
              <a:spcAft>
                <a:spcPct val="0"/>
              </a:spcAft>
              <a:buClrTx/>
              <a:buSzTx/>
              <a:buFontTx/>
              <a:buNone/>
              <a:tabLst/>
              <a:defRPr/>
            </a:pPr>
            <a:endParaRPr kumimoji="1" lang="en" altLang="ko-Kore-KR" sz="1800" dirty="0">
              <a:effectLst/>
              <a:latin typeface="NimbusRomNo9L"/>
            </a:endParaRPr>
          </a:p>
          <a:p>
            <a:pPr marL="0" marR="0" lvl="0" indent="0" algn="l" defTabSz="752475" rtl="0" eaLnBrk="0" fontAlgn="base" latinLnBrk="0" hangingPunct="0">
              <a:lnSpc>
                <a:spcPct val="100000"/>
              </a:lnSpc>
              <a:spcBef>
                <a:spcPct val="30000"/>
              </a:spcBef>
              <a:spcAft>
                <a:spcPct val="0"/>
              </a:spcAft>
              <a:buClrTx/>
              <a:buSzTx/>
              <a:buFontTx/>
              <a:buNone/>
              <a:tabLst/>
              <a:defRPr/>
            </a:pPr>
            <a:endParaRPr kumimoji="1" lang="ko-Kore-KR" altLang="en-US" dirty="0"/>
          </a:p>
        </p:txBody>
      </p:sp>
      <p:sp>
        <p:nvSpPr>
          <p:cNvPr id="4" name="슬라이드 번호 개체 틀 3"/>
          <p:cNvSpPr>
            <a:spLocks noGrp="1"/>
          </p:cNvSpPr>
          <p:nvPr>
            <p:ph type="sldNum" sz="quarter" idx="5"/>
          </p:nvPr>
        </p:nvSpPr>
        <p:spPr/>
        <p:txBody>
          <a:bodyPr/>
          <a:lstStyle/>
          <a:p>
            <a:pPr>
              <a:defRPr/>
            </a:pPr>
            <a:fld id="{1B1C82E0-4972-4786-BE92-922525F7870D}" type="slidenum">
              <a:rPr lang="en-US" altLang="ko-KR" smtClean="0"/>
              <a:pPr>
                <a:defRPr/>
              </a:pPr>
              <a:t>13</a:t>
            </a:fld>
            <a:endParaRPr lang="en-US" altLang="ko-KR"/>
          </a:p>
        </p:txBody>
      </p:sp>
    </p:spTree>
    <p:extLst>
      <p:ext uri="{BB962C8B-B14F-4D97-AF65-F5344CB8AC3E}">
        <p14:creationId xmlns:p14="http://schemas.microsoft.com/office/powerpoint/2010/main" val="2757512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 altLang="ko-Kore-KR" sz="1800" dirty="0">
                <a:effectLst/>
                <a:latin typeface="NimbusRomNo9L"/>
              </a:rPr>
              <a:t>FVP is more challenging than </a:t>
            </a:r>
            <a:r>
              <a:rPr lang="en" altLang="ko-Kore-KR" sz="1800" dirty="0" err="1">
                <a:effectLst/>
                <a:latin typeface="NimbusRomNo9L"/>
              </a:rPr>
              <a:t>ProR</a:t>
            </a:r>
            <a:r>
              <a:rPr lang="en" altLang="ko-Kore-KR" sz="1800" dirty="0">
                <a:effectLst/>
                <a:latin typeface="NimbusRomNo9L"/>
              </a:rPr>
              <a:t> since it requires the model to capture both global and local prosodic information for successful future prediction. From Table 2, we see, </a:t>
            </a:r>
            <a:r>
              <a:rPr lang="en" altLang="ko-Kore-KR" sz="1800" dirty="0" err="1">
                <a:effectLst/>
                <a:latin typeface="NimbusRomNo9L"/>
              </a:rPr>
              <a:t>unsur</a:t>
            </a:r>
            <a:r>
              <a:rPr lang="en" altLang="ko-Kore-KR" sz="1800" dirty="0">
                <a:effectLst/>
                <a:latin typeface="NimbusRomNo9L"/>
              </a:rPr>
              <a:t>- </a:t>
            </a:r>
            <a:r>
              <a:rPr lang="en" altLang="ko-Kore-KR" sz="1800" dirty="0" err="1">
                <a:effectLst/>
                <a:latin typeface="NimbusRomNo9L"/>
              </a:rPr>
              <a:t>prisingly</a:t>
            </a:r>
            <a:r>
              <a:rPr lang="en" altLang="ko-Kore-KR" sz="1800" dirty="0">
                <a:effectLst/>
                <a:latin typeface="NimbusRomNo9L"/>
              </a:rPr>
              <a:t>, that the larger prediction horizons make prediction </a:t>
            </a:r>
            <a:endParaRPr lang="en" altLang="ko-Kore-KR" dirty="0"/>
          </a:p>
          <a:p>
            <a:r>
              <a:rPr lang="en" altLang="ko-Kore-KR" sz="1800" dirty="0">
                <a:effectLst/>
                <a:latin typeface="NimbusRomNo9L"/>
              </a:rPr>
              <a:t>harder. For pitch, </a:t>
            </a:r>
            <a:r>
              <a:rPr lang="en" altLang="ko-Kore-KR" sz="1800" dirty="0" err="1">
                <a:effectLst/>
                <a:latin typeface="NimbusRomNo9L"/>
              </a:rPr>
              <a:t>HuBERT</a:t>
            </a:r>
            <a:r>
              <a:rPr lang="en" altLang="ko-Kore-KR" sz="1800" dirty="0">
                <a:effectLst/>
                <a:latin typeface="NimbusRomNo9L"/>
              </a:rPr>
              <a:t> Large gets the best performance, outperforming other SSL models and baseline FBANK+RNN at all four horizons. Although the pre-training objectives of APC, modified CPC, and wav2vec involve future genera- </a:t>
            </a:r>
            <a:r>
              <a:rPr lang="en" altLang="ko-Kore-KR" sz="1800" dirty="0" err="1">
                <a:effectLst/>
                <a:latin typeface="NimbusRomNo9L"/>
              </a:rPr>
              <a:t>tion</a:t>
            </a:r>
            <a:r>
              <a:rPr lang="en" altLang="ko-Kore-KR" sz="1800" dirty="0">
                <a:effectLst/>
                <a:latin typeface="NimbusRomNo9L"/>
              </a:rPr>
              <a:t>/discrimination, they still result in inferior performance to wav2vec 2.0 and </a:t>
            </a:r>
            <a:r>
              <a:rPr lang="en" altLang="ko-Kore-KR" sz="1800" dirty="0" err="1">
                <a:effectLst/>
                <a:latin typeface="NimbusRomNo9L"/>
              </a:rPr>
              <a:t>HuBERT</a:t>
            </a:r>
            <a:r>
              <a:rPr lang="en" altLang="ko-Kore-KR" sz="1800" dirty="0">
                <a:effectLst/>
                <a:latin typeface="NimbusRomNo9L"/>
              </a:rPr>
              <a:t>. As for future energy prediction, only wav2vec 2.0 and </a:t>
            </a:r>
            <a:r>
              <a:rPr lang="en" altLang="ko-Kore-KR" sz="1800" dirty="0" err="1">
                <a:effectLst/>
                <a:latin typeface="NimbusRomNo9L"/>
              </a:rPr>
              <a:t>HuBERT</a:t>
            </a:r>
            <a:r>
              <a:rPr lang="en" altLang="ko-Kore-KR" sz="1800" dirty="0">
                <a:effectLst/>
                <a:latin typeface="NimbusRomNo9L"/>
              </a:rPr>
              <a:t> consistently outperform base- line FBANK. In general, we observe that some SSL models are not good at FVP, but wav2vec 2.0 and </a:t>
            </a:r>
            <a:r>
              <a:rPr lang="en" altLang="ko-Kore-KR" sz="1800" dirty="0" err="1">
                <a:effectLst/>
                <a:latin typeface="NimbusRomNo9L"/>
              </a:rPr>
              <a:t>HuBERT</a:t>
            </a:r>
            <a:r>
              <a:rPr lang="en" altLang="ko-Kore-KR" sz="1800" dirty="0">
                <a:effectLst/>
                <a:latin typeface="NimbusRomNo9L"/>
              </a:rPr>
              <a:t> </a:t>
            </a:r>
            <a:r>
              <a:rPr lang="en" altLang="ko-Kore-KR" sz="1800" dirty="0" err="1">
                <a:effectLst/>
                <a:latin typeface="NimbusRomNo9L"/>
              </a:rPr>
              <a:t>outper</a:t>
            </a:r>
            <a:r>
              <a:rPr lang="en" altLang="ko-Kore-KR" sz="1800" dirty="0">
                <a:effectLst/>
                <a:latin typeface="NimbusRomNo9L"/>
              </a:rPr>
              <a:t>- form FBANK by a large margin. This result suggests that wav2vec 2.0 and </a:t>
            </a:r>
            <a:r>
              <a:rPr lang="en" altLang="ko-Kore-KR" sz="1800" dirty="0" err="1">
                <a:effectLst/>
                <a:latin typeface="NimbusRomNo9L"/>
              </a:rPr>
              <a:t>HuBERT</a:t>
            </a:r>
            <a:r>
              <a:rPr lang="en" altLang="ko-Kore-KR" sz="1800" dirty="0">
                <a:effectLst/>
                <a:latin typeface="NimbusRomNo9L"/>
              </a:rPr>
              <a:t> do have the capability to encode and summarize relevant prosodic information. </a:t>
            </a:r>
            <a:endParaRPr lang="en" altLang="ko-Kore-KR" dirty="0"/>
          </a:p>
          <a:p>
            <a:endParaRPr kumimoji="1" lang="ko-Kore-KR" altLang="en-US" dirty="0"/>
          </a:p>
        </p:txBody>
      </p:sp>
      <p:sp>
        <p:nvSpPr>
          <p:cNvPr id="4" name="슬라이드 번호 개체 틀 3"/>
          <p:cNvSpPr>
            <a:spLocks noGrp="1"/>
          </p:cNvSpPr>
          <p:nvPr>
            <p:ph type="sldNum" sz="quarter" idx="5"/>
          </p:nvPr>
        </p:nvSpPr>
        <p:spPr/>
        <p:txBody>
          <a:bodyPr/>
          <a:lstStyle/>
          <a:p>
            <a:pPr>
              <a:defRPr/>
            </a:pPr>
            <a:fld id="{1B1C82E0-4972-4786-BE92-922525F7870D}" type="slidenum">
              <a:rPr lang="en-US" altLang="ko-KR" smtClean="0"/>
              <a:pPr>
                <a:defRPr/>
              </a:pPr>
              <a:t>14</a:t>
            </a:fld>
            <a:endParaRPr lang="en-US" altLang="ko-KR"/>
          </a:p>
        </p:txBody>
      </p:sp>
    </p:spTree>
    <p:extLst>
      <p:ext uri="{BB962C8B-B14F-4D97-AF65-F5344CB8AC3E}">
        <p14:creationId xmlns:p14="http://schemas.microsoft.com/office/powerpoint/2010/main" val="2291638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Analysis </a:t>
            </a:r>
            <a:r>
              <a:rPr kumimoji="1" lang="ko-Kore-KR" altLang="en-US" dirty="0"/>
              <a:t>방법</a:t>
            </a:r>
            <a:endParaRPr kumimoji="1" lang="en-US" altLang="ko-Kore-KR" dirty="0"/>
          </a:p>
          <a:p>
            <a:endParaRPr kumimoji="1" lang="en-US" altLang="ko-Kore-KR" dirty="0"/>
          </a:p>
          <a:p>
            <a:pPr marL="0" marR="0" lvl="0" indent="0" algn="l" defTabSz="752475" rtl="0" eaLnBrk="0" fontAlgn="base" latinLnBrk="0" hangingPunct="0">
              <a:lnSpc>
                <a:spcPct val="100000"/>
              </a:lnSpc>
              <a:spcBef>
                <a:spcPct val="30000"/>
              </a:spcBef>
              <a:spcAft>
                <a:spcPct val="0"/>
              </a:spcAft>
              <a:buClrTx/>
              <a:buSzTx/>
              <a:buFontTx/>
              <a:buNone/>
              <a:tabLst/>
              <a:defRPr/>
            </a:pPr>
            <a:r>
              <a:rPr lang="en" altLang="ko-Kore-KR" sz="1800" dirty="0">
                <a:effectLst/>
                <a:latin typeface="NimbusRomNo9L"/>
              </a:rPr>
              <a:t>n order to estimate the contribution of each layer, we con- sider two factors. First, we use the weight </a:t>
            </a:r>
            <a:r>
              <a:rPr lang="en" altLang="ko-Kore-KR" sz="1800" dirty="0" err="1">
                <a:effectLst/>
                <a:latin typeface="CMMI10"/>
              </a:rPr>
              <a:t>w</a:t>
            </a:r>
            <a:r>
              <a:rPr lang="en" altLang="ko-Kore-KR" sz="1800" dirty="0" err="1">
                <a:effectLst/>
                <a:latin typeface="CMMI7"/>
              </a:rPr>
              <a:t>i</a:t>
            </a:r>
            <a:r>
              <a:rPr lang="en" altLang="ko-Kore-KR" sz="1800" dirty="0">
                <a:effectLst/>
                <a:latin typeface="CMMI7"/>
              </a:rPr>
              <a:t> </a:t>
            </a:r>
            <a:r>
              <a:rPr lang="en" altLang="ko-Kore-KR" sz="1800" dirty="0">
                <a:effectLst/>
                <a:latin typeface="NimbusRomNo9L"/>
              </a:rPr>
              <a:t>from each layer (through the weighted-sum mechanism) to the downstream model. Second, because typical feature magnitudes may vary, we also consider the values of the hidden representation </a:t>
            </a:r>
            <a:r>
              <a:rPr lang="en" altLang="ko-Kore-KR" sz="1800" dirty="0">
                <a:effectLst/>
                <a:latin typeface="CMBX10"/>
              </a:rPr>
              <a:t>x </a:t>
            </a:r>
            <a:r>
              <a:rPr lang="en" altLang="ko-Kore-KR" sz="1800" dirty="0">
                <a:effectLst/>
                <a:latin typeface="NimbusRomNo9L"/>
              </a:rPr>
              <a:t>in each layer, as measured by the L2-norm of feature values for the testing data. After getting the whole L2-norm features for each layer for each sample, we take the mean across samples to get the feature magnitude estimation. The contribution for each layer is then defined as: </a:t>
            </a:r>
            <a:r>
              <a:rPr lang="en" altLang="ko-Kore-KR" sz="1800" dirty="0">
                <a:effectLst/>
                <a:latin typeface="CMMI10"/>
              </a:rPr>
              <a:t>c</a:t>
            </a:r>
            <a:r>
              <a:rPr lang="en" altLang="ko-Kore-KR" sz="1800" dirty="0">
                <a:effectLst/>
                <a:latin typeface="CMMI7"/>
              </a:rPr>
              <a:t>i </a:t>
            </a:r>
            <a:r>
              <a:rPr lang="en" altLang="ko-Kore-KR" sz="1800" dirty="0">
                <a:effectLst/>
                <a:latin typeface="CMR10"/>
              </a:rPr>
              <a:t>= </a:t>
            </a:r>
            <a:r>
              <a:rPr lang="en" altLang="ko-Kore-KR" sz="1800" dirty="0">
                <a:effectLst/>
                <a:latin typeface="CMSY10"/>
              </a:rPr>
              <a:t>||</a:t>
            </a:r>
            <a:r>
              <a:rPr lang="en" altLang="ko-Kore-KR" sz="1800" dirty="0">
                <a:effectLst/>
                <a:latin typeface="CMBX10"/>
              </a:rPr>
              <a:t>x</a:t>
            </a:r>
            <a:r>
              <a:rPr lang="en" altLang="ko-Kore-KR" sz="1800" dirty="0">
                <a:effectLst/>
                <a:latin typeface="CMBX7"/>
              </a:rPr>
              <a:t>i</a:t>
            </a:r>
            <a:r>
              <a:rPr lang="en" altLang="ko-Kore-KR" sz="1800" dirty="0">
                <a:effectLst/>
                <a:latin typeface="CMSY10"/>
              </a:rPr>
              <a:t>||</a:t>
            </a:r>
            <a:r>
              <a:rPr lang="en" altLang="ko-Kore-KR" sz="1800" dirty="0">
                <a:effectLst/>
                <a:latin typeface="CMR7"/>
              </a:rPr>
              <a:t>2 </a:t>
            </a:r>
            <a:r>
              <a:rPr lang="en" altLang="ko-Kore-KR" sz="1800" dirty="0">
                <a:effectLst/>
                <a:latin typeface="CMSY10"/>
              </a:rPr>
              <a:t>×</a:t>
            </a:r>
            <a:r>
              <a:rPr lang="en" altLang="ko-Kore-KR" sz="1800" dirty="0" err="1">
                <a:effectLst/>
                <a:latin typeface="CMMI10"/>
              </a:rPr>
              <a:t>w</a:t>
            </a:r>
            <a:r>
              <a:rPr lang="en" altLang="ko-Kore-KR" sz="1800" dirty="0" err="1">
                <a:effectLst/>
                <a:latin typeface="CMMI7"/>
              </a:rPr>
              <a:t>i</a:t>
            </a:r>
            <a:r>
              <a:rPr lang="en" altLang="ko-Kore-KR" sz="1800" dirty="0">
                <a:effectLst/>
                <a:latin typeface="NimbusRomNo9L"/>
              </a:rPr>
              <a:t>, where </a:t>
            </a:r>
            <a:r>
              <a:rPr lang="en" altLang="ko-Kore-KR" sz="1800" dirty="0" err="1">
                <a:effectLst/>
                <a:latin typeface="CMMI10"/>
              </a:rPr>
              <a:t>i</a:t>
            </a:r>
            <a:r>
              <a:rPr lang="en" altLang="ko-Kore-KR" sz="1800" dirty="0">
                <a:effectLst/>
                <a:latin typeface="CMMI10"/>
              </a:rPr>
              <a:t> </a:t>
            </a:r>
            <a:r>
              <a:rPr lang="en" altLang="ko-Kore-KR" sz="1800" dirty="0">
                <a:effectLst/>
                <a:latin typeface="NimbusRomNo9L"/>
              </a:rPr>
              <a:t>means the layer number. </a:t>
            </a:r>
            <a:endParaRPr lang="en" altLang="ko-Kore-KR" dirty="0"/>
          </a:p>
          <a:p>
            <a:pPr marL="0" marR="0" lvl="0" indent="0" algn="l" defTabSz="752475" rtl="0" eaLnBrk="0" fontAlgn="base" latinLnBrk="0" hangingPunct="0">
              <a:lnSpc>
                <a:spcPct val="100000"/>
              </a:lnSpc>
              <a:spcBef>
                <a:spcPct val="30000"/>
              </a:spcBef>
              <a:spcAft>
                <a:spcPct val="0"/>
              </a:spcAft>
              <a:buClrTx/>
              <a:buSzTx/>
              <a:buFontTx/>
              <a:buNone/>
              <a:tabLst/>
              <a:defRPr/>
            </a:pPr>
            <a:endParaRPr lang="en" altLang="ko-Kore-KR" dirty="0"/>
          </a:p>
          <a:p>
            <a:pPr marL="0" marR="0" lvl="0" indent="0" algn="l" defTabSz="752475" rtl="0" eaLnBrk="0" fontAlgn="base" latinLnBrk="0" hangingPunct="0">
              <a:lnSpc>
                <a:spcPct val="100000"/>
              </a:lnSpc>
              <a:spcBef>
                <a:spcPct val="30000"/>
              </a:spcBef>
              <a:spcAft>
                <a:spcPct val="0"/>
              </a:spcAft>
              <a:buClrTx/>
              <a:buSzTx/>
              <a:buFontTx/>
              <a:buNone/>
              <a:tabLst/>
              <a:defRPr/>
            </a:pPr>
            <a:r>
              <a:rPr lang="ko-Kore-KR" altLang="en-US" dirty="0"/>
              <a:t>결과</a:t>
            </a:r>
            <a:endParaRPr lang="en-US" altLang="ko-Kore-KR" dirty="0"/>
          </a:p>
          <a:p>
            <a:pPr marL="0" marR="0" lvl="0" indent="0" algn="l" defTabSz="752475" rtl="0" eaLnBrk="0" fontAlgn="base" latinLnBrk="0" hangingPunct="0">
              <a:lnSpc>
                <a:spcPct val="100000"/>
              </a:lnSpc>
              <a:spcBef>
                <a:spcPct val="30000"/>
              </a:spcBef>
              <a:spcAft>
                <a:spcPct val="0"/>
              </a:spcAft>
              <a:buClrTx/>
              <a:buSzTx/>
              <a:buFontTx/>
              <a:buNone/>
              <a:tabLst/>
              <a:defRPr/>
            </a:pPr>
            <a:endParaRPr lang="en-US" altLang="ko-Kore-KR" dirty="0"/>
          </a:p>
          <a:p>
            <a:r>
              <a:rPr lang="en" altLang="ko-Kore-KR" sz="1800" dirty="0">
                <a:effectLst/>
                <a:latin typeface="NimbusRomNo9L"/>
              </a:rPr>
              <a:t>The results are shown in Figure 3. From Figure 3(a), we can see that for most SSL models, the contribution is strongest in the first few layers for both pitch and energy </a:t>
            </a:r>
            <a:r>
              <a:rPr lang="en" altLang="ko-Kore-KR" sz="1800" dirty="0" err="1">
                <a:effectLst/>
                <a:latin typeface="NimbusRomNo9L"/>
              </a:rPr>
              <a:t>reconstruc</a:t>
            </a:r>
            <a:r>
              <a:rPr lang="en" altLang="ko-Kore-KR" sz="1800" dirty="0">
                <a:effectLst/>
                <a:latin typeface="NimbusRomNo9L"/>
              </a:rPr>
              <a:t>- </a:t>
            </a:r>
            <a:r>
              <a:rPr lang="en" altLang="ko-Kore-KR" sz="1800" dirty="0" err="1">
                <a:effectLst/>
                <a:latin typeface="NimbusRomNo9L"/>
              </a:rPr>
              <a:t>tion</a:t>
            </a:r>
            <a:r>
              <a:rPr lang="en" altLang="ko-Kore-KR" sz="1800" dirty="0">
                <a:effectLst/>
                <a:latin typeface="NimbusRomNo9L"/>
              </a:rPr>
              <a:t>. This shows that SSL tends to best represent prosodic information in the front. One exception is Mockingjay, where the largest contribution is located in the last layer. Because Mockingjay’s pre-training objective is to reconstruct frame- wise features, it is unsurprising that the later layers contain a good representation of low-level prosody. </a:t>
            </a:r>
            <a:endParaRPr lang="en" altLang="ko-Kore-KR" dirty="0"/>
          </a:p>
          <a:p>
            <a:r>
              <a:rPr lang="en" altLang="ko-Kore-KR" sz="1800" dirty="0">
                <a:effectLst/>
                <a:latin typeface="NimbusRomNo9L"/>
              </a:rPr>
              <a:t>However, for the classification tasks </a:t>
            </a:r>
            <a:r>
              <a:rPr lang="en" altLang="ko-Kore-KR" sz="1800" dirty="0" err="1">
                <a:effectLst/>
                <a:latin typeface="NimbusRomNo9L"/>
              </a:rPr>
              <a:t>SarD</a:t>
            </a:r>
            <a:r>
              <a:rPr lang="en" altLang="ko-Kore-KR" sz="1800" dirty="0">
                <a:effectLst/>
                <a:latin typeface="NimbusRomNo9L"/>
              </a:rPr>
              <a:t> and PP, Figure 3 (c) and (d) shows that the distribution of layer </a:t>
            </a:r>
            <a:r>
              <a:rPr lang="en" altLang="ko-Kore-KR" sz="1800" dirty="0" err="1">
                <a:effectLst/>
                <a:latin typeface="NimbusRomNo9L"/>
              </a:rPr>
              <a:t>contribu</a:t>
            </a:r>
            <a:r>
              <a:rPr lang="en" altLang="ko-Kore-KR" sz="1800" dirty="0">
                <a:effectLst/>
                <a:latin typeface="NimbusRomNo9L"/>
              </a:rPr>
              <a:t>- </a:t>
            </a:r>
            <a:r>
              <a:rPr lang="en" altLang="ko-Kore-KR" sz="1800" dirty="0" err="1">
                <a:effectLst/>
                <a:latin typeface="NimbusRomNo9L"/>
              </a:rPr>
              <a:t>tions</a:t>
            </a:r>
            <a:r>
              <a:rPr lang="en" altLang="ko-Kore-KR" sz="1800" dirty="0">
                <a:effectLst/>
                <a:latin typeface="NimbusRomNo9L"/>
              </a:rPr>
              <a:t> is smooth, suggesting that both tasks need information across multiple layers. As previous work has shown that later layers represent more content information [11, 25], this </a:t>
            </a:r>
            <a:r>
              <a:rPr lang="en" altLang="ko-Kore-KR" sz="1800" dirty="0" err="1">
                <a:effectLst/>
                <a:latin typeface="NimbusRomNo9L"/>
              </a:rPr>
              <a:t>sug</a:t>
            </a:r>
            <a:r>
              <a:rPr lang="en" altLang="ko-Kore-KR" sz="1800" dirty="0">
                <a:effectLst/>
                <a:latin typeface="NimbusRomNo9L"/>
              </a:rPr>
              <a:t>- gests that both prosodic and content information are needed for </a:t>
            </a:r>
            <a:r>
              <a:rPr lang="en" altLang="ko-Kore-KR" sz="1800" dirty="0" err="1">
                <a:effectLst/>
                <a:latin typeface="NimbusRomNo9L"/>
              </a:rPr>
              <a:t>SarD</a:t>
            </a:r>
            <a:r>
              <a:rPr lang="en" altLang="ko-Kore-KR" sz="1800" dirty="0">
                <a:effectLst/>
                <a:latin typeface="NimbusRomNo9L"/>
              </a:rPr>
              <a:t> and PP. As for SA, in Figure 3(e), we observe a high contribution value in the latter layers for the high-performing models </a:t>
            </a:r>
            <a:r>
              <a:rPr lang="en" altLang="ko-Kore-KR" sz="1800" dirty="0" err="1">
                <a:effectLst/>
                <a:latin typeface="NimbusRomNo9L"/>
              </a:rPr>
              <a:t>HuBERT</a:t>
            </a:r>
            <a:r>
              <a:rPr lang="en" altLang="ko-Kore-KR" sz="1800" dirty="0">
                <a:effectLst/>
                <a:latin typeface="NimbusRomNo9L"/>
              </a:rPr>
              <a:t> and </a:t>
            </a:r>
            <a:r>
              <a:rPr lang="en" altLang="ko-Kore-KR" sz="1800" dirty="0" err="1">
                <a:effectLst/>
                <a:latin typeface="NimbusRomNo9L"/>
              </a:rPr>
              <a:t>WavLM</a:t>
            </a:r>
            <a:r>
              <a:rPr lang="en" altLang="ko-Kore-KR" sz="1800" dirty="0">
                <a:effectLst/>
                <a:latin typeface="NimbusRomNo9L"/>
              </a:rPr>
              <a:t>. This suggests that SA might only require content information to perform well. </a:t>
            </a:r>
            <a:endParaRPr lang="en" altLang="ko-Kore-KR" dirty="0"/>
          </a:p>
          <a:p>
            <a:pPr marL="0" marR="0" lvl="0" indent="0" algn="l" defTabSz="752475" rtl="0" eaLnBrk="0" fontAlgn="base" latinLnBrk="0" hangingPunct="0">
              <a:lnSpc>
                <a:spcPct val="100000"/>
              </a:lnSpc>
              <a:spcBef>
                <a:spcPct val="30000"/>
              </a:spcBef>
              <a:spcAft>
                <a:spcPct val="0"/>
              </a:spcAft>
              <a:buClrTx/>
              <a:buSzTx/>
              <a:buFontTx/>
              <a:buNone/>
              <a:tabLst/>
              <a:defRPr/>
            </a:pPr>
            <a:endParaRPr lang="en" altLang="ko-Kore-KR" dirty="0"/>
          </a:p>
          <a:p>
            <a:endParaRPr kumimoji="1" lang="ko-Kore-KR" altLang="en-US" dirty="0"/>
          </a:p>
        </p:txBody>
      </p:sp>
      <p:sp>
        <p:nvSpPr>
          <p:cNvPr id="4" name="슬라이드 번호 개체 틀 3"/>
          <p:cNvSpPr>
            <a:spLocks noGrp="1"/>
          </p:cNvSpPr>
          <p:nvPr>
            <p:ph type="sldNum" sz="quarter" idx="5"/>
          </p:nvPr>
        </p:nvSpPr>
        <p:spPr/>
        <p:txBody>
          <a:bodyPr/>
          <a:lstStyle/>
          <a:p>
            <a:pPr>
              <a:defRPr/>
            </a:pPr>
            <a:fld id="{1B1C82E0-4972-4786-BE92-922525F7870D}" type="slidenum">
              <a:rPr lang="en-US" altLang="ko-KR" smtClean="0"/>
              <a:pPr>
                <a:defRPr/>
              </a:pPr>
              <a:t>15</a:t>
            </a:fld>
            <a:endParaRPr lang="en-US" altLang="ko-KR"/>
          </a:p>
        </p:txBody>
      </p:sp>
    </p:spTree>
    <p:extLst>
      <p:ext uri="{BB962C8B-B14F-4D97-AF65-F5344CB8AC3E}">
        <p14:creationId xmlns:p14="http://schemas.microsoft.com/office/powerpoint/2010/main" val="6534373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752475" rtl="0" eaLnBrk="0" fontAlgn="base" latinLnBrk="0" hangingPunct="0">
              <a:lnSpc>
                <a:spcPct val="100000"/>
              </a:lnSpc>
              <a:spcBef>
                <a:spcPct val="30000"/>
              </a:spcBef>
              <a:spcAft>
                <a:spcPct val="0"/>
              </a:spcAft>
              <a:buClrTx/>
              <a:buSzTx/>
              <a:buFontTx/>
              <a:buNone/>
              <a:tabLst/>
              <a:defRPr/>
            </a:pPr>
            <a:r>
              <a:rPr lang="en" altLang="ko-Kore-KR" sz="1800" dirty="0">
                <a:effectLst/>
                <a:latin typeface="NimbusRomNo9L"/>
              </a:rPr>
              <a:t>Further, we did a preliminary investigation of whether SSL models may have cross-lingual transferability for prosodic information, using the </a:t>
            </a:r>
            <a:r>
              <a:rPr lang="en" altLang="ko-Kore-KR" sz="1800" dirty="0" err="1">
                <a:effectLst/>
                <a:latin typeface="NimbusRomNo9L"/>
              </a:rPr>
              <a:t>ProR</a:t>
            </a:r>
            <a:r>
              <a:rPr lang="en" altLang="ko-Kore-KR" sz="1800" dirty="0">
                <a:effectLst/>
                <a:latin typeface="NimbusRomNo9L"/>
              </a:rPr>
              <a:t> task as in previous experiments: specifically, attempting pitch and energy reconstruction. While the pitch of one frame is primarily a physical </a:t>
            </a:r>
            <a:r>
              <a:rPr lang="en" altLang="ko-Kore-KR" sz="1800" dirty="0" err="1">
                <a:effectLst/>
                <a:latin typeface="NimbusRomNo9L"/>
              </a:rPr>
              <a:t>phe</a:t>
            </a:r>
            <a:r>
              <a:rPr lang="en" altLang="ko-Kore-KR" sz="1800" dirty="0">
                <a:effectLst/>
                <a:latin typeface="NimbusRomNo9L"/>
              </a:rPr>
              <a:t>- </a:t>
            </a:r>
            <a:r>
              <a:rPr lang="en" altLang="ko-Kore-KR" sz="1800" dirty="0" err="1">
                <a:effectLst/>
                <a:latin typeface="NimbusRomNo9L"/>
              </a:rPr>
              <a:t>nomenon</a:t>
            </a:r>
            <a:r>
              <a:rPr lang="en" altLang="ko-Kore-KR" sz="1800" dirty="0">
                <a:effectLst/>
                <a:latin typeface="NimbusRomNo9L"/>
              </a:rPr>
              <a:t>, in context there may be language dependencies. All the SSL models being pre-trained in English, we try this for Mandarin and Polish, using data from AISHELL-3 [35] multilingual </a:t>
            </a:r>
            <a:r>
              <a:rPr lang="en" altLang="ko-Kore-KR" sz="1800" dirty="0" err="1">
                <a:effectLst/>
                <a:latin typeface="NimbusRomNo9L"/>
              </a:rPr>
              <a:t>LibriSpeech</a:t>
            </a:r>
            <a:r>
              <a:rPr lang="en" altLang="ko-Kore-KR" sz="1800" dirty="0">
                <a:effectLst/>
                <a:latin typeface="NimbusRomNo9L"/>
              </a:rPr>
              <a:t> (MLS) [36], respectively. Table 4 summarizes the results. We note that </a:t>
            </a:r>
            <a:r>
              <a:rPr lang="en" altLang="ko-Kore-KR" sz="1800" dirty="0" err="1">
                <a:effectLst/>
                <a:latin typeface="NimbusRomNo9L"/>
              </a:rPr>
              <a:t>WavLM</a:t>
            </a:r>
            <a:r>
              <a:rPr lang="en" altLang="ko-Kore-KR" sz="1800" dirty="0">
                <a:effectLst/>
                <a:latin typeface="NimbusRomNo9L"/>
              </a:rPr>
              <a:t> is good at pitch reconstruction, and </a:t>
            </a:r>
            <a:r>
              <a:rPr lang="en" altLang="ko-Kore-KR" sz="1800" dirty="0" err="1">
                <a:effectLst/>
                <a:latin typeface="NimbusRomNo9L"/>
              </a:rPr>
              <a:t>HuBERT</a:t>
            </a:r>
            <a:r>
              <a:rPr lang="en" altLang="ko-Kore-KR" sz="1800" dirty="0">
                <a:effectLst/>
                <a:latin typeface="NimbusRomNo9L"/>
              </a:rPr>
              <a:t> is superior at energy reconstruction. </a:t>
            </a:r>
            <a:endParaRPr lang="en" altLang="ko-Kore-KR" dirty="0"/>
          </a:p>
          <a:p>
            <a:endParaRPr kumimoji="1" lang="ko-Kore-KR" altLang="en-US" dirty="0"/>
          </a:p>
        </p:txBody>
      </p:sp>
      <p:sp>
        <p:nvSpPr>
          <p:cNvPr id="4" name="슬라이드 번호 개체 틀 3"/>
          <p:cNvSpPr>
            <a:spLocks noGrp="1"/>
          </p:cNvSpPr>
          <p:nvPr>
            <p:ph type="sldNum" sz="quarter" idx="5"/>
          </p:nvPr>
        </p:nvSpPr>
        <p:spPr/>
        <p:txBody>
          <a:bodyPr/>
          <a:lstStyle/>
          <a:p>
            <a:pPr>
              <a:defRPr/>
            </a:pPr>
            <a:fld id="{1B1C82E0-4972-4786-BE92-922525F7870D}" type="slidenum">
              <a:rPr lang="en-US" altLang="ko-KR" smtClean="0"/>
              <a:pPr>
                <a:defRPr/>
              </a:pPr>
              <a:t>16</a:t>
            </a:fld>
            <a:endParaRPr lang="en-US" altLang="ko-KR"/>
          </a:p>
        </p:txBody>
      </p:sp>
    </p:spTree>
    <p:extLst>
      <p:ext uri="{BB962C8B-B14F-4D97-AF65-F5344CB8AC3E}">
        <p14:creationId xmlns:p14="http://schemas.microsoft.com/office/powerpoint/2010/main" val="568237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Pragmatics : </a:t>
            </a:r>
            <a:r>
              <a:rPr kumimoji="1" lang="ko-KR" altLang="en-US" dirty="0"/>
              <a:t>화자와 청자의 관계에 따라 언어 사용이 어떻게 바뀌는지</a:t>
            </a:r>
            <a:r>
              <a:rPr kumimoji="1" lang="en-US" altLang="ko-KR" dirty="0"/>
              <a:t>,</a:t>
            </a:r>
            <a:r>
              <a:rPr kumimoji="1" lang="ko-KR" altLang="en-US" dirty="0"/>
              <a:t> 화자의 의도와 발화의 의미는 어떻게 다를 수 있는지</a:t>
            </a:r>
            <a:endParaRPr kumimoji="1" lang="en-US" altLang="ko-KR" dirty="0"/>
          </a:p>
          <a:p>
            <a:endParaRPr kumimoji="1" lang="en-US" altLang="ko-Kore-KR" dirty="0"/>
          </a:p>
          <a:p>
            <a:r>
              <a:rPr lang="en" altLang="ko-Kore-KR" b="0" i="0" dirty="0">
                <a:solidFill>
                  <a:srgbClr val="202124"/>
                </a:solidFill>
                <a:effectLst/>
                <a:latin typeface="Apple SD Gothic Neo" panose="02000300000000000000" pitchFamily="2" charset="-127"/>
                <a:ea typeface="Apple SD Gothic Neo" panose="02000300000000000000" pitchFamily="2" charset="-127"/>
              </a:rPr>
              <a:t>Paralinguistics are </a:t>
            </a:r>
            <a:r>
              <a:rPr lang="en" altLang="ko-Kore-KR" b="1" i="0" dirty="0">
                <a:solidFill>
                  <a:srgbClr val="202124"/>
                </a:solidFill>
                <a:effectLst/>
                <a:latin typeface="Apple SD Gothic Neo" panose="02000300000000000000" pitchFamily="2" charset="-127"/>
                <a:ea typeface="Apple SD Gothic Neo" panose="02000300000000000000" pitchFamily="2" charset="-127"/>
              </a:rPr>
              <a:t>the aspects of spoken communication that do not involve words</a:t>
            </a:r>
            <a:r>
              <a:rPr lang="en" altLang="ko-Kore-KR" b="0" i="0" dirty="0">
                <a:solidFill>
                  <a:srgbClr val="202124"/>
                </a:solidFill>
                <a:effectLst/>
                <a:latin typeface="Apple SD Gothic Neo" panose="02000300000000000000" pitchFamily="2" charset="-127"/>
                <a:ea typeface="Apple SD Gothic Neo" panose="02000300000000000000" pitchFamily="2" charset="-127"/>
              </a:rPr>
              <a:t>.</a:t>
            </a:r>
          </a:p>
          <a:p>
            <a:pPr algn="l"/>
            <a:br>
              <a:rPr lang="en" altLang="ko-Kore-KR" b="0" i="0" dirty="0">
                <a:solidFill>
                  <a:srgbClr val="202124"/>
                </a:solidFill>
                <a:effectLst/>
                <a:latin typeface="Apple SD Gothic Neo" panose="02000300000000000000" pitchFamily="2" charset="-127"/>
                <a:ea typeface="Apple SD Gothic Neo" panose="02000300000000000000" pitchFamily="2" charset="-127"/>
              </a:rPr>
            </a:br>
            <a:endParaRPr lang="en" altLang="ko-Kore-KR" b="0" i="0" dirty="0">
              <a:solidFill>
                <a:srgbClr val="202124"/>
              </a:solidFill>
              <a:effectLst/>
              <a:latin typeface="Apple SD Gothic Neo" panose="02000300000000000000" pitchFamily="2" charset="-127"/>
              <a:ea typeface="Apple SD Gothic Neo" panose="02000300000000000000" pitchFamily="2" charset="-127"/>
            </a:endParaRPr>
          </a:p>
          <a:p>
            <a:pPr algn="l"/>
            <a:r>
              <a:rPr lang="en" altLang="ko-Kore-KR" b="0" i="0" dirty="0">
                <a:solidFill>
                  <a:srgbClr val="202124"/>
                </a:solidFill>
                <a:effectLst/>
                <a:latin typeface="Apple SD Gothic Neo" panose="02000300000000000000" pitchFamily="2" charset="-127"/>
                <a:ea typeface="Apple SD Gothic Neo" panose="02000300000000000000" pitchFamily="2" charset="-127"/>
              </a:rPr>
              <a:t>Phonology is </a:t>
            </a:r>
            <a:r>
              <a:rPr lang="en" altLang="ko-Kore-KR" b="1" i="0" dirty="0">
                <a:solidFill>
                  <a:srgbClr val="202124"/>
                </a:solidFill>
                <a:effectLst/>
                <a:latin typeface="Apple SD Gothic Neo" panose="02000300000000000000" pitchFamily="2" charset="-127"/>
                <a:ea typeface="Apple SD Gothic Neo" panose="02000300000000000000" pitchFamily="2" charset="-127"/>
              </a:rPr>
              <a:t>the study of the patterns of sounds in a language and across languages</a:t>
            </a:r>
            <a:endParaRPr lang="en" altLang="ko-Kore-KR" b="0" i="0" dirty="0">
              <a:solidFill>
                <a:srgbClr val="202124"/>
              </a:solidFill>
              <a:effectLst/>
              <a:latin typeface="Apple SD Gothic Neo" panose="02000300000000000000" pitchFamily="2" charset="-127"/>
              <a:ea typeface="Apple SD Gothic Neo" panose="02000300000000000000" pitchFamily="2" charset="-127"/>
            </a:endParaRPr>
          </a:p>
          <a:p>
            <a:endParaRPr kumimoji="1" lang="ko-Kore-KR" altLang="en-US" dirty="0"/>
          </a:p>
        </p:txBody>
      </p:sp>
      <p:sp>
        <p:nvSpPr>
          <p:cNvPr id="4" name="슬라이드 번호 개체 틀 3"/>
          <p:cNvSpPr>
            <a:spLocks noGrp="1"/>
          </p:cNvSpPr>
          <p:nvPr>
            <p:ph type="sldNum" sz="quarter" idx="5"/>
          </p:nvPr>
        </p:nvSpPr>
        <p:spPr/>
        <p:txBody>
          <a:bodyPr/>
          <a:lstStyle/>
          <a:p>
            <a:pPr>
              <a:defRPr/>
            </a:pPr>
            <a:fld id="{1B1C82E0-4972-4786-BE92-922525F7870D}" type="slidenum">
              <a:rPr lang="en-US" altLang="ko-KR" smtClean="0"/>
              <a:pPr>
                <a:defRPr/>
              </a:pPr>
              <a:t>3</a:t>
            </a:fld>
            <a:endParaRPr lang="en-US" altLang="ko-KR"/>
          </a:p>
        </p:txBody>
      </p:sp>
    </p:spTree>
    <p:extLst>
      <p:ext uri="{BB962C8B-B14F-4D97-AF65-F5344CB8AC3E}">
        <p14:creationId xmlns:p14="http://schemas.microsoft.com/office/powerpoint/2010/main" val="3572752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pPr>
              <a:defRPr/>
            </a:pPr>
            <a:fld id="{1B1C82E0-4972-4786-BE92-922525F7870D}" type="slidenum">
              <a:rPr lang="en-US" altLang="ko-KR" smtClean="0"/>
              <a:pPr>
                <a:defRPr/>
              </a:pPr>
              <a:t>4</a:t>
            </a:fld>
            <a:endParaRPr lang="en-US" altLang="ko-KR"/>
          </a:p>
        </p:txBody>
      </p:sp>
    </p:spTree>
    <p:extLst>
      <p:ext uri="{BB962C8B-B14F-4D97-AF65-F5344CB8AC3E}">
        <p14:creationId xmlns:p14="http://schemas.microsoft.com/office/powerpoint/2010/main" val="3524896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pPr>
              <a:defRPr/>
            </a:pPr>
            <a:fld id="{1B1C82E0-4972-4786-BE92-922525F7870D}" type="slidenum">
              <a:rPr lang="en-US" altLang="ko-KR" smtClean="0"/>
              <a:pPr>
                <a:defRPr/>
              </a:pPr>
              <a:t>5</a:t>
            </a:fld>
            <a:endParaRPr lang="en-US" altLang="ko-KR"/>
          </a:p>
        </p:txBody>
      </p:sp>
    </p:spTree>
    <p:extLst>
      <p:ext uri="{BB962C8B-B14F-4D97-AF65-F5344CB8AC3E}">
        <p14:creationId xmlns:p14="http://schemas.microsoft.com/office/powerpoint/2010/main" val="3828905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pPr>
              <a:defRPr/>
            </a:pPr>
            <a:fld id="{1B1C82E0-4972-4786-BE92-922525F7870D}" type="slidenum">
              <a:rPr lang="en-US" altLang="ko-KR" smtClean="0"/>
              <a:pPr>
                <a:defRPr/>
              </a:pPr>
              <a:t>6</a:t>
            </a:fld>
            <a:endParaRPr lang="en-US" altLang="ko-KR"/>
          </a:p>
        </p:txBody>
      </p:sp>
    </p:spTree>
    <p:extLst>
      <p:ext uri="{BB962C8B-B14F-4D97-AF65-F5344CB8AC3E}">
        <p14:creationId xmlns:p14="http://schemas.microsoft.com/office/powerpoint/2010/main" val="2112791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pPr>
              <a:defRPr/>
            </a:pPr>
            <a:fld id="{1B1C82E0-4972-4786-BE92-922525F7870D}" type="slidenum">
              <a:rPr lang="en-US" altLang="ko-KR" smtClean="0"/>
              <a:pPr>
                <a:defRPr/>
              </a:pPr>
              <a:t>7</a:t>
            </a:fld>
            <a:endParaRPr lang="en-US" altLang="ko-KR"/>
          </a:p>
        </p:txBody>
      </p:sp>
    </p:spTree>
    <p:extLst>
      <p:ext uri="{BB962C8B-B14F-4D97-AF65-F5344CB8AC3E}">
        <p14:creationId xmlns:p14="http://schemas.microsoft.com/office/powerpoint/2010/main" val="4083882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실험 베이스라인 설정</a:t>
            </a:r>
            <a:endParaRPr kumimoji="1" lang="en-US" altLang="ko-KR" dirty="0"/>
          </a:p>
          <a:p>
            <a:endParaRPr kumimoji="1" lang="en-US" altLang="ko-Kore-KR" dirty="0"/>
          </a:p>
          <a:p>
            <a:r>
              <a:rPr kumimoji="1" lang="en-US" altLang="ko-KR" dirty="0"/>
              <a:t>80</a:t>
            </a:r>
            <a:r>
              <a:rPr kumimoji="1" lang="ko-KR" altLang="en-US" dirty="0"/>
              <a:t> </a:t>
            </a:r>
            <a:r>
              <a:rPr kumimoji="1" lang="en-US" altLang="ko-KR" dirty="0"/>
              <a:t>dimensional</a:t>
            </a:r>
            <a:r>
              <a:rPr kumimoji="1" lang="ko-KR" altLang="en-US" dirty="0"/>
              <a:t> </a:t>
            </a:r>
            <a:r>
              <a:rPr kumimoji="1" lang="en-US" altLang="ko-KR" dirty="0" err="1"/>
              <a:t>mel</a:t>
            </a:r>
            <a:r>
              <a:rPr kumimoji="1" lang="en-US" altLang="ko-KR" dirty="0"/>
              <a:t>-spectrogram</a:t>
            </a:r>
            <a:r>
              <a:rPr kumimoji="1" lang="ko-KR" altLang="en-US" dirty="0"/>
              <a:t>을 </a:t>
            </a:r>
            <a:r>
              <a:rPr kumimoji="1" lang="en-US" altLang="ko-KR" dirty="0"/>
              <a:t>baseline feature set</a:t>
            </a:r>
            <a:r>
              <a:rPr kumimoji="1" lang="ko-KR" altLang="en-US" dirty="0" err="1"/>
              <a:t>으로</a:t>
            </a:r>
            <a:r>
              <a:rPr kumimoji="1" lang="ko-KR" altLang="en-US" dirty="0"/>
              <a:t> 사용</a:t>
            </a:r>
            <a:endParaRPr kumimoji="1" lang="en-US" altLang="ko-KR" dirty="0"/>
          </a:p>
          <a:p>
            <a:r>
              <a:rPr kumimoji="1" lang="en-US" altLang="ko-KR" dirty="0"/>
              <a:t>Delta : first derivative of signal / delta-delta : second derivative of signal</a:t>
            </a:r>
          </a:p>
          <a:p>
            <a:r>
              <a:rPr kumimoji="1" lang="en-US" altLang="ko-KR" dirty="0"/>
              <a:t>F0 </a:t>
            </a:r>
            <a:r>
              <a:rPr kumimoji="1" lang="ko-KR" altLang="en-US" dirty="0"/>
              <a:t>같은 거는 </a:t>
            </a:r>
            <a:r>
              <a:rPr kumimoji="1" lang="en-US" altLang="ko-KR" dirty="0"/>
              <a:t>absolute value </a:t>
            </a:r>
            <a:r>
              <a:rPr kumimoji="1" lang="ko-KR" altLang="en-US" dirty="0"/>
              <a:t>보다는 </a:t>
            </a:r>
            <a:r>
              <a:rPr kumimoji="1" lang="en-US" altLang="ko-KR" dirty="0"/>
              <a:t>contour</a:t>
            </a:r>
            <a:r>
              <a:rPr kumimoji="1" lang="ko-KR" altLang="en-US" dirty="0" err="1"/>
              <a:t>를</a:t>
            </a:r>
            <a:r>
              <a:rPr kumimoji="1" lang="ko-KR" altLang="en-US" dirty="0"/>
              <a:t> 보기 때문</a:t>
            </a:r>
            <a:endParaRPr kumimoji="1" lang="en-US" altLang="ko-KR" dirty="0"/>
          </a:p>
          <a:p>
            <a:r>
              <a:rPr kumimoji="1" lang="en-US" altLang="ko-KR" dirty="0"/>
              <a:t>Classification task</a:t>
            </a:r>
            <a:r>
              <a:rPr kumimoji="1" lang="ko-KR" altLang="en-US" dirty="0"/>
              <a:t>에는 </a:t>
            </a:r>
            <a:r>
              <a:rPr kumimoji="1" lang="en-US" altLang="ko-KR" dirty="0" err="1"/>
              <a:t>mel</a:t>
            </a:r>
            <a:r>
              <a:rPr kumimoji="1" lang="en-US" altLang="ko-KR" dirty="0"/>
              <a:t> –</a:t>
            </a:r>
            <a:r>
              <a:rPr kumimoji="1" lang="en-US" altLang="ko-KR" dirty="0" err="1"/>
              <a:t>pectrogram</a:t>
            </a:r>
            <a:r>
              <a:rPr kumimoji="1" lang="en-US" altLang="ko-KR" dirty="0"/>
              <a:t> </a:t>
            </a:r>
          </a:p>
          <a:p>
            <a:endParaRPr kumimoji="1" lang="en-US" altLang="ko-Kore-KR" dirty="0"/>
          </a:p>
          <a:p>
            <a:endParaRPr kumimoji="1" lang="en-US" altLang="ko-Kore-KR" dirty="0"/>
          </a:p>
        </p:txBody>
      </p:sp>
      <p:sp>
        <p:nvSpPr>
          <p:cNvPr id="4" name="슬라이드 번호 개체 틀 3"/>
          <p:cNvSpPr>
            <a:spLocks noGrp="1"/>
          </p:cNvSpPr>
          <p:nvPr>
            <p:ph type="sldNum" sz="quarter" idx="5"/>
          </p:nvPr>
        </p:nvSpPr>
        <p:spPr/>
        <p:txBody>
          <a:bodyPr/>
          <a:lstStyle/>
          <a:p>
            <a:pPr>
              <a:defRPr/>
            </a:pPr>
            <a:fld id="{1B1C82E0-4972-4786-BE92-922525F7870D}" type="slidenum">
              <a:rPr lang="en-US" altLang="ko-KR" smtClean="0"/>
              <a:pPr>
                <a:defRPr/>
              </a:pPr>
              <a:t>9</a:t>
            </a:fld>
            <a:endParaRPr lang="en-US" altLang="ko-KR"/>
          </a:p>
        </p:txBody>
      </p:sp>
    </p:spTree>
    <p:extLst>
      <p:ext uri="{BB962C8B-B14F-4D97-AF65-F5344CB8AC3E}">
        <p14:creationId xmlns:p14="http://schemas.microsoft.com/office/powerpoint/2010/main" val="2546324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pPr>
              <a:defRPr/>
            </a:pPr>
            <a:fld id="{1B1C82E0-4972-4786-BE92-922525F7870D}" type="slidenum">
              <a:rPr lang="en-US" altLang="ko-KR" smtClean="0"/>
              <a:pPr>
                <a:defRPr/>
              </a:pPr>
              <a:t>10</a:t>
            </a:fld>
            <a:endParaRPr lang="en-US" altLang="ko-KR"/>
          </a:p>
        </p:txBody>
      </p:sp>
    </p:spTree>
    <p:extLst>
      <p:ext uri="{BB962C8B-B14F-4D97-AF65-F5344CB8AC3E}">
        <p14:creationId xmlns:p14="http://schemas.microsoft.com/office/powerpoint/2010/main" val="1923987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752475" rtl="0" eaLnBrk="0" fontAlgn="base" latinLnBrk="0" hangingPunct="0">
              <a:lnSpc>
                <a:spcPct val="100000"/>
              </a:lnSpc>
              <a:spcBef>
                <a:spcPct val="30000"/>
              </a:spcBef>
              <a:spcAft>
                <a:spcPct val="0"/>
              </a:spcAft>
              <a:buClrTx/>
              <a:buSzTx/>
              <a:buFontTx/>
              <a:buNone/>
              <a:tabLst/>
              <a:defRPr/>
            </a:pPr>
            <a:r>
              <a:rPr lang="en" altLang="ko-Kore-KR" sz="1800" dirty="0">
                <a:effectLst/>
                <a:latin typeface="NimbusRomNo9L"/>
              </a:rPr>
              <a:t>we can see that all SSL mod- </a:t>
            </a:r>
            <a:r>
              <a:rPr lang="en" altLang="ko-Kore-KR" sz="1800" dirty="0" err="1">
                <a:effectLst/>
                <a:latin typeface="NimbusRomNo9L"/>
              </a:rPr>
              <a:t>els</a:t>
            </a:r>
            <a:r>
              <a:rPr lang="en" altLang="ko-Kore-KR" sz="1800" dirty="0">
                <a:effectLst/>
                <a:latin typeface="NimbusRomNo9L"/>
              </a:rPr>
              <a:t> yield better SA performance than the baseline FBANK features in both 2-label and 7-label evaluations. The large SSL models, wav2vec 2.0, </a:t>
            </a:r>
            <a:r>
              <a:rPr lang="en" altLang="ko-Kore-KR" sz="1800" dirty="0" err="1">
                <a:effectLst/>
                <a:latin typeface="NimbusRomNo9L"/>
              </a:rPr>
              <a:t>HuBERT</a:t>
            </a:r>
            <a:r>
              <a:rPr lang="en" altLang="ko-Kore-KR" sz="1800" dirty="0">
                <a:effectLst/>
                <a:latin typeface="NimbusRomNo9L"/>
              </a:rPr>
              <a:t>, and </a:t>
            </a:r>
            <a:r>
              <a:rPr lang="en" altLang="ko-Kore-KR" sz="1800" dirty="0" err="1">
                <a:effectLst/>
                <a:latin typeface="NimbusRomNo9L"/>
              </a:rPr>
              <a:t>WavLM</a:t>
            </a:r>
            <a:r>
              <a:rPr lang="en" altLang="ko-Kore-KR" sz="1800" dirty="0">
                <a:effectLst/>
                <a:latin typeface="NimbusRomNo9L"/>
              </a:rPr>
              <a:t>, even im- prove on the state-of-the-art (SOTA) performance [26] in the 2-label setup. In the 7-label setup, </a:t>
            </a:r>
            <a:r>
              <a:rPr lang="en" altLang="ko-Kore-KR" sz="1800" dirty="0" err="1">
                <a:effectLst/>
                <a:latin typeface="NimbusRomNo9L"/>
              </a:rPr>
              <a:t>WavLM</a:t>
            </a:r>
            <a:r>
              <a:rPr lang="en" altLang="ko-Kore-KR" sz="1800" dirty="0">
                <a:effectLst/>
                <a:latin typeface="NimbusRomNo9L"/>
              </a:rPr>
              <a:t> Large outperforms audio-only SOTA performance. Around one-third of the SSL models show better performance than the text-only baseline, confirming the value of acoustic information for SA. </a:t>
            </a:r>
            <a:endParaRPr lang="en" altLang="ko-Kore-KR" dirty="0"/>
          </a:p>
          <a:p>
            <a:endParaRPr kumimoji="1" lang="ko-Kore-KR" altLang="en-US" dirty="0"/>
          </a:p>
        </p:txBody>
      </p:sp>
      <p:sp>
        <p:nvSpPr>
          <p:cNvPr id="4" name="슬라이드 번호 개체 틀 3"/>
          <p:cNvSpPr>
            <a:spLocks noGrp="1"/>
          </p:cNvSpPr>
          <p:nvPr>
            <p:ph type="sldNum" sz="quarter" idx="5"/>
          </p:nvPr>
        </p:nvSpPr>
        <p:spPr/>
        <p:txBody>
          <a:bodyPr/>
          <a:lstStyle/>
          <a:p>
            <a:pPr>
              <a:defRPr/>
            </a:pPr>
            <a:fld id="{1B1C82E0-4972-4786-BE92-922525F7870D}" type="slidenum">
              <a:rPr lang="en-US" altLang="ko-KR" smtClean="0"/>
              <a:pPr>
                <a:defRPr/>
              </a:pPr>
              <a:t>11</a:t>
            </a:fld>
            <a:endParaRPr lang="en-US" altLang="ko-KR"/>
          </a:p>
        </p:txBody>
      </p:sp>
    </p:spTree>
    <p:extLst>
      <p:ext uri="{BB962C8B-B14F-4D97-AF65-F5344CB8AC3E}">
        <p14:creationId xmlns:p14="http://schemas.microsoft.com/office/powerpoint/2010/main" val="28369792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3" name="Rectangle 1051"/>
          <p:cNvSpPr>
            <a:spLocks noChangeArrowheads="1"/>
          </p:cNvSpPr>
          <p:nvPr/>
        </p:nvSpPr>
        <p:spPr bwMode="auto">
          <a:xfrm>
            <a:off x="671513" y="2971800"/>
            <a:ext cx="8458200" cy="76200"/>
          </a:xfrm>
          <a:prstGeom prst="rect">
            <a:avLst/>
          </a:prstGeom>
          <a:solidFill>
            <a:srgbClr val="67676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ko-KR" altLang="en-US"/>
          </a:p>
        </p:txBody>
      </p:sp>
      <p:sp>
        <p:nvSpPr>
          <p:cNvPr id="4" name="Rectangle 1053"/>
          <p:cNvSpPr>
            <a:spLocks noChangeArrowheads="1"/>
          </p:cNvSpPr>
          <p:nvPr/>
        </p:nvSpPr>
        <p:spPr bwMode="auto">
          <a:xfrm>
            <a:off x="671513" y="1143000"/>
            <a:ext cx="8458200" cy="76200"/>
          </a:xfrm>
          <a:prstGeom prst="rect">
            <a:avLst/>
          </a:prstGeom>
          <a:solidFill>
            <a:srgbClr val="67676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ko-KR" altLang="en-US"/>
          </a:p>
        </p:txBody>
      </p:sp>
      <p:pic>
        <p:nvPicPr>
          <p:cNvPr id="5" name="Picture 10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
            <a:ext cx="25082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6" name="Text Box 1055"/>
          <p:cNvSpPr txBox="1">
            <a:spLocks noChangeArrowheads="1"/>
          </p:cNvSpPr>
          <p:nvPr/>
        </p:nvSpPr>
        <p:spPr bwMode="auto">
          <a:xfrm>
            <a:off x="495300" y="163513"/>
            <a:ext cx="406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1400" b="1">
                <a:solidFill>
                  <a:schemeClr val="tx1"/>
                </a:solidFill>
                <a:latin typeface="Arial" pitchFamily="34" charset="0"/>
                <a:ea typeface="돋움" pitchFamily="50" charset="-127"/>
              </a:defRPr>
            </a:lvl1pPr>
            <a:lvl2pPr marL="742950" indent="-285750">
              <a:defRPr kumimoji="1" sz="1400" b="1">
                <a:solidFill>
                  <a:schemeClr val="tx1"/>
                </a:solidFill>
                <a:latin typeface="Arial" pitchFamily="34" charset="0"/>
                <a:ea typeface="돋움" pitchFamily="50" charset="-127"/>
              </a:defRPr>
            </a:lvl2pPr>
            <a:lvl3pPr marL="1143000" indent="-228600">
              <a:defRPr kumimoji="1" sz="1400" b="1">
                <a:solidFill>
                  <a:schemeClr val="tx1"/>
                </a:solidFill>
                <a:latin typeface="Arial" pitchFamily="34" charset="0"/>
                <a:ea typeface="돋움" pitchFamily="50" charset="-127"/>
              </a:defRPr>
            </a:lvl3pPr>
            <a:lvl4pPr marL="1600200" indent="-228600">
              <a:defRPr kumimoji="1" sz="1400" b="1">
                <a:solidFill>
                  <a:schemeClr val="tx1"/>
                </a:solidFill>
                <a:latin typeface="Arial" pitchFamily="34" charset="0"/>
                <a:ea typeface="돋움" pitchFamily="50" charset="-127"/>
              </a:defRPr>
            </a:lvl4pPr>
            <a:lvl5pPr marL="2057400" indent="-228600">
              <a:defRPr kumimoji="1" sz="1400" b="1">
                <a:solidFill>
                  <a:schemeClr val="tx1"/>
                </a:solidFill>
                <a:latin typeface="Arial" pitchFamily="34" charset="0"/>
                <a:ea typeface="돋움" pitchFamily="50" charset="-127"/>
              </a:defRPr>
            </a:lvl5pPr>
            <a:lvl6pPr marL="2514600" indent="-228600" eaLnBrk="0" fontAlgn="base" hangingPunct="0">
              <a:spcBef>
                <a:spcPct val="0"/>
              </a:spcBef>
              <a:spcAft>
                <a:spcPct val="0"/>
              </a:spcAft>
              <a:defRPr kumimoji="1" sz="1400" b="1">
                <a:solidFill>
                  <a:schemeClr val="tx1"/>
                </a:solidFill>
                <a:latin typeface="Arial" pitchFamily="34" charset="0"/>
                <a:ea typeface="돋움" pitchFamily="50" charset="-127"/>
              </a:defRPr>
            </a:lvl6pPr>
            <a:lvl7pPr marL="2971800" indent="-228600" eaLnBrk="0" fontAlgn="base" hangingPunct="0">
              <a:spcBef>
                <a:spcPct val="0"/>
              </a:spcBef>
              <a:spcAft>
                <a:spcPct val="0"/>
              </a:spcAft>
              <a:defRPr kumimoji="1" sz="1400" b="1">
                <a:solidFill>
                  <a:schemeClr val="tx1"/>
                </a:solidFill>
                <a:latin typeface="Arial" pitchFamily="34" charset="0"/>
                <a:ea typeface="돋움" pitchFamily="50" charset="-127"/>
              </a:defRPr>
            </a:lvl7pPr>
            <a:lvl8pPr marL="3429000" indent="-228600" eaLnBrk="0" fontAlgn="base" hangingPunct="0">
              <a:spcBef>
                <a:spcPct val="0"/>
              </a:spcBef>
              <a:spcAft>
                <a:spcPct val="0"/>
              </a:spcAft>
              <a:defRPr kumimoji="1" sz="1400" b="1">
                <a:solidFill>
                  <a:schemeClr val="tx1"/>
                </a:solidFill>
                <a:latin typeface="Arial" pitchFamily="34" charset="0"/>
                <a:ea typeface="돋움" pitchFamily="50" charset="-127"/>
              </a:defRPr>
            </a:lvl8pPr>
            <a:lvl9pPr marL="3886200" indent="-228600" eaLnBrk="0" fontAlgn="base" hangingPunct="0">
              <a:spcBef>
                <a:spcPct val="0"/>
              </a:spcBef>
              <a:spcAft>
                <a:spcPct val="0"/>
              </a:spcAft>
              <a:defRPr kumimoji="1" sz="1400" b="1">
                <a:solidFill>
                  <a:schemeClr val="tx1"/>
                </a:solidFill>
                <a:latin typeface="Arial" pitchFamily="34" charset="0"/>
                <a:ea typeface="돋움" pitchFamily="50" charset="-127"/>
              </a:defRPr>
            </a:lvl9pPr>
          </a:lstStyle>
          <a:p>
            <a:pPr>
              <a:defRPr/>
            </a:pPr>
            <a:r>
              <a:rPr lang="en-US" altLang="ko-KR"/>
              <a:t>Sogang University: Dept of Computer Science</a:t>
            </a:r>
          </a:p>
        </p:txBody>
      </p:sp>
      <p:sp>
        <p:nvSpPr>
          <p:cNvPr id="7" name="Rectangle 1056"/>
          <p:cNvSpPr>
            <a:spLocks noChangeArrowheads="1"/>
          </p:cNvSpPr>
          <p:nvPr/>
        </p:nvSpPr>
        <p:spPr bwMode="auto">
          <a:xfrm>
            <a:off x="2057400" y="3657600"/>
            <a:ext cx="5448300" cy="3048000"/>
          </a:xfrm>
          <a:prstGeom prst="rect">
            <a:avLst/>
          </a:prstGeom>
          <a:noFill/>
          <a:ln w="9525">
            <a:noFill/>
            <a:miter lim="800000"/>
            <a:headEnd/>
            <a:tailEnd/>
          </a:ln>
          <a:effectLst/>
        </p:spPr>
        <p:txBody>
          <a:bodyPr lIns="92075" tIns="46038" rIns="92075" bIns="46038"/>
          <a:lstStyle/>
          <a:p>
            <a:pPr algn="ctr">
              <a:spcBef>
                <a:spcPct val="30000"/>
              </a:spcBef>
              <a:buClr>
                <a:srgbClr val="FC0128"/>
              </a:buClr>
              <a:buSzPct val="70000"/>
              <a:buFont typeface="Monotype Sorts" pitchFamily="2" charset="2"/>
              <a:buNone/>
              <a:defRPr/>
            </a:pPr>
            <a:r>
              <a:rPr lang="en-US" altLang="ko-KR" sz="2400">
                <a:effectLst>
                  <a:outerShdw blurRad="38100" dist="38100" dir="2700000" algn="tl">
                    <a:srgbClr val="C0C0C0"/>
                  </a:outerShdw>
                </a:effectLst>
                <a:latin typeface="Times New Roman" pitchFamily="18" charset="0"/>
              </a:rPr>
              <a:t> </a:t>
            </a:r>
          </a:p>
        </p:txBody>
      </p:sp>
      <p:sp>
        <p:nvSpPr>
          <p:cNvPr id="3089" name="Rectangle 1041"/>
          <p:cNvSpPr>
            <a:spLocks noGrp="1" noChangeArrowheads="1"/>
          </p:cNvSpPr>
          <p:nvPr>
            <p:ph type="ctrTitle" sz="quarter"/>
          </p:nvPr>
        </p:nvSpPr>
        <p:spPr>
          <a:xfrm>
            <a:off x="671513" y="1371600"/>
            <a:ext cx="8472487" cy="1447800"/>
          </a:xfrm>
          <a:effectLst/>
        </p:spPr>
        <p:txBody>
          <a:bodyPr/>
          <a:lstStyle>
            <a:lvl1pPr algn="ctr">
              <a:defRPr sz="4200"/>
            </a:lvl1pPr>
          </a:lstStyle>
          <a:p>
            <a:r>
              <a:rPr lang="ko-KR" altLang="en-US"/>
              <a:t>마스터 제목 스타일 편집</a:t>
            </a:r>
            <a:endParaRPr lang="en-US" altLang="ko-KR"/>
          </a:p>
        </p:txBody>
      </p:sp>
    </p:spTree>
    <p:extLst>
      <p:ext uri="{BB962C8B-B14F-4D97-AF65-F5344CB8AC3E}">
        <p14:creationId xmlns:p14="http://schemas.microsoft.com/office/powerpoint/2010/main" val="2238024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941513" y="4800600"/>
            <a:ext cx="59436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a:t>그림을 추가하려면 아이콘을 클릭하십시오</a:t>
            </a:r>
          </a:p>
        </p:txBody>
      </p:sp>
      <p:sp>
        <p:nvSpPr>
          <p:cNvPr id="4" name="텍스트 개체 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슬라이드 번호 개체 틀 4"/>
          <p:cNvSpPr>
            <a:spLocks noGrp="1"/>
          </p:cNvSpPr>
          <p:nvPr>
            <p:ph type="sldNum" sz="quarter" idx="10"/>
          </p:nvPr>
        </p:nvSpPr>
        <p:spPr/>
        <p:txBody>
          <a:bodyPr/>
          <a:lstStyle>
            <a:lvl1pPr>
              <a:defRPr sz="1400" b="1">
                <a:latin typeface="Arial" pitchFamily="34" charset="0"/>
              </a:defRPr>
            </a:lvl1pPr>
          </a:lstStyle>
          <a:p>
            <a:pPr>
              <a:defRPr/>
            </a:pPr>
            <a:r>
              <a:rPr lang="en-US" altLang="ko-KR" dirty="0"/>
              <a:t>Page </a:t>
            </a:r>
            <a:fld id="{3DE724D9-4DEB-4646-89D7-6E89B17FADBB}" type="slidenum">
              <a:rPr lang="en-US" altLang="ko-KR"/>
              <a:pPr>
                <a:defRPr/>
              </a:pPr>
              <a:t>‹#›</a:t>
            </a:fld>
            <a:endParaRPr lang="en-US" altLang="ko-KR" dirty="0"/>
          </a:p>
        </p:txBody>
      </p:sp>
    </p:spTree>
    <p:extLst>
      <p:ext uri="{BB962C8B-B14F-4D97-AF65-F5344CB8AC3E}">
        <p14:creationId xmlns:p14="http://schemas.microsoft.com/office/powerpoint/2010/main" val="267784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슬라이드 번호 개체 틀 3"/>
          <p:cNvSpPr>
            <a:spLocks noGrp="1"/>
          </p:cNvSpPr>
          <p:nvPr>
            <p:ph type="sldNum" sz="quarter" idx="10"/>
          </p:nvPr>
        </p:nvSpPr>
        <p:spPr/>
        <p:txBody>
          <a:bodyPr/>
          <a:lstStyle>
            <a:lvl1pPr>
              <a:defRPr sz="1400" b="1">
                <a:latin typeface="Arial" pitchFamily="34" charset="0"/>
              </a:defRPr>
            </a:lvl1pPr>
          </a:lstStyle>
          <a:p>
            <a:pPr>
              <a:defRPr/>
            </a:pPr>
            <a:r>
              <a:rPr lang="en-US" altLang="ko-KR" dirty="0"/>
              <a:t>Page </a:t>
            </a:r>
            <a:fld id="{77D6627A-3292-49E1-90B6-1F861FAB51C3}" type="slidenum">
              <a:rPr lang="en-US" altLang="ko-KR"/>
              <a:pPr>
                <a:defRPr/>
              </a:pPr>
              <a:t>‹#›</a:t>
            </a:fld>
            <a:endParaRPr lang="en-US" altLang="ko-KR" dirty="0"/>
          </a:p>
        </p:txBody>
      </p:sp>
    </p:spTree>
    <p:extLst>
      <p:ext uri="{BB962C8B-B14F-4D97-AF65-F5344CB8AC3E}">
        <p14:creationId xmlns:p14="http://schemas.microsoft.com/office/powerpoint/2010/main" val="2924378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7423150" y="400050"/>
            <a:ext cx="2178050" cy="6000750"/>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85825" y="400050"/>
            <a:ext cx="6384925" cy="6000750"/>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슬라이드 번호 개체 틀 3"/>
          <p:cNvSpPr>
            <a:spLocks noGrp="1"/>
          </p:cNvSpPr>
          <p:nvPr>
            <p:ph type="sldNum" sz="quarter" idx="10"/>
          </p:nvPr>
        </p:nvSpPr>
        <p:spPr/>
        <p:txBody>
          <a:bodyPr/>
          <a:lstStyle>
            <a:lvl1pPr>
              <a:defRPr sz="1400" b="1">
                <a:latin typeface="Arial" pitchFamily="34" charset="0"/>
              </a:defRPr>
            </a:lvl1pPr>
          </a:lstStyle>
          <a:p>
            <a:pPr>
              <a:defRPr/>
            </a:pPr>
            <a:r>
              <a:rPr lang="en-US" altLang="ko-KR" dirty="0"/>
              <a:t>Page </a:t>
            </a:r>
            <a:fld id="{12ED3F50-29E6-432A-9AE6-EC04911B5989}" type="slidenum">
              <a:rPr lang="en-US" altLang="ko-KR"/>
              <a:pPr>
                <a:defRPr/>
              </a:pPr>
              <a:t>‹#›</a:t>
            </a:fld>
            <a:endParaRPr lang="en-US" altLang="ko-KR" dirty="0"/>
          </a:p>
        </p:txBody>
      </p:sp>
    </p:spTree>
    <p:extLst>
      <p:ext uri="{BB962C8B-B14F-4D97-AF65-F5344CB8AC3E}">
        <p14:creationId xmlns:p14="http://schemas.microsoft.com/office/powerpoint/2010/main" val="164233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제목 슬라이드">
    <p:spTree>
      <p:nvGrpSpPr>
        <p:cNvPr id="1" name=""/>
        <p:cNvGrpSpPr/>
        <p:nvPr/>
      </p:nvGrpSpPr>
      <p:grpSpPr>
        <a:xfrm>
          <a:off x="0" y="0"/>
          <a:ext cx="0" cy="0"/>
          <a:chOff x="0" y="0"/>
          <a:chExt cx="0" cy="0"/>
        </a:xfrm>
      </p:grpSpPr>
      <p:sp>
        <p:nvSpPr>
          <p:cNvPr id="3" name="Rectangle 1051"/>
          <p:cNvSpPr>
            <a:spLocks noChangeArrowheads="1"/>
          </p:cNvSpPr>
          <p:nvPr/>
        </p:nvSpPr>
        <p:spPr bwMode="auto">
          <a:xfrm>
            <a:off x="671513" y="2971800"/>
            <a:ext cx="8458200" cy="76200"/>
          </a:xfrm>
          <a:prstGeom prst="rect">
            <a:avLst/>
          </a:prstGeom>
          <a:solidFill>
            <a:srgbClr val="67676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ko-KR" altLang="en-US"/>
          </a:p>
        </p:txBody>
      </p:sp>
      <p:sp>
        <p:nvSpPr>
          <p:cNvPr id="4" name="Rectangle 1053"/>
          <p:cNvSpPr>
            <a:spLocks noChangeArrowheads="1"/>
          </p:cNvSpPr>
          <p:nvPr/>
        </p:nvSpPr>
        <p:spPr bwMode="auto">
          <a:xfrm>
            <a:off x="671513" y="1143000"/>
            <a:ext cx="8458200" cy="76200"/>
          </a:xfrm>
          <a:prstGeom prst="rect">
            <a:avLst/>
          </a:prstGeom>
          <a:solidFill>
            <a:srgbClr val="67676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ko-KR" altLang="en-US"/>
          </a:p>
        </p:txBody>
      </p:sp>
      <p:pic>
        <p:nvPicPr>
          <p:cNvPr id="5" name="Picture 10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
            <a:ext cx="25082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6" name="Text Box 1055"/>
          <p:cNvSpPr txBox="1">
            <a:spLocks noChangeArrowheads="1"/>
          </p:cNvSpPr>
          <p:nvPr/>
        </p:nvSpPr>
        <p:spPr bwMode="auto">
          <a:xfrm>
            <a:off x="495300" y="163513"/>
            <a:ext cx="406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1400" b="1">
                <a:solidFill>
                  <a:schemeClr val="tx1"/>
                </a:solidFill>
                <a:latin typeface="Arial" pitchFamily="34" charset="0"/>
                <a:ea typeface="돋움" pitchFamily="50" charset="-127"/>
              </a:defRPr>
            </a:lvl1pPr>
            <a:lvl2pPr marL="742950" indent="-285750">
              <a:defRPr kumimoji="1" sz="1400" b="1">
                <a:solidFill>
                  <a:schemeClr val="tx1"/>
                </a:solidFill>
                <a:latin typeface="Arial" pitchFamily="34" charset="0"/>
                <a:ea typeface="돋움" pitchFamily="50" charset="-127"/>
              </a:defRPr>
            </a:lvl2pPr>
            <a:lvl3pPr marL="1143000" indent="-228600">
              <a:defRPr kumimoji="1" sz="1400" b="1">
                <a:solidFill>
                  <a:schemeClr val="tx1"/>
                </a:solidFill>
                <a:latin typeface="Arial" pitchFamily="34" charset="0"/>
                <a:ea typeface="돋움" pitchFamily="50" charset="-127"/>
              </a:defRPr>
            </a:lvl3pPr>
            <a:lvl4pPr marL="1600200" indent="-228600">
              <a:defRPr kumimoji="1" sz="1400" b="1">
                <a:solidFill>
                  <a:schemeClr val="tx1"/>
                </a:solidFill>
                <a:latin typeface="Arial" pitchFamily="34" charset="0"/>
                <a:ea typeface="돋움" pitchFamily="50" charset="-127"/>
              </a:defRPr>
            </a:lvl4pPr>
            <a:lvl5pPr marL="2057400" indent="-228600">
              <a:defRPr kumimoji="1" sz="1400" b="1">
                <a:solidFill>
                  <a:schemeClr val="tx1"/>
                </a:solidFill>
                <a:latin typeface="Arial" pitchFamily="34" charset="0"/>
                <a:ea typeface="돋움" pitchFamily="50" charset="-127"/>
              </a:defRPr>
            </a:lvl5pPr>
            <a:lvl6pPr marL="2514600" indent="-228600" eaLnBrk="0" fontAlgn="base" hangingPunct="0">
              <a:spcBef>
                <a:spcPct val="0"/>
              </a:spcBef>
              <a:spcAft>
                <a:spcPct val="0"/>
              </a:spcAft>
              <a:defRPr kumimoji="1" sz="1400" b="1">
                <a:solidFill>
                  <a:schemeClr val="tx1"/>
                </a:solidFill>
                <a:latin typeface="Arial" pitchFamily="34" charset="0"/>
                <a:ea typeface="돋움" pitchFamily="50" charset="-127"/>
              </a:defRPr>
            </a:lvl6pPr>
            <a:lvl7pPr marL="2971800" indent="-228600" eaLnBrk="0" fontAlgn="base" hangingPunct="0">
              <a:spcBef>
                <a:spcPct val="0"/>
              </a:spcBef>
              <a:spcAft>
                <a:spcPct val="0"/>
              </a:spcAft>
              <a:defRPr kumimoji="1" sz="1400" b="1">
                <a:solidFill>
                  <a:schemeClr val="tx1"/>
                </a:solidFill>
                <a:latin typeface="Arial" pitchFamily="34" charset="0"/>
                <a:ea typeface="돋움" pitchFamily="50" charset="-127"/>
              </a:defRPr>
            </a:lvl7pPr>
            <a:lvl8pPr marL="3429000" indent="-228600" eaLnBrk="0" fontAlgn="base" hangingPunct="0">
              <a:spcBef>
                <a:spcPct val="0"/>
              </a:spcBef>
              <a:spcAft>
                <a:spcPct val="0"/>
              </a:spcAft>
              <a:defRPr kumimoji="1" sz="1400" b="1">
                <a:solidFill>
                  <a:schemeClr val="tx1"/>
                </a:solidFill>
                <a:latin typeface="Arial" pitchFamily="34" charset="0"/>
                <a:ea typeface="돋움" pitchFamily="50" charset="-127"/>
              </a:defRPr>
            </a:lvl8pPr>
            <a:lvl9pPr marL="3886200" indent="-228600" eaLnBrk="0" fontAlgn="base" hangingPunct="0">
              <a:spcBef>
                <a:spcPct val="0"/>
              </a:spcBef>
              <a:spcAft>
                <a:spcPct val="0"/>
              </a:spcAft>
              <a:defRPr kumimoji="1" sz="1400" b="1">
                <a:solidFill>
                  <a:schemeClr val="tx1"/>
                </a:solidFill>
                <a:latin typeface="Arial" pitchFamily="34" charset="0"/>
                <a:ea typeface="돋움" pitchFamily="50" charset="-127"/>
              </a:defRPr>
            </a:lvl9pPr>
          </a:lstStyle>
          <a:p>
            <a:pPr>
              <a:defRPr/>
            </a:pPr>
            <a:r>
              <a:rPr lang="en-US" altLang="ko-KR"/>
              <a:t>Sogang University: Dept of Computer Science</a:t>
            </a:r>
          </a:p>
        </p:txBody>
      </p:sp>
      <p:sp>
        <p:nvSpPr>
          <p:cNvPr id="7" name="Rectangle 1056"/>
          <p:cNvSpPr>
            <a:spLocks noChangeArrowheads="1"/>
          </p:cNvSpPr>
          <p:nvPr/>
        </p:nvSpPr>
        <p:spPr bwMode="auto">
          <a:xfrm>
            <a:off x="2057400" y="3657600"/>
            <a:ext cx="5448300" cy="3048000"/>
          </a:xfrm>
          <a:prstGeom prst="rect">
            <a:avLst/>
          </a:prstGeom>
          <a:noFill/>
          <a:ln w="9525">
            <a:noFill/>
            <a:miter lim="800000"/>
            <a:headEnd/>
            <a:tailEnd/>
          </a:ln>
          <a:effectLst/>
        </p:spPr>
        <p:txBody>
          <a:bodyPr lIns="92075" tIns="46038" rIns="92075" bIns="46038"/>
          <a:lstStyle/>
          <a:p>
            <a:pPr algn="ctr">
              <a:spcBef>
                <a:spcPct val="30000"/>
              </a:spcBef>
              <a:buClr>
                <a:srgbClr val="FC0128"/>
              </a:buClr>
              <a:buSzPct val="70000"/>
              <a:buFont typeface="Monotype Sorts" pitchFamily="2" charset="2"/>
              <a:buNone/>
              <a:defRPr/>
            </a:pPr>
            <a:r>
              <a:rPr lang="en-US" altLang="ko-KR" sz="2400">
                <a:effectLst>
                  <a:outerShdw blurRad="38100" dist="38100" dir="2700000" algn="tl">
                    <a:srgbClr val="C0C0C0"/>
                  </a:outerShdw>
                </a:effectLst>
                <a:latin typeface="Times New Roman" pitchFamily="18" charset="0"/>
              </a:rPr>
              <a:t> </a:t>
            </a:r>
          </a:p>
        </p:txBody>
      </p:sp>
      <p:sp>
        <p:nvSpPr>
          <p:cNvPr id="3089" name="Rectangle 1041"/>
          <p:cNvSpPr>
            <a:spLocks noGrp="1" noChangeArrowheads="1"/>
          </p:cNvSpPr>
          <p:nvPr>
            <p:ph type="ctrTitle" sz="quarter" hasCustomPrompt="1"/>
          </p:nvPr>
        </p:nvSpPr>
        <p:spPr>
          <a:xfrm>
            <a:off x="671513" y="1371600"/>
            <a:ext cx="8472487" cy="1447800"/>
          </a:xfrm>
          <a:ln>
            <a:solidFill>
              <a:schemeClr val="bg1"/>
            </a:solidFill>
          </a:ln>
          <a:effectLst/>
        </p:spPr>
        <p:txBody>
          <a:bodyPr/>
          <a:lstStyle>
            <a:lvl1pPr algn="ctr">
              <a:defRPr sz="3000"/>
            </a:lvl1pPr>
          </a:lstStyle>
          <a:p>
            <a:r>
              <a:rPr lang="ko-KR" altLang="en-US" dirty="0">
                <a:latin typeface="Arial" pitchFamily="34" charset="0"/>
              </a:rPr>
              <a:t>대화형 사용자 인터페이스 개론</a:t>
            </a:r>
            <a:endParaRPr lang="en-US" altLang="ko-KR" dirty="0"/>
          </a:p>
        </p:txBody>
      </p:sp>
      <p:sp>
        <p:nvSpPr>
          <p:cNvPr id="8" name="TextBox 7"/>
          <p:cNvSpPr txBox="1"/>
          <p:nvPr userDrawn="1"/>
        </p:nvSpPr>
        <p:spPr>
          <a:xfrm>
            <a:off x="1136576" y="3933056"/>
            <a:ext cx="7632848" cy="1323439"/>
          </a:xfrm>
          <a:prstGeom prst="rect">
            <a:avLst/>
          </a:prstGeom>
          <a:noFill/>
        </p:spPr>
        <p:txBody>
          <a:bodyPr wrap="square" rtlCol="0">
            <a:spAutoFit/>
          </a:bodyPr>
          <a:lstStyle/>
          <a:p>
            <a:pPr marL="0" marR="0" lvl="0" indent="0" algn="ctr" defTabSz="914400" rtl="0" eaLnBrk="1" fontAlgn="base" latinLnBrk="1" hangingPunct="1">
              <a:lnSpc>
                <a:spcPct val="100000"/>
              </a:lnSpc>
              <a:spcBef>
                <a:spcPct val="30000"/>
              </a:spcBef>
              <a:spcAft>
                <a:spcPct val="0"/>
              </a:spcAft>
              <a:buClr>
                <a:srgbClr val="FC0128"/>
              </a:buClr>
              <a:buSzPct val="70000"/>
              <a:buFont typeface="Monotype Sorts"/>
              <a:buNone/>
              <a:tabLst/>
              <a:defRPr/>
            </a:pPr>
            <a:r>
              <a:rPr kumimoji="1" lang="ko-KR" altLang="en-US" sz="2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a:ea typeface="돋움"/>
                <a:cs typeface="+mn-cs"/>
              </a:rPr>
              <a:t>구명완교수</a:t>
            </a:r>
          </a:p>
          <a:p>
            <a:pPr marL="0" marR="0" lvl="0" indent="0" algn="ctr" defTabSz="914400" rtl="0" eaLnBrk="1" fontAlgn="base" latinLnBrk="1" hangingPunct="1">
              <a:lnSpc>
                <a:spcPct val="100000"/>
              </a:lnSpc>
              <a:spcBef>
                <a:spcPct val="30000"/>
              </a:spcBef>
              <a:spcAft>
                <a:spcPct val="0"/>
              </a:spcAft>
              <a:buClr>
                <a:srgbClr val="FC0128"/>
              </a:buClr>
              <a:buSzPct val="70000"/>
              <a:buFont typeface="Monotype Sorts"/>
              <a:buNone/>
              <a:tabLst/>
              <a:defRPr/>
            </a:pPr>
            <a:r>
              <a:rPr kumimoji="1" lang="en-US" altLang="ko-KR"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a:ea typeface="돋움"/>
                <a:cs typeface="+mn-cs"/>
              </a:rPr>
              <a:t>Office: R</a:t>
            </a:r>
            <a:r>
              <a:rPr kumimoji="1" lang="ko-KR" altLang="en-US"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a:ea typeface="돋움"/>
                <a:cs typeface="+mn-cs"/>
              </a:rPr>
              <a:t>관 </a:t>
            </a:r>
            <a:r>
              <a:rPr kumimoji="1" lang="en-US" altLang="ko-KR"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a:ea typeface="돋움"/>
                <a:cs typeface="+mn-cs"/>
              </a:rPr>
              <a:t>904</a:t>
            </a:r>
            <a:r>
              <a:rPr kumimoji="1" lang="ko-KR" altLang="en-US"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a:ea typeface="돋움"/>
                <a:cs typeface="+mn-cs"/>
              </a:rPr>
              <a:t>호</a:t>
            </a:r>
            <a:endParaRPr kumimoji="1" lang="en-US" altLang="ko-KR"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a:ea typeface="돋움"/>
              <a:cs typeface="+mn-cs"/>
            </a:endParaRPr>
          </a:p>
          <a:p>
            <a:pPr marL="0" marR="0" lvl="0" indent="0" algn="ctr" defTabSz="914400" rtl="0" eaLnBrk="1" fontAlgn="base" latinLnBrk="1" hangingPunct="1">
              <a:lnSpc>
                <a:spcPct val="100000"/>
              </a:lnSpc>
              <a:spcBef>
                <a:spcPct val="30000"/>
              </a:spcBef>
              <a:spcAft>
                <a:spcPct val="0"/>
              </a:spcAft>
              <a:buClr>
                <a:srgbClr val="FC0128"/>
              </a:buClr>
              <a:buSzPct val="70000"/>
              <a:buFont typeface="Monotype Sorts"/>
              <a:buNone/>
              <a:tabLst/>
              <a:defRPr/>
            </a:pPr>
            <a:r>
              <a:rPr kumimoji="1" lang="en-US" altLang="ko-KR"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a:ea typeface="돋움"/>
                <a:cs typeface="+mn-cs"/>
              </a:rPr>
              <a:t>Email: mwkoo@sogang.ac.kr</a:t>
            </a:r>
          </a:p>
        </p:txBody>
      </p:sp>
    </p:spTree>
    <p:extLst>
      <p:ext uri="{BB962C8B-B14F-4D97-AF65-F5344CB8AC3E}">
        <p14:creationId xmlns:p14="http://schemas.microsoft.com/office/powerpoint/2010/main" val="4228572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sz="2800"/>
            </a:lvl1pPr>
          </a:lstStyle>
          <a:p>
            <a:r>
              <a:rPr lang="ko-KR" altLang="en-US"/>
              <a:t>마스터 제목 스타일 편집</a:t>
            </a:r>
          </a:p>
        </p:txBody>
      </p:sp>
      <p:sp>
        <p:nvSpPr>
          <p:cNvPr id="3" name="내용 개체 틀 2"/>
          <p:cNvSpPr>
            <a:spLocks noGrp="1"/>
          </p:cNvSpPr>
          <p:nvPr>
            <p:ph idx="1"/>
          </p:nvPr>
        </p:nvSpPr>
        <p:spPr>
          <a:xfrm>
            <a:off x="376704" y="1085850"/>
            <a:ext cx="9256712" cy="5257800"/>
          </a:xfrm>
        </p:spPr>
        <p:txBody>
          <a:bodyPr/>
          <a:lstStyle>
            <a:lvl1pPr>
              <a:buClrTx/>
              <a:buSzPct val="70000"/>
              <a:buFont typeface="Wingdings" pitchFamily="2" charset="2"/>
              <a:buChar char="l"/>
              <a:defRPr sz="2000"/>
            </a:lvl1pPr>
            <a:lvl2pPr>
              <a:buClrTx/>
              <a:buSzPct val="60000"/>
              <a:buFont typeface="Wingdings" pitchFamily="2" charset="2"/>
              <a:buChar char="l"/>
              <a:defRPr sz="1800"/>
            </a:lvl2pPr>
            <a:lvl3pPr>
              <a:buClrTx/>
              <a:buSzPct val="55000"/>
              <a:buFont typeface="Wingdings" pitchFamily="2" charset="2"/>
              <a:buChar char="l"/>
              <a:defRPr sz="1600"/>
            </a:lvl3pPr>
            <a:lvl4pPr>
              <a:defRPr sz="1600"/>
            </a:lvl4pPr>
            <a:lvl5pPr>
              <a:defRPr sz="1600"/>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슬라이드 번호 개체 틀 3"/>
          <p:cNvSpPr>
            <a:spLocks noGrp="1"/>
          </p:cNvSpPr>
          <p:nvPr>
            <p:ph type="sldNum" sz="quarter" idx="10"/>
          </p:nvPr>
        </p:nvSpPr>
        <p:spPr/>
        <p:txBody>
          <a:bodyPr/>
          <a:lstStyle>
            <a:lvl1pPr>
              <a:defRPr sz="1400" b="1">
                <a:latin typeface="Arial" pitchFamily="34" charset="0"/>
              </a:defRPr>
            </a:lvl1pPr>
          </a:lstStyle>
          <a:p>
            <a:pPr>
              <a:defRPr/>
            </a:pPr>
            <a:r>
              <a:rPr lang="en-US" altLang="ko-KR" dirty="0"/>
              <a:t>Page </a:t>
            </a:r>
            <a:fld id="{2E59595D-A67B-4217-AF6B-E06A76FEDF4C}" type="slidenum">
              <a:rPr lang="en-US" altLang="ko-KR"/>
              <a:pPr>
                <a:defRPr/>
              </a:pPr>
              <a:t>‹#›</a:t>
            </a:fld>
            <a:endParaRPr lang="en-US" altLang="ko-KR" dirty="0"/>
          </a:p>
        </p:txBody>
      </p:sp>
    </p:spTree>
    <p:extLst>
      <p:ext uri="{BB962C8B-B14F-4D97-AF65-F5344CB8AC3E}">
        <p14:creationId xmlns:p14="http://schemas.microsoft.com/office/powerpoint/2010/main" val="1713196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82638" y="4406900"/>
            <a:ext cx="84201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
        <p:nvSpPr>
          <p:cNvPr id="4" name="슬라이드 번호 개체 틀 3"/>
          <p:cNvSpPr>
            <a:spLocks noGrp="1"/>
          </p:cNvSpPr>
          <p:nvPr>
            <p:ph type="sldNum" sz="quarter" idx="10"/>
          </p:nvPr>
        </p:nvSpPr>
        <p:spPr/>
        <p:txBody>
          <a:bodyPr/>
          <a:lstStyle>
            <a:lvl1pPr>
              <a:defRPr sz="1400" b="1">
                <a:latin typeface="Arial" pitchFamily="34" charset="0"/>
              </a:defRPr>
            </a:lvl1pPr>
          </a:lstStyle>
          <a:p>
            <a:pPr>
              <a:defRPr/>
            </a:pPr>
            <a:r>
              <a:rPr lang="en-US" altLang="ko-KR" dirty="0"/>
              <a:t>Page </a:t>
            </a:r>
            <a:fld id="{BA0CED6D-E462-46D8-AE32-1770C479A1C6}" type="slidenum">
              <a:rPr lang="en-US" altLang="ko-KR"/>
              <a:pPr>
                <a:defRPr/>
              </a:pPr>
              <a:t>‹#›</a:t>
            </a:fld>
            <a:endParaRPr lang="en-US" altLang="ko-KR" dirty="0"/>
          </a:p>
        </p:txBody>
      </p:sp>
    </p:spTree>
    <p:extLst>
      <p:ext uri="{BB962C8B-B14F-4D97-AF65-F5344CB8AC3E}">
        <p14:creationId xmlns:p14="http://schemas.microsoft.com/office/powerpoint/2010/main" val="1810234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344488" y="1143000"/>
            <a:ext cx="4464496"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4953000" y="1143000"/>
            <a:ext cx="4619625"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슬라이드 번호 개체 틀 4"/>
          <p:cNvSpPr>
            <a:spLocks noGrp="1"/>
          </p:cNvSpPr>
          <p:nvPr>
            <p:ph type="sldNum" sz="quarter" idx="10"/>
          </p:nvPr>
        </p:nvSpPr>
        <p:spPr/>
        <p:txBody>
          <a:bodyPr/>
          <a:lstStyle>
            <a:lvl1pPr>
              <a:defRPr sz="1400" b="1">
                <a:latin typeface="Arial" pitchFamily="34" charset="0"/>
              </a:defRPr>
            </a:lvl1pPr>
          </a:lstStyle>
          <a:p>
            <a:pPr>
              <a:defRPr/>
            </a:pPr>
            <a:r>
              <a:rPr lang="en-US" altLang="ko-KR" dirty="0"/>
              <a:t>Page </a:t>
            </a:r>
            <a:fld id="{CB3ECEB3-1AB8-4873-8D05-EA1F1E45F10C}" type="slidenum">
              <a:rPr lang="en-US" altLang="ko-KR"/>
              <a:pPr>
                <a:defRPr/>
              </a:pPr>
              <a:t>‹#›</a:t>
            </a:fld>
            <a:endParaRPr lang="en-US" altLang="ko-KR" dirty="0"/>
          </a:p>
        </p:txBody>
      </p:sp>
    </p:spTree>
    <p:extLst>
      <p:ext uri="{BB962C8B-B14F-4D97-AF65-F5344CB8AC3E}">
        <p14:creationId xmlns:p14="http://schemas.microsoft.com/office/powerpoint/2010/main" val="3368321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95300" y="404664"/>
            <a:ext cx="8915400" cy="720080"/>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슬라이드 번호 개체 틀 6"/>
          <p:cNvSpPr>
            <a:spLocks noGrp="1"/>
          </p:cNvSpPr>
          <p:nvPr>
            <p:ph type="sldNum" sz="quarter" idx="10"/>
          </p:nvPr>
        </p:nvSpPr>
        <p:spPr/>
        <p:txBody>
          <a:bodyPr/>
          <a:lstStyle>
            <a:lvl1pPr>
              <a:defRPr sz="1400" b="1">
                <a:latin typeface="Arial" pitchFamily="34" charset="0"/>
              </a:defRPr>
            </a:lvl1pPr>
          </a:lstStyle>
          <a:p>
            <a:pPr>
              <a:defRPr/>
            </a:pPr>
            <a:r>
              <a:rPr lang="en-US" altLang="ko-KR" dirty="0"/>
              <a:t>Page </a:t>
            </a:r>
            <a:fld id="{EF3E078D-B2DF-441F-A79A-BB68814A9DF2}" type="slidenum">
              <a:rPr lang="en-US" altLang="ko-KR"/>
              <a:pPr>
                <a:defRPr/>
              </a:pPr>
              <a:t>‹#›</a:t>
            </a:fld>
            <a:endParaRPr lang="en-US" altLang="ko-KR" dirty="0"/>
          </a:p>
        </p:txBody>
      </p:sp>
    </p:spTree>
    <p:extLst>
      <p:ext uri="{BB962C8B-B14F-4D97-AF65-F5344CB8AC3E}">
        <p14:creationId xmlns:p14="http://schemas.microsoft.com/office/powerpoint/2010/main" val="1176604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3" name="슬라이드 번호 개체 틀 2"/>
          <p:cNvSpPr>
            <a:spLocks noGrp="1"/>
          </p:cNvSpPr>
          <p:nvPr>
            <p:ph type="sldNum" sz="quarter" idx="10"/>
          </p:nvPr>
        </p:nvSpPr>
        <p:spPr/>
        <p:txBody>
          <a:bodyPr/>
          <a:lstStyle>
            <a:lvl1pPr>
              <a:defRPr sz="1400" b="1">
                <a:latin typeface="Arial" pitchFamily="34" charset="0"/>
              </a:defRPr>
            </a:lvl1pPr>
          </a:lstStyle>
          <a:p>
            <a:pPr>
              <a:defRPr/>
            </a:pPr>
            <a:r>
              <a:rPr lang="en-US" altLang="ko-KR" dirty="0"/>
              <a:t>Page </a:t>
            </a:r>
            <a:fld id="{6B40CE7C-4FB2-4103-AA66-64D90BC4F65F}" type="slidenum">
              <a:rPr lang="en-US" altLang="ko-KR"/>
              <a:pPr>
                <a:defRPr/>
              </a:pPr>
              <a:t>‹#›</a:t>
            </a:fld>
            <a:endParaRPr lang="en-US" altLang="ko-KR" dirty="0"/>
          </a:p>
        </p:txBody>
      </p:sp>
    </p:spTree>
    <p:extLst>
      <p:ext uri="{BB962C8B-B14F-4D97-AF65-F5344CB8AC3E}">
        <p14:creationId xmlns:p14="http://schemas.microsoft.com/office/powerpoint/2010/main" val="2926668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lvl1pPr>
              <a:defRPr sz="1400" b="1">
                <a:latin typeface="Arial" pitchFamily="34" charset="0"/>
              </a:defRPr>
            </a:lvl1pPr>
          </a:lstStyle>
          <a:p>
            <a:pPr>
              <a:defRPr/>
            </a:pPr>
            <a:r>
              <a:rPr lang="en-US" altLang="ko-KR" dirty="0"/>
              <a:t>Page </a:t>
            </a:r>
            <a:fld id="{1F6EA84A-5789-443C-8382-1C21D6EF8E0E}" type="slidenum">
              <a:rPr lang="en-US" altLang="ko-KR"/>
              <a:pPr>
                <a:defRPr/>
              </a:pPr>
              <a:t>‹#›</a:t>
            </a:fld>
            <a:endParaRPr lang="en-US" altLang="ko-KR" dirty="0"/>
          </a:p>
        </p:txBody>
      </p:sp>
    </p:spTree>
    <p:extLst>
      <p:ext uri="{BB962C8B-B14F-4D97-AF65-F5344CB8AC3E}">
        <p14:creationId xmlns:p14="http://schemas.microsoft.com/office/powerpoint/2010/main" val="1353185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95300" y="273050"/>
            <a:ext cx="3259138"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슬라이드 번호 개체 틀 4"/>
          <p:cNvSpPr>
            <a:spLocks noGrp="1"/>
          </p:cNvSpPr>
          <p:nvPr>
            <p:ph type="sldNum" sz="quarter" idx="10"/>
          </p:nvPr>
        </p:nvSpPr>
        <p:spPr/>
        <p:txBody>
          <a:bodyPr/>
          <a:lstStyle>
            <a:lvl1pPr>
              <a:defRPr sz="1400" b="1">
                <a:latin typeface="Arial" pitchFamily="34" charset="0"/>
              </a:defRPr>
            </a:lvl1pPr>
          </a:lstStyle>
          <a:p>
            <a:pPr>
              <a:defRPr/>
            </a:pPr>
            <a:r>
              <a:rPr lang="en-US" altLang="ko-KR" dirty="0"/>
              <a:t>Page </a:t>
            </a:r>
            <a:fld id="{6C3895AB-FA97-40A1-836C-1312041DFEB8}" type="slidenum">
              <a:rPr lang="en-US" altLang="ko-KR"/>
              <a:pPr>
                <a:defRPr/>
              </a:pPr>
              <a:t>‹#›</a:t>
            </a:fld>
            <a:endParaRPr lang="en-US" altLang="ko-KR" dirty="0"/>
          </a:p>
        </p:txBody>
      </p:sp>
    </p:spTree>
    <p:extLst>
      <p:ext uri="{BB962C8B-B14F-4D97-AF65-F5344CB8AC3E}">
        <p14:creationId xmlns:p14="http://schemas.microsoft.com/office/powerpoint/2010/main" val="4164294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7"/>
          <p:cNvSpPr>
            <a:spLocks noChangeArrowheads="1"/>
          </p:cNvSpPr>
          <p:nvPr/>
        </p:nvSpPr>
        <p:spPr bwMode="auto">
          <a:xfrm>
            <a:off x="336550" y="427038"/>
            <a:ext cx="9232900" cy="614362"/>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ko-KR" altLang="en-US"/>
          </a:p>
        </p:txBody>
      </p:sp>
      <p:sp>
        <p:nvSpPr>
          <p:cNvPr id="1027" name="Rectangle 18"/>
          <p:cNvSpPr>
            <a:spLocks noChangeArrowheads="1"/>
          </p:cNvSpPr>
          <p:nvPr/>
        </p:nvSpPr>
        <p:spPr bwMode="auto">
          <a:xfrm>
            <a:off x="314325" y="428625"/>
            <a:ext cx="592138" cy="614363"/>
          </a:xfrm>
          <a:prstGeom prst="rect">
            <a:avLst/>
          </a:prstGeom>
          <a:gradFill rotWithShape="0">
            <a:gsLst>
              <a:gs pos="0">
                <a:srgbClr val="4B000C"/>
              </a:gs>
              <a:gs pos="100000">
                <a:srgbClr val="FC0128"/>
              </a:gs>
            </a:gsLst>
            <a:lin ang="5400000" scaled="1"/>
          </a:gradFill>
          <a:ln w="12700">
            <a:solidFill>
              <a:schemeClr val="tx1"/>
            </a:solidFill>
            <a:miter lim="800000"/>
            <a:headEnd/>
            <a:tailEnd/>
          </a:ln>
        </p:spPr>
        <p:txBody>
          <a:bodyPr wrap="none" anchor="ctr"/>
          <a:lstStyle/>
          <a:p>
            <a:endParaRPr lang="ko-KR" altLang="en-US"/>
          </a:p>
        </p:txBody>
      </p:sp>
      <p:sp>
        <p:nvSpPr>
          <p:cNvPr id="1028" name="Rectangle 19"/>
          <p:cNvSpPr>
            <a:spLocks noGrp="1" noChangeArrowheads="1"/>
          </p:cNvSpPr>
          <p:nvPr>
            <p:ph type="body" idx="1"/>
          </p:nvPr>
        </p:nvSpPr>
        <p:spPr bwMode="auto">
          <a:xfrm>
            <a:off x="336550" y="1143000"/>
            <a:ext cx="9236075"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ko-KR" dirty="0"/>
              <a:t>Body Text</a:t>
            </a:r>
          </a:p>
          <a:p>
            <a:pPr lvl="1"/>
            <a:r>
              <a:rPr lang="en-US" altLang="ko-KR" dirty="0"/>
              <a:t>Second Level</a:t>
            </a:r>
          </a:p>
          <a:p>
            <a:pPr lvl="2"/>
            <a:r>
              <a:rPr lang="en-US" altLang="ko-KR" dirty="0"/>
              <a:t>Third Level</a:t>
            </a:r>
          </a:p>
        </p:txBody>
      </p:sp>
      <p:sp>
        <p:nvSpPr>
          <p:cNvPr id="1044" name="Rectangle 20"/>
          <p:cNvSpPr>
            <a:spLocks noGrp="1" noChangeArrowheads="1"/>
          </p:cNvSpPr>
          <p:nvPr>
            <p:ph type="title"/>
          </p:nvPr>
        </p:nvSpPr>
        <p:spPr bwMode="auto">
          <a:xfrm>
            <a:off x="914400" y="400050"/>
            <a:ext cx="8686800" cy="685800"/>
          </a:xfrm>
          <a:prstGeom prst="rect">
            <a:avLst/>
          </a:prstGeom>
          <a:noFill/>
          <a:ln w="9525">
            <a:noFill/>
            <a:miter lim="800000"/>
            <a:headEnd/>
            <a:tailEnd/>
          </a:ln>
          <a:effectLst>
            <a:outerShdw dist="35921" dir="2700000" algn="ctr" rotWithShape="0">
              <a:schemeClr val="bg2"/>
            </a:outerShdw>
          </a:effectLst>
        </p:spPr>
        <p:txBody>
          <a:bodyPr vert="horz" wrap="square" lIns="92075" tIns="46038" rIns="92075" bIns="46038" numCol="1" anchor="ctr" anchorCtr="0" compatLnSpc="1">
            <a:prstTxWarp prst="textNoShape">
              <a:avLst/>
            </a:prstTxWarp>
          </a:bodyPr>
          <a:lstStyle/>
          <a:p>
            <a:pPr lvl="0"/>
            <a:r>
              <a:rPr lang="en-US" altLang="ko-KR" dirty="0"/>
              <a:t>Slide </a:t>
            </a:r>
            <a:r>
              <a:rPr lang="en-US" altLang="ko-KR" dirty="0" err="1"/>
              <a:t>TitleFirst</a:t>
            </a:r>
            <a:r>
              <a:rPr lang="en-US" altLang="ko-KR" dirty="0"/>
              <a:t> Line</a:t>
            </a:r>
          </a:p>
        </p:txBody>
      </p:sp>
      <p:sp>
        <p:nvSpPr>
          <p:cNvPr id="1045" name="Rectangle 21"/>
          <p:cNvSpPr>
            <a:spLocks noGrp="1" noChangeArrowheads="1"/>
          </p:cNvSpPr>
          <p:nvPr>
            <p:ph type="sldNum" sz="quarter" idx="4"/>
          </p:nvPr>
        </p:nvSpPr>
        <p:spPr bwMode="auto">
          <a:xfrm>
            <a:off x="8494712" y="6525344"/>
            <a:ext cx="1066800" cy="3048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1" hangingPunct="1">
              <a:defRPr sz="800" b="0" i="1">
                <a:latin typeface="Times New Roman" pitchFamily="18" charset="0"/>
              </a:defRPr>
            </a:lvl1pPr>
          </a:lstStyle>
          <a:p>
            <a:pPr>
              <a:defRPr/>
            </a:pPr>
            <a:r>
              <a:rPr lang="en-US" altLang="ko-KR" dirty="0"/>
              <a:t>Page </a:t>
            </a:r>
            <a:fld id="{1B126400-C617-4683-A75C-0C526700A436}" type="slidenum">
              <a:rPr lang="en-US" altLang="ko-KR"/>
              <a:pPr>
                <a:defRPr/>
              </a:pPr>
              <a:t>‹#›</a:t>
            </a:fld>
            <a:endParaRPr lang="en-US" altLang="ko-KR" dirty="0"/>
          </a:p>
        </p:txBody>
      </p:sp>
      <p:sp>
        <p:nvSpPr>
          <p:cNvPr id="1031" name="Line 25"/>
          <p:cNvSpPr>
            <a:spLocks noChangeShapeType="1"/>
          </p:cNvSpPr>
          <p:nvPr/>
        </p:nvSpPr>
        <p:spPr bwMode="auto">
          <a:xfrm flipV="1">
            <a:off x="304800" y="6477000"/>
            <a:ext cx="9220200" cy="9525"/>
          </a:xfrm>
          <a:prstGeom prst="line">
            <a:avLst/>
          </a:prstGeom>
          <a:noFill/>
          <a:ln w="25400">
            <a:solidFill>
              <a:srgbClr val="FC012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ko-KR" altLang="en-US"/>
          </a:p>
        </p:txBody>
      </p:sp>
      <p:pic>
        <p:nvPicPr>
          <p:cNvPr id="1032" name="Picture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5275" y="6515100"/>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033" name="Text Box 30"/>
          <p:cNvSpPr txBox="1">
            <a:spLocks noChangeArrowheads="1"/>
          </p:cNvSpPr>
          <p:nvPr/>
        </p:nvSpPr>
        <p:spPr bwMode="auto">
          <a:xfrm>
            <a:off x="490538" y="6540500"/>
            <a:ext cx="66167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1400" b="1">
                <a:solidFill>
                  <a:schemeClr val="tx1"/>
                </a:solidFill>
                <a:latin typeface="Arial" pitchFamily="34" charset="0"/>
                <a:ea typeface="돋움" pitchFamily="50" charset="-127"/>
              </a:defRPr>
            </a:lvl1pPr>
            <a:lvl2pPr marL="742950" indent="-285750">
              <a:defRPr kumimoji="1" sz="1400" b="1">
                <a:solidFill>
                  <a:schemeClr val="tx1"/>
                </a:solidFill>
                <a:latin typeface="Arial" pitchFamily="34" charset="0"/>
                <a:ea typeface="돋움" pitchFamily="50" charset="-127"/>
              </a:defRPr>
            </a:lvl2pPr>
            <a:lvl3pPr marL="1143000" indent="-228600">
              <a:defRPr kumimoji="1" sz="1400" b="1">
                <a:solidFill>
                  <a:schemeClr val="tx1"/>
                </a:solidFill>
                <a:latin typeface="Arial" pitchFamily="34" charset="0"/>
                <a:ea typeface="돋움" pitchFamily="50" charset="-127"/>
              </a:defRPr>
            </a:lvl3pPr>
            <a:lvl4pPr marL="1600200" indent="-228600">
              <a:defRPr kumimoji="1" sz="1400" b="1">
                <a:solidFill>
                  <a:schemeClr val="tx1"/>
                </a:solidFill>
                <a:latin typeface="Arial" pitchFamily="34" charset="0"/>
                <a:ea typeface="돋움" pitchFamily="50" charset="-127"/>
              </a:defRPr>
            </a:lvl4pPr>
            <a:lvl5pPr marL="2057400" indent="-228600">
              <a:defRPr kumimoji="1" sz="1400" b="1">
                <a:solidFill>
                  <a:schemeClr val="tx1"/>
                </a:solidFill>
                <a:latin typeface="Arial" pitchFamily="34" charset="0"/>
                <a:ea typeface="돋움" pitchFamily="50" charset="-127"/>
              </a:defRPr>
            </a:lvl5pPr>
            <a:lvl6pPr marL="2514600" indent="-228600" eaLnBrk="0" fontAlgn="base" hangingPunct="0">
              <a:spcBef>
                <a:spcPct val="0"/>
              </a:spcBef>
              <a:spcAft>
                <a:spcPct val="0"/>
              </a:spcAft>
              <a:defRPr kumimoji="1" sz="1400" b="1">
                <a:solidFill>
                  <a:schemeClr val="tx1"/>
                </a:solidFill>
                <a:latin typeface="Arial" pitchFamily="34" charset="0"/>
                <a:ea typeface="돋움" pitchFamily="50" charset="-127"/>
              </a:defRPr>
            </a:lvl6pPr>
            <a:lvl7pPr marL="2971800" indent="-228600" eaLnBrk="0" fontAlgn="base" hangingPunct="0">
              <a:spcBef>
                <a:spcPct val="0"/>
              </a:spcBef>
              <a:spcAft>
                <a:spcPct val="0"/>
              </a:spcAft>
              <a:defRPr kumimoji="1" sz="1400" b="1">
                <a:solidFill>
                  <a:schemeClr val="tx1"/>
                </a:solidFill>
                <a:latin typeface="Arial" pitchFamily="34" charset="0"/>
                <a:ea typeface="돋움" pitchFamily="50" charset="-127"/>
              </a:defRPr>
            </a:lvl7pPr>
            <a:lvl8pPr marL="3429000" indent="-228600" eaLnBrk="0" fontAlgn="base" hangingPunct="0">
              <a:spcBef>
                <a:spcPct val="0"/>
              </a:spcBef>
              <a:spcAft>
                <a:spcPct val="0"/>
              </a:spcAft>
              <a:defRPr kumimoji="1" sz="1400" b="1">
                <a:solidFill>
                  <a:schemeClr val="tx1"/>
                </a:solidFill>
                <a:latin typeface="Arial" pitchFamily="34" charset="0"/>
                <a:ea typeface="돋움" pitchFamily="50" charset="-127"/>
              </a:defRPr>
            </a:lvl8pPr>
            <a:lvl9pPr marL="3886200" indent="-228600" eaLnBrk="0" fontAlgn="base" hangingPunct="0">
              <a:spcBef>
                <a:spcPct val="0"/>
              </a:spcBef>
              <a:spcAft>
                <a:spcPct val="0"/>
              </a:spcAft>
              <a:defRPr kumimoji="1" sz="1400" b="1">
                <a:solidFill>
                  <a:schemeClr val="tx1"/>
                </a:solidFill>
                <a:latin typeface="Arial" pitchFamily="34" charset="0"/>
                <a:ea typeface="돋움" pitchFamily="50" charset="-127"/>
              </a:defRPr>
            </a:lvl9pPr>
          </a:lstStyle>
          <a:p>
            <a:pPr>
              <a:defRPr/>
            </a:pPr>
            <a:r>
              <a:rPr lang="ko-KR" altLang="en-US" sz="1200" dirty="0"/>
              <a:t>지능형 음성대화 인터페이스</a:t>
            </a:r>
            <a:r>
              <a:rPr lang="ko-KR" altLang="en-US" sz="1200" baseline="0" dirty="0"/>
              <a:t> 연구실</a:t>
            </a:r>
            <a:r>
              <a:rPr lang="ko-KR" altLang="en-US" sz="1200" dirty="0"/>
              <a:t> </a:t>
            </a:r>
            <a:endParaRPr lang="en-US" altLang="ko-KR" dirty="0"/>
          </a:p>
        </p:txBody>
      </p:sp>
      <p:sp>
        <p:nvSpPr>
          <p:cNvPr id="1034" name="Text Box 31"/>
          <p:cNvSpPr txBox="1">
            <a:spLocks noChangeArrowheads="1"/>
          </p:cNvSpPr>
          <p:nvPr/>
        </p:nvSpPr>
        <p:spPr bwMode="auto">
          <a:xfrm>
            <a:off x="5817096" y="76200"/>
            <a:ext cx="383966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kumimoji="1" sz="1400" b="1">
                <a:solidFill>
                  <a:schemeClr val="tx1"/>
                </a:solidFill>
                <a:latin typeface="Arial" pitchFamily="34" charset="0"/>
                <a:ea typeface="돋움" pitchFamily="50" charset="-127"/>
              </a:defRPr>
            </a:lvl1pPr>
            <a:lvl2pPr marL="742950" indent="-285750">
              <a:defRPr kumimoji="1" sz="1400" b="1">
                <a:solidFill>
                  <a:schemeClr val="tx1"/>
                </a:solidFill>
                <a:latin typeface="Arial" pitchFamily="34" charset="0"/>
                <a:ea typeface="돋움" pitchFamily="50" charset="-127"/>
              </a:defRPr>
            </a:lvl2pPr>
            <a:lvl3pPr marL="1143000" indent="-228600">
              <a:defRPr kumimoji="1" sz="1400" b="1">
                <a:solidFill>
                  <a:schemeClr val="tx1"/>
                </a:solidFill>
                <a:latin typeface="Arial" pitchFamily="34" charset="0"/>
                <a:ea typeface="돋움" pitchFamily="50" charset="-127"/>
              </a:defRPr>
            </a:lvl3pPr>
            <a:lvl4pPr marL="1600200" indent="-228600">
              <a:defRPr kumimoji="1" sz="1400" b="1">
                <a:solidFill>
                  <a:schemeClr val="tx1"/>
                </a:solidFill>
                <a:latin typeface="Arial" pitchFamily="34" charset="0"/>
                <a:ea typeface="돋움" pitchFamily="50" charset="-127"/>
              </a:defRPr>
            </a:lvl4pPr>
            <a:lvl5pPr marL="2057400" indent="-228600">
              <a:defRPr kumimoji="1" sz="1400" b="1">
                <a:solidFill>
                  <a:schemeClr val="tx1"/>
                </a:solidFill>
                <a:latin typeface="Arial" pitchFamily="34" charset="0"/>
                <a:ea typeface="돋움" pitchFamily="50" charset="-127"/>
              </a:defRPr>
            </a:lvl5pPr>
            <a:lvl6pPr marL="2514600" indent="-228600" eaLnBrk="0" fontAlgn="base" hangingPunct="0">
              <a:spcBef>
                <a:spcPct val="0"/>
              </a:spcBef>
              <a:spcAft>
                <a:spcPct val="0"/>
              </a:spcAft>
              <a:defRPr kumimoji="1" sz="1400" b="1">
                <a:solidFill>
                  <a:schemeClr val="tx1"/>
                </a:solidFill>
                <a:latin typeface="Arial" pitchFamily="34" charset="0"/>
                <a:ea typeface="돋움" pitchFamily="50" charset="-127"/>
              </a:defRPr>
            </a:lvl6pPr>
            <a:lvl7pPr marL="2971800" indent="-228600" eaLnBrk="0" fontAlgn="base" hangingPunct="0">
              <a:spcBef>
                <a:spcPct val="0"/>
              </a:spcBef>
              <a:spcAft>
                <a:spcPct val="0"/>
              </a:spcAft>
              <a:defRPr kumimoji="1" sz="1400" b="1">
                <a:solidFill>
                  <a:schemeClr val="tx1"/>
                </a:solidFill>
                <a:latin typeface="Arial" pitchFamily="34" charset="0"/>
                <a:ea typeface="돋움" pitchFamily="50" charset="-127"/>
              </a:defRPr>
            </a:lvl7pPr>
            <a:lvl8pPr marL="3429000" indent="-228600" eaLnBrk="0" fontAlgn="base" hangingPunct="0">
              <a:spcBef>
                <a:spcPct val="0"/>
              </a:spcBef>
              <a:spcAft>
                <a:spcPct val="0"/>
              </a:spcAft>
              <a:defRPr kumimoji="1" sz="1400" b="1">
                <a:solidFill>
                  <a:schemeClr val="tx1"/>
                </a:solidFill>
                <a:latin typeface="Arial" pitchFamily="34" charset="0"/>
                <a:ea typeface="돋움" pitchFamily="50" charset="-127"/>
              </a:defRPr>
            </a:lvl8pPr>
            <a:lvl9pPr marL="3886200" indent="-228600" eaLnBrk="0" fontAlgn="base" hangingPunct="0">
              <a:spcBef>
                <a:spcPct val="0"/>
              </a:spcBef>
              <a:spcAft>
                <a:spcPct val="0"/>
              </a:spcAft>
              <a:defRPr kumimoji="1" sz="1400" b="1">
                <a:solidFill>
                  <a:schemeClr val="tx1"/>
                </a:solidFill>
                <a:latin typeface="Arial" pitchFamily="34" charset="0"/>
                <a:ea typeface="돋움" pitchFamily="50" charset="-127"/>
              </a:defRPr>
            </a:lvl9pPr>
          </a:lstStyle>
          <a:p>
            <a:pPr>
              <a:defRPr/>
            </a:pPr>
            <a:r>
              <a:rPr lang="en-US" altLang="ko-KR" dirty="0">
                <a:latin typeface="Times New Roman" pitchFamily="18" charset="0"/>
              </a:rPr>
              <a:t>                                   </a:t>
            </a:r>
            <a:endParaRPr lang="en-US" altLang="ko-KR" sz="1200" dirty="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803" r:id="rId1"/>
    <p:sldLayoutId id="2147483815"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Lst>
  <p:hf hdr="0" ftr="0" dt="0"/>
  <p:txStyles>
    <p:titleStyle>
      <a:lvl1pPr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mj-lt"/>
          <a:ea typeface="+mj-ea"/>
          <a:cs typeface="+mj-cs"/>
        </a:defRPr>
      </a:lvl1pPr>
      <a:lvl2pPr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2pPr>
      <a:lvl3pPr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3pPr>
      <a:lvl4pPr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4pPr>
      <a:lvl5pPr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5pPr>
      <a:lvl6pPr marL="457200"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6pPr>
      <a:lvl7pPr marL="914400"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7pPr>
      <a:lvl8pPr marL="1371600"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8pPr>
      <a:lvl9pPr marL="1828800"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9pPr>
    </p:titleStyle>
    <p:bodyStyle>
      <a:lvl1pPr marL="285750" indent="-285750" algn="l" rtl="0" eaLnBrk="1" fontAlgn="base" latinLnBrk="1" hangingPunct="1">
        <a:spcBef>
          <a:spcPct val="30000"/>
        </a:spcBef>
        <a:spcAft>
          <a:spcPct val="0"/>
        </a:spcAft>
        <a:buClr>
          <a:srgbClr val="FC0128"/>
        </a:buClr>
        <a:buSzPct val="70000"/>
        <a:buFont typeface="Monotype Sorts" pitchFamily="2" charset="2"/>
        <a:buChar char="n"/>
        <a:defRPr kumimoji="1" sz="2400" b="1">
          <a:solidFill>
            <a:schemeClr val="tx1"/>
          </a:solidFill>
          <a:latin typeface="+mn-lt"/>
          <a:ea typeface="+mn-ea"/>
          <a:cs typeface="+mn-cs"/>
        </a:defRPr>
      </a:lvl1pPr>
      <a:lvl2pPr marL="762000" indent="-285750" algn="l" rtl="0" eaLnBrk="1" fontAlgn="base" latinLnBrk="1" hangingPunct="1">
        <a:spcBef>
          <a:spcPct val="30000"/>
        </a:spcBef>
        <a:spcAft>
          <a:spcPct val="0"/>
        </a:spcAft>
        <a:buClr>
          <a:schemeClr val="folHlink"/>
        </a:buClr>
        <a:buSzPct val="70000"/>
        <a:buFont typeface="Monotype Sorts" pitchFamily="2" charset="2"/>
        <a:buChar char="t"/>
        <a:defRPr kumimoji="1" sz="2200" b="1">
          <a:solidFill>
            <a:schemeClr val="tx1"/>
          </a:solidFill>
          <a:latin typeface="+mn-lt"/>
          <a:ea typeface="+mn-ea"/>
        </a:defRPr>
      </a:lvl2pPr>
      <a:lvl3pPr marL="1143000" indent="-228600" algn="l" rtl="0" eaLnBrk="1" fontAlgn="base" latinLnBrk="1" hangingPunct="1">
        <a:spcBef>
          <a:spcPct val="20000"/>
        </a:spcBef>
        <a:spcAft>
          <a:spcPct val="0"/>
        </a:spcAft>
        <a:buClr>
          <a:srgbClr val="FF0033"/>
        </a:buClr>
        <a:buSzPct val="50000"/>
        <a:buFont typeface="Monotype Sorts" pitchFamily="2" charset="2"/>
        <a:buChar char="l"/>
        <a:defRPr kumimoji="1" sz="2200" b="1">
          <a:solidFill>
            <a:schemeClr val="tx1"/>
          </a:solidFill>
          <a:latin typeface="+mn-lt"/>
          <a:ea typeface="+mn-ea"/>
        </a:defRPr>
      </a:lvl3pPr>
      <a:lvl4pPr marL="1600200" indent="-228600" algn="l" rtl="0" eaLnBrk="1" fontAlgn="base" latinLnBrk="1" hangingPunct="1">
        <a:spcBef>
          <a:spcPct val="20000"/>
        </a:spcBef>
        <a:spcAft>
          <a:spcPct val="0"/>
        </a:spcAft>
        <a:buChar char="–"/>
        <a:defRPr kumimoji="1" sz="2000">
          <a:solidFill>
            <a:schemeClr val="tx1"/>
          </a:solidFill>
          <a:latin typeface="Arial" pitchFamily="34" charset="0"/>
          <a:ea typeface="+mn-ea"/>
        </a:defRPr>
      </a:lvl4pPr>
      <a:lvl5pPr marL="2057400" indent="-228600" algn="l" rtl="0" eaLnBrk="1" fontAlgn="base" latinLnBrk="1" hangingPunct="1">
        <a:spcBef>
          <a:spcPct val="20000"/>
        </a:spcBef>
        <a:spcAft>
          <a:spcPct val="0"/>
        </a:spcAft>
        <a:buChar char="•"/>
        <a:defRPr kumimoji="1" sz="2000">
          <a:solidFill>
            <a:schemeClr val="tx1"/>
          </a:solidFill>
          <a:latin typeface="Arial" pitchFamily="34" charset="0"/>
          <a:ea typeface="+mn-ea"/>
        </a:defRPr>
      </a:lvl5pPr>
      <a:lvl6pPr marL="2514600" indent="-228600" algn="l" rtl="0" eaLnBrk="1" fontAlgn="base" latinLnBrk="1" hangingPunct="1">
        <a:spcBef>
          <a:spcPct val="20000"/>
        </a:spcBef>
        <a:spcAft>
          <a:spcPct val="0"/>
        </a:spcAft>
        <a:buChar char="•"/>
        <a:defRPr kumimoji="1" sz="2000">
          <a:solidFill>
            <a:schemeClr val="tx1"/>
          </a:solidFill>
          <a:latin typeface="Arial" pitchFamily="34" charset="0"/>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Arial" pitchFamily="34" charset="0"/>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Arial" pitchFamily="34" charset="0"/>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Arial" pitchFamily="34" charset="0"/>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google/REAPER"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7" name="Rectangle 7"/>
          <p:cNvSpPr>
            <a:spLocks noGrp="1" noChangeArrowheads="1"/>
          </p:cNvSpPr>
          <p:nvPr>
            <p:ph type="ctrTitle"/>
          </p:nvPr>
        </p:nvSpPr>
        <p:spPr>
          <a:xfrm>
            <a:off x="310580" y="1340768"/>
            <a:ext cx="9361040" cy="1800200"/>
          </a:xfrm>
        </p:spPr>
        <p:txBody>
          <a:bodyPr/>
          <a:lstStyle/>
          <a:p>
            <a:pPr>
              <a:defRPr/>
            </a:pPr>
            <a:r>
              <a:rPr lang="en-US" altLang="ko-KR" sz="3200" dirty="0"/>
              <a:t>SUPERB-Prosody</a:t>
            </a:r>
          </a:p>
        </p:txBody>
      </p:sp>
      <p:sp>
        <p:nvSpPr>
          <p:cNvPr id="35849" name="Rectangle 9"/>
          <p:cNvSpPr>
            <a:spLocks noGrp="1" noChangeArrowheads="1"/>
          </p:cNvSpPr>
          <p:nvPr>
            <p:ph type="subTitle" idx="4294967295"/>
          </p:nvPr>
        </p:nvSpPr>
        <p:spPr>
          <a:xfrm>
            <a:off x="1524000" y="3886200"/>
            <a:ext cx="6934200" cy="2135088"/>
          </a:xfrm>
        </p:spPr>
        <p:txBody>
          <a:bodyPr/>
          <a:lstStyle/>
          <a:p>
            <a:pPr marL="0" indent="0" algn="ctr">
              <a:buFont typeface="Monotype Sorts"/>
              <a:buNone/>
              <a:defRPr/>
            </a:pPr>
            <a:r>
              <a:rPr lang="ko-KR" altLang="en-US" sz="3200" dirty="0" err="1">
                <a:effectLst>
                  <a:outerShdw blurRad="38100" dist="38100" dir="2700000" algn="tl">
                    <a:srgbClr val="C0C0C0"/>
                  </a:outerShdw>
                </a:effectLst>
              </a:rPr>
              <a:t>최예린</a:t>
            </a:r>
            <a:endParaRPr lang="ko-KR" altLang="en-US" sz="3200" dirty="0">
              <a:effectLst>
                <a:outerShdw blurRad="38100" dist="38100" dir="2700000" algn="tl">
                  <a:srgbClr val="C0C0C0"/>
                </a:outerShdw>
              </a:effectLst>
            </a:endParaRPr>
          </a:p>
          <a:p>
            <a:pPr marL="0" indent="0" algn="ctr">
              <a:buFont typeface="Monotype Sorts"/>
              <a:buNone/>
              <a:defRPr/>
            </a:pPr>
            <a:r>
              <a:rPr lang="ko-KR" altLang="en-US" dirty="0">
                <a:effectLst>
                  <a:outerShdw blurRad="38100" dist="38100" dir="2700000" algn="tl">
                    <a:srgbClr val="C0C0C0"/>
                  </a:outerShdw>
                </a:effectLst>
              </a:rPr>
              <a:t>서강대학교 인공지능학과</a:t>
            </a:r>
            <a:endParaRPr lang="en-US" altLang="ko-KR" dirty="0">
              <a:effectLst>
                <a:outerShdw blurRad="38100" dist="38100" dir="2700000" algn="tl">
                  <a:srgbClr val="C0C0C0"/>
                </a:outerShdw>
              </a:effectLst>
            </a:endParaRPr>
          </a:p>
          <a:p>
            <a:pPr marL="0" indent="0" algn="ctr">
              <a:buFont typeface="Monotype Sorts"/>
              <a:buNone/>
              <a:defRPr/>
            </a:pPr>
            <a:r>
              <a:rPr lang="en-US" altLang="ko-KR" dirty="0">
                <a:effectLst>
                  <a:outerShdw blurRad="38100" dist="38100" dir="2700000" algn="tl">
                    <a:srgbClr val="C0C0C0"/>
                  </a:outerShdw>
                </a:effectLst>
              </a:rPr>
              <a:t>Email: </a:t>
            </a:r>
            <a:r>
              <a:rPr lang="en-US" altLang="ko-KR" dirty="0" err="1">
                <a:effectLst>
                  <a:outerShdw blurRad="38100" dist="38100" dir="2700000" algn="tl">
                    <a:srgbClr val="C0C0C0"/>
                  </a:outerShdw>
                </a:effectLst>
              </a:rPr>
              <a:t>lakahaga@u.sogang.ac.kr</a:t>
            </a:r>
            <a:endParaRPr lang="en-US" altLang="ko-KR" dirty="0">
              <a:effectLst>
                <a:outerShdw blurRad="38100" dist="38100" dir="2700000" algn="tl">
                  <a:srgbClr val="C0C0C0"/>
                </a:outerShdw>
              </a:effectLst>
            </a:endParaRPr>
          </a:p>
          <a:p>
            <a:pPr marL="0" indent="0" algn="ctr">
              <a:buFont typeface="Monotype Sorts"/>
              <a:buNone/>
              <a:defRPr/>
            </a:pPr>
            <a:r>
              <a:rPr lang="en-US" altLang="ko-KR" dirty="0">
                <a:effectLst>
                  <a:outerShdw blurRad="38100" dist="38100" dir="2700000" algn="tl">
                    <a:srgbClr val="C0C0C0"/>
                  </a:outerShdw>
                </a:effectLst>
              </a:rPr>
              <a:t>2023.2.8</a:t>
            </a:r>
          </a:p>
          <a:p>
            <a:pPr marL="0" indent="0" algn="ctr">
              <a:buFont typeface="Monotype Sorts"/>
              <a:buNone/>
              <a:defRPr/>
            </a:pPr>
            <a:endParaRPr lang="en-US" altLang="ko-KR" dirty="0">
              <a:effectLst>
                <a:outerShdw blurRad="38100" dist="38100" dir="2700000" algn="tl">
                  <a:srgbClr val="C0C0C0"/>
                </a:outerShdw>
              </a:effectLst>
            </a:endParaRPr>
          </a:p>
        </p:txBody>
      </p:sp>
    </p:spTree>
    <p:extLst>
      <p:ext uri="{BB962C8B-B14F-4D97-AF65-F5344CB8AC3E}">
        <p14:creationId xmlns:p14="http://schemas.microsoft.com/office/powerpoint/2010/main" val="256160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7D015A4-C9C2-1F45-A66E-27D3AF587CC3}"/>
              </a:ext>
            </a:extLst>
          </p:cNvPr>
          <p:cNvSpPr>
            <a:spLocks noGrp="1"/>
          </p:cNvSpPr>
          <p:nvPr>
            <p:ph type="title"/>
          </p:nvPr>
        </p:nvSpPr>
        <p:spPr/>
        <p:txBody>
          <a:bodyPr/>
          <a:lstStyle/>
          <a:p>
            <a:r>
              <a:rPr kumimoji="1" lang="en-US" altLang="ko-Kore-KR" dirty="0"/>
              <a:t>Results</a:t>
            </a:r>
            <a:endParaRPr kumimoji="1" lang="ko-Kore-KR" altLang="en-US" dirty="0"/>
          </a:p>
        </p:txBody>
      </p:sp>
      <p:pic>
        <p:nvPicPr>
          <p:cNvPr id="6" name="내용 개체 틀 5">
            <a:extLst>
              <a:ext uri="{FF2B5EF4-FFF2-40B4-BE49-F238E27FC236}">
                <a16:creationId xmlns:a16="http://schemas.microsoft.com/office/drawing/2014/main" id="{05815C48-1C6B-4C4A-BB05-E3889C6A741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4488" y="1196752"/>
            <a:ext cx="9256712" cy="4101963"/>
          </a:xfrm>
        </p:spPr>
      </p:pic>
      <p:sp>
        <p:nvSpPr>
          <p:cNvPr id="4" name="슬라이드 번호 개체 틀 3">
            <a:extLst>
              <a:ext uri="{FF2B5EF4-FFF2-40B4-BE49-F238E27FC236}">
                <a16:creationId xmlns:a16="http://schemas.microsoft.com/office/drawing/2014/main" id="{ADC04189-2CDC-E24C-A7AF-5E4104FEFAF6}"/>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10</a:t>
            </a:fld>
            <a:endParaRPr lang="en-US" altLang="ko-KR" dirty="0"/>
          </a:p>
        </p:txBody>
      </p:sp>
    </p:spTree>
    <p:extLst>
      <p:ext uri="{BB962C8B-B14F-4D97-AF65-F5344CB8AC3E}">
        <p14:creationId xmlns:p14="http://schemas.microsoft.com/office/powerpoint/2010/main" val="3747275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A7EC683-2A5D-1B46-9504-0016FED3E0A1}"/>
              </a:ext>
            </a:extLst>
          </p:cNvPr>
          <p:cNvSpPr>
            <a:spLocks noGrp="1"/>
          </p:cNvSpPr>
          <p:nvPr>
            <p:ph type="title"/>
          </p:nvPr>
        </p:nvSpPr>
        <p:spPr/>
        <p:txBody>
          <a:bodyPr/>
          <a:lstStyle/>
          <a:p>
            <a:r>
              <a:rPr kumimoji="1" lang="en-US" altLang="ko-Kore-KR" dirty="0"/>
              <a:t>Results</a:t>
            </a:r>
            <a:endParaRPr kumimoji="1" lang="ko-Kore-KR" altLang="en-US" dirty="0"/>
          </a:p>
        </p:txBody>
      </p:sp>
      <p:sp>
        <p:nvSpPr>
          <p:cNvPr id="3" name="내용 개체 틀 2">
            <a:extLst>
              <a:ext uri="{FF2B5EF4-FFF2-40B4-BE49-F238E27FC236}">
                <a16:creationId xmlns:a16="http://schemas.microsoft.com/office/drawing/2014/main" id="{7A5F480D-E947-3F4F-9F8F-0E2586FAEC4C}"/>
              </a:ext>
            </a:extLst>
          </p:cNvPr>
          <p:cNvSpPr>
            <a:spLocks noGrp="1"/>
          </p:cNvSpPr>
          <p:nvPr>
            <p:ph idx="1"/>
          </p:nvPr>
        </p:nvSpPr>
        <p:spPr/>
        <p:txBody>
          <a:bodyPr/>
          <a:lstStyle/>
          <a:p>
            <a:endParaRPr kumimoji="1" lang="en-US" altLang="ko-Kore-KR" dirty="0"/>
          </a:p>
          <a:p>
            <a:endParaRPr lang="en-US" altLang="ko-Kore-KR" dirty="0"/>
          </a:p>
          <a:p>
            <a:endParaRPr kumimoji="1" lang="en-US" altLang="ko-Kore-KR" dirty="0"/>
          </a:p>
          <a:p>
            <a:endParaRPr lang="en-US" altLang="ko-Kore-KR" dirty="0"/>
          </a:p>
          <a:p>
            <a:r>
              <a:rPr kumimoji="1" lang="en-US" altLang="ko-Kore-KR" dirty="0"/>
              <a:t>Sentiment Analysis</a:t>
            </a:r>
          </a:p>
          <a:p>
            <a:pPr lvl="1"/>
            <a:r>
              <a:rPr lang="en-US" altLang="ko-Kore-KR" dirty="0"/>
              <a:t>Better than FBANK</a:t>
            </a:r>
            <a:endParaRPr kumimoji="1" lang="en-US" altLang="ko-Kore-KR" dirty="0"/>
          </a:p>
          <a:p>
            <a:pPr lvl="1"/>
            <a:r>
              <a:rPr lang="en-US" altLang="ko-Kore-KR" dirty="0"/>
              <a:t>Binary classificatio</a:t>
            </a:r>
            <a:r>
              <a:rPr lang="en-US" altLang="ko-KR" dirty="0"/>
              <a:t>n</a:t>
            </a:r>
          </a:p>
          <a:p>
            <a:pPr lvl="2"/>
            <a:r>
              <a:rPr kumimoji="1" lang="en-US" altLang="ko-Kore-KR" dirty="0"/>
              <a:t>Large models </a:t>
            </a:r>
            <a:r>
              <a:rPr kumimoji="1" lang="ko-Kore-KR" altLang="en-US" dirty="0"/>
              <a:t>는 </a:t>
            </a:r>
            <a:r>
              <a:rPr kumimoji="1" lang="en-US" altLang="ko-Kore-KR" dirty="0"/>
              <a:t>SOTA</a:t>
            </a:r>
            <a:r>
              <a:rPr kumimoji="1" lang="ko-Kore-KR" altLang="en-US" dirty="0"/>
              <a:t>를 뛰어 넘음</a:t>
            </a:r>
            <a:endParaRPr kumimoji="1" lang="en-US" altLang="ko-Kore-KR" dirty="0"/>
          </a:p>
          <a:p>
            <a:pPr marL="914400" lvl="2" indent="0">
              <a:buNone/>
            </a:pPr>
            <a:r>
              <a:rPr lang="en-US" altLang="ko-Kore-KR" sz="1200" b="0" i="1" dirty="0"/>
              <a:t>SOTA : </a:t>
            </a:r>
            <a:r>
              <a:rPr lang="en" altLang="ko-Kore-KR" sz="1200" b="0" i="1" dirty="0">
                <a:effectLst/>
              </a:rPr>
              <a:t>Multimodal language analysis in the wild: CMU-MOSEI dataset and interpretable dynamic fusion graph</a:t>
            </a:r>
            <a:endParaRPr kumimoji="1" lang="en-US" altLang="ko-Kore-KR" sz="1200" b="0" i="1" dirty="0"/>
          </a:p>
          <a:p>
            <a:pPr lvl="1"/>
            <a:r>
              <a:rPr lang="en-US" altLang="ko-Kore-KR" dirty="0"/>
              <a:t>7 class classification</a:t>
            </a:r>
          </a:p>
          <a:p>
            <a:pPr lvl="2"/>
            <a:r>
              <a:rPr kumimoji="1" lang="en-US" altLang="ko-Kore-KR" dirty="0" err="1"/>
              <a:t>WavLM</a:t>
            </a:r>
            <a:r>
              <a:rPr kumimoji="1" lang="en-US" altLang="ko-Kore-KR" dirty="0"/>
              <a:t> </a:t>
            </a:r>
            <a:r>
              <a:rPr lang="en-US" altLang="ko-Kore-KR" dirty="0"/>
              <a:t>Large </a:t>
            </a:r>
            <a:r>
              <a:rPr lang="ko-Kore-KR" altLang="en-US" dirty="0"/>
              <a:t>는 </a:t>
            </a:r>
            <a:r>
              <a:rPr lang="en-US" altLang="ko-Kore-KR" dirty="0"/>
              <a:t>audio-only SOTA</a:t>
            </a:r>
            <a:r>
              <a:rPr lang="ko-Kore-KR" altLang="en-US" dirty="0"/>
              <a:t>를 뛰어 넘음</a:t>
            </a:r>
            <a:endParaRPr lang="en-US" altLang="ko-Kore-KR" dirty="0"/>
          </a:p>
          <a:p>
            <a:pPr lvl="2"/>
            <a:r>
              <a:rPr lang="en-US" altLang="ko-Kore-KR" dirty="0"/>
              <a:t>W2v 2.0 large, Hubert base/large, </a:t>
            </a:r>
            <a:r>
              <a:rPr lang="en-US" altLang="ko-Kore-KR" dirty="0" err="1"/>
              <a:t>WavLM</a:t>
            </a:r>
            <a:r>
              <a:rPr lang="en-US" altLang="ko-Kore-KR" dirty="0"/>
              <a:t> base/Large</a:t>
            </a:r>
            <a:r>
              <a:rPr lang="ko-Kore-KR" altLang="en-US" dirty="0"/>
              <a:t>는 </a:t>
            </a:r>
            <a:r>
              <a:rPr lang="en-US" altLang="ko-Kore-KR" dirty="0"/>
              <a:t>Text-only performance </a:t>
            </a:r>
            <a:r>
              <a:rPr lang="ko-Kore-KR" altLang="en-US" dirty="0"/>
              <a:t>를 뛰어 넘음 </a:t>
            </a:r>
            <a:endParaRPr lang="en-US" altLang="ko-Kore-KR" dirty="0"/>
          </a:p>
        </p:txBody>
      </p:sp>
      <p:sp>
        <p:nvSpPr>
          <p:cNvPr id="4" name="슬라이드 번호 개체 틀 3">
            <a:extLst>
              <a:ext uri="{FF2B5EF4-FFF2-40B4-BE49-F238E27FC236}">
                <a16:creationId xmlns:a16="http://schemas.microsoft.com/office/drawing/2014/main" id="{4EB631F2-9429-5744-B0E3-79E3D30C75D6}"/>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11</a:t>
            </a:fld>
            <a:endParaRPr lang="en-US" altLang="ko-KR" dirty="0"/>
          </a:p>
        </p:txBody>
      </p:sp>
      <p:pic>
        <p:nvPicPr>
          <p:cNvPr id="5" name="내용 개체 틀 5">
            <a:extLst>
              <a:ext uri="{FF2B5EF4-FFF2-40B4-BE49-F238E27FC236}">
                <a16:creationId xmlns:a16="http://schemas.microsoft.com/office/drawing/2014/main" id="{3054D27B-3012-2242-81D4-D15EB379CDA1}"/>
              </a:ext>
            </a:extLst>
          </p:cNvPr>
          <p:cNvPicPr>
            <a:picLocks noChangeAspect="1"/>
          </p:cNvPicPr>
          <p:nvPr/>
        </p:nvPicPr>
        <p:blipFill rotWithShape="1">
          <a:blip r:embed="rId3">
            <a:extLst>
              <a:ext uri="{28A0092B-C50C-407E-A947-70E740481C1C}">
                <a14:useLocalDpi xmlns:a14="http://schemas.microsoft.com/office/drawing/2010/main" val="0"/>
              </a:ext>
            </a:extLst>
          </a:blip>
          <a:srcRect r="16329" b="72765"/>
          <a:stretch/>
        </p:blipFill>
        <p:spPr bwMode="auto">
          <a:xfrm>
            <a:off x="341620" y="1105058"/>
            <a:ext cx="9242771" cy="1333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내용 개체 틀 5">
            <a:extLst>
              <a:ext uri="{FF2B5EF4-FFF2-40B4-BE49-F238E27FC236}">
                <a16:creationId xmlns:a16="http://schemas.microsoft.com/office/drawing/2014/main" id="{AA65266F-C1C0-714D-B708-293D6BC68ECD}"/>
              </a:ext>
            </a:extLst>
          </p:cNvPr>
          <p:cNvPicPr>
            <a:picLocks noChangeAspect="1"/>
          </p:cNvPicPr>
          <p:nvPr/>
        </p:nvPicPr>
        <p:blipFill rotWithShape="1">
          <a:blip r:embed="rId3">
            <a:extLst>
              <a:ext uri="{28A0092B-C50C-407E-A947-70E740481C1C}">
                <a14:useLocalDpi xmlns:a14="http://schemas.microsoft.com/office/drawing/2010/main" val="0"/>
              </a:ext>
            </a:extLst>
          </a:blip>
          <a:srcRect l="83670" t="42132" b="25368"/>
          <a:stretch/>
        </p:blipFill>
        <p:spPr bwMode="auto">
          <a:xfrm>
            <a:off x="8102548" y="2457449"/>
            <a:ext cx="1511598" cy="1333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내용 개체 틀 5">
            <a:extLst>
              <a:ext uri="{FF2B5EF4-FFF2-40B4-BE49-F238E27FC236}">
                <a16:creationId xmlns:a16="http://schemas.microsoft.com/office/drawing/2014/main" id="{FDE16730-8D00-1749-91CB-670FF6D59DD9}"/>
              </a:ext>
            </a:extLst>
          </p:cNvPr>
          <p:cNvPicPr>
            <a:picLocks noChangeAspect="1"/>
          </p:cNvPicPr>
          <p:nvPr/>
        </p:nvPicPr>
        <p:blipFill rotWithShape="1">
          <a:blip r:embed="rId3">
            <a:extLst>
              <a:ext uri="{28A0092B-C50C-407E-A947-70E740481C1C}">
                <a14:useLocalDpi xmlns:a14="http://schemas.microsoft.com/office/drawing/2010/main" val="0"/>
              </a:ext>
            </a:extLst>
          </a:blip>
          <a:srcRect l="83670" t="4416" b="57116"/>
          <a:stretch/>
        </p:blipFill>
        <p:spPr bwMode="auto">
          <a:xfrm>
            <a:off x="6590950" y="2438241"/>
            <a:ext cx="1511598" cy="1577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0027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A7EC683-2A5D-1B46-9504-0016FED3E0A1}"/>
              </a:ext>
            </a:extLst>
          </p:cNvPr>
          <p:cNvSpPr>
            <a:spLocks noGrp="1"/>
          </p:cNvSpPr>
          <p:nvPr>
            <p:ph type="title"/>
          </p:nvPr>
        </p:nvSpPr>
        <p:spPr/>
        <p:txBody>
          <a:bodyPr/>
          <a:lstStyle/>
          <a:p>
            <a:r>
              <a:rPr kumimoji="1" lang="en-US" altLang="ko-Kore-KR" dirty="0"/>
              <a:t>Results</a:t>
            </a:r>
            <a:endParaRPr kumimoji="1" lang="ko-Kore-KR" altLang="en-US" dirty="0"/>
          </a:p>
        </p:txBody>
      </p:sp>
      <p:sp>
        <p:nvSpPr>
          <p:cNvPr id="3" name="내용 개체 틀 2">
            <a:extLst>
              <a:ext uri="{FF2B5EF4-FFF2-40B4-BE49-F238E27FC236}">
                <a16:creationId xmlns:a16="http://schemas.microsoft.com/office/drawing/2014/main" id="{7A5F480D-E947-3F4F-9F8F-0E2586FAEC4C}"/>
              </a:ext>
            </a:extLst>
          </p:cNvPr>
          <p:cNvSpPr>
            <a:spLocks noGrp="1"/>
          </p:cNvSpPr>
          <p:nvPr>
            <p:ph idx="1"/>
          </p:nvPr>
        </p:nvSpPr>
        <p:spPr/>
        <p:txBody>
          <a:bodyPr/>
          <a:lstStyle/>
          <a:p>
            <a:endParaRPr kumimoji="1" lang="en-US" altLang="ko-Kore-KR" dirty="0"/>
          </a:p>
          <a:p>
            <a:endParaRPr lang="en-US" altLang="ko-Kore-KR" dirty="0"/>
          </a:p>
          <a:p>
            <a:endParaRPr kumimoji="1" lang="en-US" altLang="ko-Kore-KR" dirty="0"/>
          </a:p>
          <a:p>
            <a:endParaRPr lang="en-US" altLang="ko-Kore-KR" dirty="0"/>
          </a:p>
          <a:p>
            <a:r>
              <a:rPr kumimoji="1" lang="en-US" altLang="ko-Kore-KR" dirty="0"/>
              <a:t>Sarcasm Detection</a:t>
            </a:r>
          </a:p>
          <a:p>
            <a:pPr lvl="1"/>
            <a:r>
              <a:rPr lang="en" altLang="ko-Kore-KR" sz="1800" dirty="0">
                <a:effectLst/>
              </a:rPr>
              <a:t>Mockingjay, wav2vec, and vq-wav2vec </a:t>
            </a:r>
            <a:r>
              <a:rPr lang="ko-Kore-KR" altLang="en-US" sz="1800" dirty="0">
                <a:effectLst/>
                <a:latin typeface="+mn-ea"/>
              </a:rPr>
              <a:t>는 </a:t>
            </a:r>
            <a:r>
              <a:rPr lang="en-US" altLang="ko-Kore-KR" dirty="0"/>
              <a:t>Baseline</a:t>
            </a:r>
            <a:r>
              <a:rPr lang="en-US" altLang="ko-Kore-KR" dirty="0">
                <a:latin typeface="+mn-ea"/>
              </a:rPr>
              <a:t> </a:t>
            </a:r>
            <a:r>
              <a:rPr lang="ko-Kore-KR" altLang="en-US" dirty="0">
                <a:latin typeface="+mn-ea"/>
              </a:rPr>
              <a:t>보다 안 좋음</a:t>
            </a:r>
            <a:endParaRPr lang="en-US" altLang="ko-Kore-KR" dirty="0">
              <a:latin typeface="+mn-ea"/>
            </a:endParaRPr>
          </a:p>
          <a:p>
            <a:pPr lvl="1"/>
            <a:r>
              <a:rPr lang="en-US" altLang="ko-Kore-KR" dirty="0" err="1"/>
              <a:t>DistillHubert</a:t>
            </a:r>
            <a:r>
              <a:rPr lang="en-US" altLang="ko-Kore-KR" dirty="0"/>
              <a:t>, </a:t>
            </a:r>
            <a:r>
              <a:rPr lang="en-US" altLang="ko-Kore-KR" dirty="0" err="1"/>
              <a:t>HuBert</a:t>
            </a:r>
            <a:r>
              <a:rPr lang="en-US" altLang="ko-Kore-KR" dirty="0"/>
              <a:t>, </a:t>
            </a:r>
            <a:r>
              <a:rPr lang="en-US" altLang="ko-Kore-KR" dirty="0" err="1"/>
              <a:t>WavLM</a:t>
            </a:r>
            <a:r>
              <a:rPr lang="en-US" altLang="ko-Kore-KR" dirty="0"/>
              <a:t> : audio only SOTA</a:t>
            </a:r>
            <a:r>
              <a:rPr lang="ko-Kore-KR" altLang="en-US" dirty="0">
                <a:latin typeface="+mn-ea"/>
              </a:rPr>
              <a:t>보다 좋음</a:t>
            </a:r>
            <a:endParaRPr lang="en-US" altLang="ko-Kore-KR" dirty="0">
              <a:latin typeface="+mn-ea"/>
            </a:endParaRPr>
          </a:p>
          <a:p>
            <a:pPr lvl="1"/>
            <a:r>
              <a:rPr lang="ko-Kore-KR" altLang="en-US" dirty="0">
                <a:latin typeface="+mn-ea"/>
              </a:rPr>
              <a:t>모두 </a:t>
            </a:r>
            <a:r>
              <a:rPr lang="en-US" altLang="ko-Kore-KR" dirty="0"/>
              <a:t>text –only performance</a:t>
            </a:r>
            <a:r>
              <a:rPr lang="ko-Kore-KR" altLang="en-US" dirty="0">
                <a:latin typeface="+mn-ea"/>
              </a:rPr>
              <a:t>보다 좋은 성능</a:t>
            </a:r>
            <a:endParaRPr lang="en-US" altLang="ko-Kore-KR" dirty="0">
              <a:latin typeface="+mn-ea"/>
            </a:endParaRPr>
          </a:p>
          <a:p>
            <a:pPr marL="476250" lvl="1" indent="0">
              <a:buNone/>
            </a:pPr>
            <a:r>
              <a:rPr lang="en-US" altLang="ko-Kore-KR" sz="1200" b="0" i="1" dirty="0"/>
              <a:t>SOTA : </a:t>
            </a:r>
            <a:r>
              <a:rPr lang="en" altLang="ko-Kore-KR" sz="1200" b="0" i="1" dirty="0">
                <a:effectLst/>
              </a:rPr>
              <a:t>A multi- modal fusion method for sarcasm detection based on late fusion</a:t>
            </a:r>
            <a:endParaRPr lang="en-US" altLang="ko-Kore-KR" sz="1200" b="0" i="1" dirty="0"/>
          </a:p>
          <a:p>
            <a:r>
              <a:rPr kumimoji="1" lang="en-US" altLang="ko-Kore-KR" dirty="0"/>
              <a:t>Persuasiveness Prediction</a:t>
            </a:r>
          </a:p>
          <a:p>
            <a:pPr lvl="1"/>
            <a:r>
              <a:rPr lang="ko-Kore-KR" altLang="en-US" dirty="0"/>
              <a:t>모두 </a:t>
            </a:r>
            <a:r>
              <a:rPr lang="en-US" altLang="ko-Kore-KR" dirty="0"/>
              <a:t>audio only SOTA / baseline </a:t>
            </a:r>
            <a:r>
              <a:rPr lang="ko-Kore-KR" altLang="en-US" dirty="0"/>
              <a:t>보다 좋음</a:t>
            </a:r>
            <a:endParaRPr lang="en-US" altLang="ko-Kore-KR" dirty="0"/>
          </a:p>
          <a:p>
            <a:pPr lvl="1"/>
            <a:r>
              <a:rPr kumimoji="1" lang="ko-Kore-KR" altLang="en-US" dirty="0"/>
              <a:t>다른 </a:t>
            </a:r>
            <a:r>
              <a:rPr kumimoji="1" lang="en-US" altLang="ko-Kore-KR" dirty="0"/>
              <a:t>task</a:t>
            </a:r>
            <a:r>
              <a:rPr kumimoji="1" lang="ko-Kore-KR" altLang="en-US" dirty="0"/>
              <a:t>와 달리 </a:t>
            </a:r>
            <a:r>
              <a:rPr kumimoji="1" lang="en-US" altLang="ko-Kore-KR" dirty="0"/>
              <a:t>Text-o</a:t>
            </a:r>
            <a:r>
              <a:rPr lang="en-US" altLang="ko-Kore-KR" dirty="0"/>
              <a:t>nly performance </a:t>
            </a:r>
            <a:r>
              <a:rPr lang="ko-Kore-KR" altLang="en-US" dirty="0"/>
              <a:t>의 성능이 대체로 </a:t>
            </a:r>
            <a:r>
              <a:rPr lang="en-US" altLang="ko-Kore-KR" dirty="0"/>
              <a:t>audio SSL </a:t>
            </a:r>
            <a:r>
              <a:rPr lang="ko-Kore-KR" altLang="en-US" dirty="0"/>
              <a:t>모델 보다 </a:t>
            </a:r>
            <a:r>
              <a:rPr lang="en-US" altLang="ko-Kore-KR" dirty="0"/>
              <a:t>    </a:t>
            </a:r>
            <a:r>
              <a:rPr lang="ko-Kore-KR" altLang="en-US" dirty="0"/>
              <a:t>좋음</a:t>
            </a:r>
            <a:endParaRPr lang="en-US" altLang="ko-Kore-KR" dirty="0"/>
          </a:p>
          <a:p>
            <a:pPr marL="476250" lvl="1" indent="0">
              <a:buNone/>
            </a:pPr>
            <a:r>
              <a:rPr lang="en-US" altLang="ko-Kore-KR" sz="1200" b="0" i="1" dirty="0"/>
              <a:t>SOTA: </a:t>
            </a:r>
            <a:r>
              <a:rPr lang="en" altLang="ko-Kore-KR" sz="1200" b="0" i="1" dirty="0">
                <a:effectLst/>
              </a:rPr>
              <a:t>A multi- modal fusion method for sarcasm detection based on late fusion,” Multimedia Tools and Applications </a:t>
            </a:r>
            <a:endParaRPr lang="en" altLang="ko-Kore-KR" sz="1200" b="0" i="1" dirty="0"/>
          </a:p>
          <a:p>
            <a:pPr marL="476250" lvl="1" indent="0">
              <a:buNone/>
            </a:pPr>
            <a:endParaRPr lang="en-US" altLang="ko-Kore-KR" dirty="0"/>
          </a:p>
        </p:txBody>
      </p:sp>
      <p:sp>
        <p:nvSpPr>
          <p:cNvPr id="4" name="슬라이드 번호 개체 틀 3">
            <a:extLst>
              <a:ext uri="{FF2B5EF4-FFF2-40B4-BE49-F238E27FC236}">
                <a16:creationId xmlns:a16="http://schemas.microsoft.com/office/drawing/2014/main" id="{4EB631F2-9429-5744-B0E3-79E3D30C75D6}"/>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12</a:t>
            </a:fld>
            <a:endParaRPr lang="en-US" altLang="ko-KR" dirty="0"/>
          </a:p>
        </p:txBody>
      </p:sp>
      <p:pic>
        <p:nvPicPr>
          <p:cNvPr id="5" name="내용 개체 틀 5">
            <a:extLst>
              <a:ext uri="{FF2B5EF4-FFF2-40B4-BE49-F238E27FC236}">
                <a16:creationId xmlns:a16="http://schemas.microsoft.com/office/drawing/2014/main" id="{3054D27B-3012-2242-81D4-D15EB379CDA1}"/>
              </a:ext>
            </a:extLst>
          </p:cNvPr>
          <p:cNvPicPr>
            <a:picLocks noChangeAspect="1"/>
          </p:cNvPicPr>
          <p:nvPr/>
        </p:nvPicPr>
        <p:blipFill rotWithShape="1">
          <a:blip r:embed="rId3">
            <a:extLst>
              <a:ext uri="{28A0092B-C50C-407E-A947-70E740481C1C}">
                <a14:useLocalDpi xmlns:a14="http://schemas.microsoft.com/office/drawing/2010/main" val="0"/>
              </a:ext>
            </a:extLst>
          </a:blip>
          <a:srcRect l="625" t="28350" r="15704" b="46288"/>
          <a:stretch/>
        </p:blipFill>
        <p:spPr bwMode="auto">
          <a:xfrm>
            <a:off x="286525" y="1185322"/>
            <a:ext cx="9242771" cy="1241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내용 개체 틀 5">
            <a:extLst>
              <a:ext uri="{FF2B5EF4-FFF2-40B4-BE49-F238E27FC236}">
                <a16:creationId xmlns:a16="http://schemas.microsoft.com/office/drawing/2014/main" id="{AA65266F-C1C0-714D-B708-293D6BC68ECD}"/>
              </a:ext>
            </a:extLst>
          </p:cNvPr>
          <p:cNvPicPr>
            <a:picLocks noChangeAspect="1"/>
          </p:cNvPicPr>
          <p:nvPr/>
        </p:nvPicPr>
        <p:blipFill rotWithShape="1">
          <a:blip r:embed="rId3">
            <a:extLst>
              <a:ext uri="{28A0092B-C50C-407E-A947-70E740481C1C}">
                <a14:useLocalDpi xmlns:a14="http://schemas.microsoft.com/office/drawing/2010/main" val="0"/>
              </a:ext>
            </a:extLst>
          </a:blip>
          <a:srcRect l="83670" t="4415" b="25368"/>
          <a:stretch/>
        </p:blipFill>
        <p:spPr bwMode="auto">
          <a:xfrm>
            <a:off x="8203512" y="2141296"/>
            <a:ext cx="1511598" cy="2880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7441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A7EC683-2A5D-1B46-9504-0016FED3E0A1}"/>
              </a:ext>
            </a:extLst>
          </p:cNvPr>
          <p:cNvSpPr>
            <a:spLocks noGrp="1"/>
          </p:cNvSpPr>
          <p:nvPr>
            <p:ph type="title"/>
          </p:nvPr>
        </p:nvSpPr>
        <p:spPr/>
        <p:txBody>
          <a:bodyPr/>
          <a:lstStyle/>
          <a:p>
            <a:r>
              <a:rPr kumimoji="1" lang="en-US" altLang="ko-Kore-KR" dirty="0"/>
              <a:t>Results</a:t>
            </a:r>
            <a:endParaRPr kumimoji="1" lang="ko-Kore-KR" altLang="en-US" dirty="0"/>
          </a:p>
        </p:txBody>
      </p:sp>
      <p:sp>
        <p:nvSpPr>
          <p:cNvPr id="3" name="내용 개체 틀 2">
            <a:extLst>
              <a:ext uri="{FF2B5EF4-FFF2-40B4-BE49-F238E27FC236}">
                <a16:creationId xmlns:a16="http://schemas.microsoft.com/office/drawing/2014/main" id="{7A5F480D-E947-3F4F-9F8F-0E2586FAEC4C}"/>
              </a:ext>
            </a:extLst>
          </p:cNvPr>
          <p:cNvSpPr>
            <a:spLocks noGrp="1"/>
          </p:cNvSpPr>
          <p:nvPr>
            <p:ph idx="1"/>
          </p:nvPr>
        </p:nvSpPr>
        <p:spPr/>
        <p:txBody>
          <a:bodyPr/>
          <a:lstStyle/>
          <a:p>
            <a:endParaRPr kumimoji="1" lang="en-US" altLang="ko-Kore-KR" dirty="0"/>
          </a:p>
          <a:p>
            <a:endParaRPr lang="en-US" altLang="ko-Kore-KR" dirty="0"/>
          </a:p>
          <a:p>
            <a:endParaRPr kumimoji="1" lang="en-US" altLang="ko-Kore-KR" dirty="0"/>
          </a:p>
          <a:p>
            <a:endParaRPr lang="en-US" altLang="ko-Kore-KR" dirty="0"/>
          </a:p>
          <a:p>
            <a:r>
              <a:rPr kumimoji="1" lang="en-US" altLang="ko-Kore-KR" dirty="0"/>
              <a:t>Pitch </a:t>
            </a:r>
            <a:r>
              <a:rPr kumimoji="1" lang="en-US" altLang="ko-Kore-KR" dirty="0" err="1"/>
              <a:t>reconsturction</a:t>
            </a:r>
            <a:endParaRPr kumimoji="1" lang="en-US" altLang="ko-Kore-KR" dirty="0"/>
          </a:p>
          <a:p>
            <a:pPr lvl="1"/>
            <a:r>
              <a:rPr lang="en-US" altLang="ko-Kore-KR" dirty="0"/>
              <a:t>SOTA : REAPER</a:t>
            </a:r>
          </a:p>
          <a:p>
            <a:pPr lvl="1"/>
            <a:r>
              <a:rPr lang="en-US" altLang="ko-Kore-KR" dirty="0"/>
              <a:t>MSE </a:t>
            </a:r>
            <a:r>
              <a:rPr lang="en-US" altLang="ko-KR" dirty="0"/>
              <a:t>(the lower the better)</a:t>
            </a:r>
          </a:p>
          <a:p>
            <a:pPr lvl="1"/>
            <a:r>
              <a:rPr lang="ko-Kore-KR" altLang="en-US" dirty="0"/>
              <a:t>대부분 </a:t>
            </a:r>
            <a:r>
              <a:rPr lang="en-US" altLang="ko-Kore-KR" dirty="0"/>
              <a:t>SOTA </a:t>
            </a:r>
            <a:r>
              <a:rPr lang="ko-Kore-KR" altLang="en-US" dirty="0"/>
              <a:t>및 </a:t>
            </a:r>
            <a:r>
              <a:rPr lang="en-US" altLang="ko-Kore-KR" dirty="0"/>
              <a:t>baseline </a:t>
            </a:r>
            <a:r>
              <a:rPr lang="ko-Kore-KR" altLang="en-US" dirty="0"/>
              <a:t>보다 성능이 좋고</a:t>
            </a:r>
            <a:r>
              <a:rPr lang="en-US" altLang="ko-Kore-KR" dirty="0"/>
              <a:t>, </a:t>
            </a:r>
            <a:r>
              <a:rPr lang="en-US" altLang="ko-Kore-KR" dirty="0" err="1"/>
              <a:t>WavLM</a:t>
            </a:r>
            <a:r>
              <a:rPr lang="en-US" altLang="ko-Kore-KR" dirty="0"/>
              <a:t> </a:t>
            </a:r>
            <a:r>
              <a:rPr lang="ko-Kore-KR" altLang="en-US" dirty="0"/>
              <a:t>이 가장 좋음</a:t>
            </a:r>
            <a:endParaRPr lang="en-US" altLang="ko-Kore-KR" dirty="0"/>
          </a:p>
          <a:p>
            <a:pPr lvl="1"/>
            <a:r>
              <a:rPr lang="ko-Kore-KR" altLang="en-US" dirty="0"/>
              <a:t>예외 </a:t>
            </a:r>
            <a:r>
              <a:rPr lang="en-US" altLang="ko-Kore-KR" dirty="0"/>
              <a:t>: VQ-Wav2vec</a:t>
            </a:r>
          </a:p>
          <a:p>
            <a:r>
              <a:rPr kumimoji="1" lang="en-US" altLang="ko-Kore-KR" dirty="0"/>
              <a:t>Energy Reconstruction</a:t>
            </a:r>
          </a:p>
          <a:p>
            <a:pPr lvl="1"/>
            <a:r>
              <a:rPr kumimoji="1" lang="ko-Kore-KR" altLang="en-US" dirty="0"/>
              <a:t>모든 </a:t>
            </a:r>
            <a:r>
              <a:rPr kumimoji="1" lang="en-US" altLang="ko-Kore-KR" dirty="0"/>
              <a:t>SSL </a:t>
            </a:r>
            <a:r>
              <a:rPr kumimoji="1" lang="ko-Kore-KR" altLang="en-US" dirty="0"/>
              <a:t>모델이 </a:t>
            </a:r>
            <a:r>
              <a:rPr kumimoji="1" lang="en-US" altLang="ko-Kore-KR" dirty="0"/>
              <a:t>FBANK </a:t>
            </a:r>
            <a:r>
              <a:rPr kumimoji="1" lang="ko-Kore-KR" altLang="en-US" dirty="0"/>
              <a:t>보다 좋음</a:t>
            </a:r>
            <a:endParaRPr kumimoji="1" lang="en-US" altLang="ko-Kore-KR" dirty="0"/>
          </a:p>
          <a:p>
            <a:pPr marL="476250" lvl="1" indent="0">
              <a:buNone/>
            </a:pPr>
            <a:r>
              <a:rPr lang="en-US" altLang="ko-KR" dirty="0"/>
              <a:t>=&gt; SSL </a:t>
            </a:r>
            <a:r>
              <a:rPr lang="ko-KR" altLang="en-US" dirty="0"/>
              <a:t>모델이 </a:t>
            </a:r>
            <a:r>
              <a:rPr lang="en-US" altLang="ko-KR" dirty="0"/>
              <a:t>prosodic information</a:t>
            </a:r>
            <a:r>
              <a:rPr lang="ko-KR" altLang="en-US" dirty="0"/>
              <a:t>을 </a:t>
            </a:r>
            <a:r>
              <a:rPr lang="en-US" altLang="ko-KR" dirty="0"/>
              <a:t>encode</a:t>
            </a:r>
            <a:r>
              <a:rPr lang="ko-KR" altLang="en-US" dirty="0"/>
              <a:t>한다는 것을 알 수 있음</a:t>
            </a:r>
            <a:endParaRPr lang="en-US" altLang="ko-KR" dirty="0"/>
          </a:p>
          <a:p>
            <a:pPr marL="476250" lvl="1" indent="0">
              <a:buNone/>
            </a:pPr>
            <a:endParaRPr lang="en-US" altLang="ko-Kore-KR" dirty="0"/>
          </a:p>
        </p:txBody>
      </p:sp>
      <p:sp>
        <p:nvSpPr>
          <p:cNvPr id="4" name="슬라이드 번호 개체 틀 3">
            <a:extLst>
              <a:ext uri="{FF2B5EF4-FFF2-40B4-BE49-F238E27FC236}">
                <a16:creationId xmlns:a16="http://schemas.microsoft.com/office/drawing/2014/main" id="{4EB631F2-9429-5744-B0E3-79E3D30C75D6}"/>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13</a:t>
            </a:fld>
            <a:endParaRPr lang="en-US" altLang="ko-KR" dirty="0"/>
          </a:p>
        </p:txBody>
      </p:sp>
      <p:pic>
        <p:nvPicPr>
          <p:cNvPr id="5" name="내용 개체 틀 5">
            <a:extLst>
              <a:ext uri="{FF2B5EF4-FFF2-40B4-BE49-F238E27FC236}">
                <a16:creationId xmlns:a16="http://schemas.microsoft.com/office/drawing/2014/main" id="{3054D27B-3012-2242-81D4-D15EB379CDA1}"/>
              </a:ext>
            </a:extLst>
          </p:cNvPr>
          <p:cNvPicPr>
            <a:picLocks noChangeAspect="1"/>
          </p:cNvPicPr>
          <p:nvPr/>
        </p:nvPicPr>
        <p:blipFill rotWithShape="1">
          <a:blip r:embed="rId3">
            <a:extLst>
              <a:ext uri="{28A0092B-C50C-407E-A947-70E740481C1C}">
                <a14:useLocalDpi xmlns:a14="http://schemas.microsoft.com/office/drawing/2010/main" val="0"/>
              </a:ext>
            </a:extLst>
          </a:blip>
          <a:srcRect l="450" t="53491" r="15879" b="21147"/>
          <a:stretch/>
        </p:blipFill>
        <p:spPr bwMode="auto">
          <a:xfrm>
            <a:off x="272584" y="1267544"/>
            <a:ext cx="9242771" cy="1241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내용 개체 틀 5">
            <a:extLst>
              <a:ext uri="{FF2B5EF4-FFF2-40B4-BE49-F238E27FC236}">
                <a16:creationId xmlns:a16="http://schemas.microsoft.com/office/drawing/2014/main" id="{AA65266F-C1C0-714D-B708-293D6BC68ECD}"/>
              </a:ext>
            </a:extLst>
          </p:cNvPr>
          <p:cNvPicPr>
            <a:picLocks noChangeAspect="1"/>
          </p:cNvPicPr>
          <p:nvPr/>
        </p:nvPicPr>
        <p:blipFill rotWithShape="1">
          <a:blip r:embed="rId3">
            <a:extLst>
              <a:ext uri="{28A0092B-C50C-407E-A947-70E740481C1C}">
                <a14:useLocalDpi xmlns:a14="http://schemas.microsoft.com/office/drawing/2010/main" val="0"/>
              </a:ext>
            </a:extLst>
          </a:blip>
          <a:srcRect l="83670" t="4415" b="25368"/>
          <a:stretch/>
        </p:blipFill>
        <p:spPr bwMode="auto">
          <a:xfrm>
            <a:off x="8157576" y="2438241"/>
            <a:ext cx="1511598" cy="2880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8297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7B0B2A5-468D-EB42-90A3-51DF31947577}"/>
              </a:ext>
            </a:extLst>
          </p:cNvPr>
          <p:cNvSpPr>
            <a:spLocks noGrp="1"/>
          </p:cNvSpPr>
          <p:nvPr>
            <p:ph type="title"/>
          </p:nvPr>
        </p:nvSpPr>
        <p:spPr/>
        <p:txBody>
          <a:bodyPr/>
          <a:lstStyle/>
          <a:p>
            <a:r>
              <a:rPr kumimoji="1" lang="en-US" altLang="ko-Kore-KR" dirty="0"/>
              <a:t>Results</a:t>
            </a:r>
            <a:endParaRPr kumimoji="1" lang="ko-Kore-KR" altLang="en-US" dirty="0"/>
          </a:p>
        </p:txBody>
      </p:sp>
      <p:pic>
        <p:nvPicPr>
          <p:cNvPr id="6" name="내용 개체 틀 5" descr="테이블이(가) 표시된 사진&#10;&#10;자동 생성된 설명">
            <a:extLst>
              <a:ext uri="{FF2B5EF4-FFF2-40B4-BE49-F238E27FC236}">
                <a16:creationId xmlns:a16="http://schemas.microsoft.com/office/drawing/2014/main" id="{7C29AE63-4D9F-0E41-8147-5BE6E9E482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4488" y="1268760"/>
            <a:ext cx="9256712" cy="3477548"/>
          </a:xfrm>
        </p:spPr>
      </p:pic>
      <p:sp>
        <p:nvSpPr>
          <p:cNvPr id="4" name="슬라이드 번호 개체 틀 3">
            <a:extLst>
              <a:ext uri="{FF2B5EF4-FFF2-40B4-BE49-F238E27FC236}">
                <a16:creationId xmlns:a16="http://schemas.microsoft.com/office/drawing/2014/main" id="{8F85811A-D43C-D943-90F0-0641CAC5744C}"/>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14</a:t>
            </a:fld>
            <a:endParaRPr lang="en-US" altLang="ko-KR" dirty="0"/>
          </a:p>
        </p:txBody>
      </p:sp>
      <p:sp>
        <p:nvSpPr>
          <p:cNvPr id="7" name="TextBox 6">
            <a:extLst>
              <a:ext uri="{FF2B5EF4-FFF2-40B4-BE49-F238E27FC236}">
                <a16:creationId xmlns:a16="http://schemas.microsoft.com/office/drawing/2014/main" id="{52364CD1-8546-204C-BAED-9A8DA2702999}"/>
              </a:ext>
            </a:extLst>
          </p:cNvPr>
          <p:cNvSpPr txBox="1"/>
          <p:nvPr/>
        </p:nvSpPr>
        <p:spPr>
          <a:xfrm>
            <a:off x="416496" y="4898080"/>
            <a:ext cx="9001000" cy="954107"/>
          </a:xfrm>
          <a:prstGeom prst="rect">
            <a:avLst/>
          </a:prstGeom>
          <a:noFill/>
        </p:spPr>
        <p:txBody>
          <a:bodyPr wrap="square" rtlCol="0">
            <a:spAutoFit/>
          </a:bodyPr>
          <a:lstStyle/>
          <a:p>
            <a:pPr marL="285750" indent="-285750">
              <a:buFont typeface="Arial" panose="020B0604020202020204" pitchFamily="34" charset="0"/>
              <a:buChar char="•"/>
            </a:pPr>
            <a:r>
              <a:rPr lang="en-US" altLang="ko-Kore-KR" dirty="0"/>
              <a:t>Pitch : </a:t>
            </a:r>
            <a:r>
              <a:rPr lang="en-US" altLang="ko-Kore-KR" dirty="0" err="1"/>
              <a:t>HuBERT</a:t>
            </a:r>
            <a:r>
              <a:rPr lang="en-US" altLang="ko-Kore-KR" dirty="0"/>
              <a:t> </a:t>
            </a:r>
            <a:r>
              <a:rPr lang="ko-Kore-KR" altLang="en-US" dirty="0"/>
              <a:t>가 가장 좋은 성능</a:t>
            </a:r>
            <a:endParaRPr lang="en-US" altLang="ko-Kore-KR" dirty="0"/>
          </a:p>
          <a:p>
            <a:pPr marL="742950" lvl="1" indent="-285750">
              <a:buFont typeface="Arial" panose="020B0604020202020204" pitchFamily="34" charset="0"/>
              <a:buChar char="•"/>
            </a:pPr>
            <a:r>
              <a:rPr lang="en-US" altLang="ko-Kore-KR" dirty="0"/>
              <a:t>APC, modified CPC, wav2vec</a:t>
            </a:r>
            <a:r>
              <a:rPr lang="ko-Kore-KR" altLang="en-US" dirty="0"/>
              <a:t>은 </a:t>
            </a:r>
            <a:r>
              <a:rPr lang="en-US" altLang="ko-Kore-KR" dirty="0"/>
              <a:t>pretext task</a:t>
            </a:r>
            <a:r>
              <a:rPr lang="ko-Kore-KR" altLang="en-US" dirty="0"/>
              <a:t>에 </a:t>
            </a:r>
            <a:r>
              <a:rPr lang="en-US" altLang="ko-Kore-KR" dirty="0"/>
              <a:t>future generation</a:t>
            </a:r>
            <a:r>
              <a:rPr lang="ko-Kore-KR" altLang="en-US" dirty="0"/>
              <a:t>을 포함하지만</a:t>
            </a:r>
            <a:r>
              <a:rPr lang="en-US" altLang="ko-Kore-KR" dirty="0"/>
              <a:t>, </a:t>
            </a:r>
            <a:r>
              <a:rPr lang="ko-Kore-KR" altLang="en-US" dirty="0"/>
              <a:t>그러한 </a:t>
            </a:r>
            <a:r>
              <a:rPr lang="en-US" altLang="ko-Kore-KR" dirty="0"/>
              <a:t>pretext task</a:t>
            </a:r>
            <a:r>
              <a:rPr lang="ko-Kore-KR" altLang="en-US"/>
              <a:t>를</a:t>
            </a:r>
            <a:r>
              <a:rPr lang="ko-KR" altLang="en-US"/>
              <a:t> </a:t>
            </a:r>
            <a:r>
              <a:rPr lang="ko-KR" altLang="en-US" dirty="0"/>
              <a:t>사용하지 않는 모델보다 안 좋은 성능을 보임</a:t>
            </a:r>
            <a:endParaRPr lang="en-US" altLang="ko-KR" dirty="0"/>
          </a:p>
          <a:p>
            <a:pPr marL="285750" indent="-285750">
              <a:buFont typeface="Arial" panose="020B0604020202020204" pitchFamily="34" charset="0"/>
              <a:buChar char="•"/>
            </a:pPr>
            <a:r>
              <a:rPr lang="en-US" altLang="ko-Kore-KR" dirty="0"/>
              <a:t>Energy : wav2vec 2.0 </a:t>
            </a:r>
            <a:r>
              <a:rPr lang="ko-Kore-KR" altLang="en-US" dirty="0"/>
              <a:t>과 </a:t>
            </a:r>
            <a:r>
              <a:rPr lang="en-US" altLang="ko-Kore-KR" dirty="0" err="1"/>
              <a:t>HuBERT</a:t>
            </a:r>
            <a:r>
              <a:rPr lang="en-US" altLang="ko-Kore-KR" dirty="0"/>
              <a:t> </a:t>
            </a:r>
            <a:r>
              <a:rPr lang="ko-Kore-KR" altLang="en-US" dirty="0"/>
              <a:t>만 </a:t>
            </a:r>
            <a:r>
              <a:rPr lang="en-US" altLang="ko-Kore-KR" dirty="0"/>
              <a:t>baseline </a:t>
            </a:r>
            <a:r>
              <a:rPr lang="ko-Kore-KR" altLang="en-US" dirty="0"/>
              <a:t>보다 좋음</a:t>
            </a:r>
            <a:endParaRPr kumimoji="1" lang="ko-Kore-KR" altLang="en-US" dirty="0"/>
          </a:p>
        </p:txBody>
      </p:sp>
    </p:spTree>
    <p:extLst>
      <p:ext uri="{BB962C8B-B14F-4D97-AF65-F5344CB8AC3E}">
        <p14:creationId xmlns:p14="http://schemas.microsoft.com/office/powerpoint/2010/main" val="1186245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D4146CC-1ECD-2140-955A-6BEE1F9D83A7}"/>
              </a:ext>
            </a:extLst>
          </p:cNvPr>
          <p:cNvSpPr>
            <a:spLocks noGrp="1"/>
          </p:cNvSpPr>
          <p:nvPr>
            <p:ph type="title"/>
          </p:nvPr>
        </p:nvSpPr>
        <p:spPr/>
        <p:txBody>
          <a:bodyPr/>
          <a:lstStyle/>
          <a:p>
            <a:r>
              <a:rPr kumimoji="1" lang="en-US" altLang="ko-Kore-KR" dirty="0"/>
              <a:t>Results</a:t>
            </a:r>
            <a:endParaRPr kumimoji="1" lang="ko-Kore-KR" altLang="en-US" dirty="0"/>
          </a:p>
        </p:txBody>
      </p:sp>
      <p:sp>
        <p:nvSpPr>
          <p:cNvPr id="4" name="슬라이드 번호 개체 틀 3">
            <a:extLst>
              <a:ext uri="{FF2B5EF4-FFF2-40B4-BE49-F238E27FC236}">
                <a16:creationId xmlns:a16="http://schemas.microsoft.com/office/drawing/2014/main" id="{CD796ABC-64B1-834F-8D93-70FAC18C8A8A}"/>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15</a:t>
            </a:fld>
            <a:endParaRPr lang="en-US" altLang="ko-KR" dirty="0"/>
          </a:p>
        </p:txBody>
      </p:sp>
      <p:pic>
        <p:nvPicPr>
          <p:cNvPr id="5" name="내용 개체 틀 4">
            <a:extLst>
              <a:ext uri="{FF2B5EF4-FFF2-40B4-BE49-F238E27FC236}">
                <a16:creationId xmlns:a16="http://schemas.microsoft.com/office/drawing/2014/main" id="{E0017EA5-7EA6-8440-B815-57BC264D95B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5494" y="1110281"/>
            <a:ext cx="8686800" cy="3710586"/>
          </a:xfrm>
        </p:spPr>
      </p:pic>
      <p:sp>
        <p:nvSpPr>
          <p:cNvPr id="6" name="TextBox 5">
            <a:extLst>
              <a:ext uri="{FF2B5EF4-FFF2-40B4-BE49-F238E27FC236}">
                <a16:creationId xmlns:a16="http://schemas.microsoft.com/office/drawing/2014/main" id="{16F4C04A-4171-5945-A5CB-9462F28779C8}"/>
              </a:ext>
            </a:extLst>
          </p:cNvPr>
          <p:cNvSpPr txBox="1"/>
          <p:nvPr/>
        </p:nvSpPr>
        <p:spPr>
          <a:xfrm>
            <a:off x="320346" y="4888128"/>
            <a:ext cx="9001000" cy="1169551"/>
          </a:xfrm>
          <a:prstGeom prst="rect">
            <a:avLst/>
          </a:prstGeom>
          <a:noFill/>
        </p:spPr>
        <p:txBody>
          <a:bodyPr wrap="square" rtlCol="0">
            <a:spAutoFit/>
          </a:bodyPr>
          <a:lstStyle/>
          <a:p>
            <a:pPr marL="285750" indent="-285750">
              <a:buFont typeface="Arial" panose="020B0604020202020204" pitchFamily="34" charset="0"/>
              <a:buChar char="•"/>
            </a:pPr>
            <a:r>
              <a:rPr lang="ko-Kore-KR" altLang="en-US" dirty="0"/>
              <a:t>각 </a:t>
            </a:r>
            <a:r>
              <a:rPr lang="en-US" altLang="ko-Kore-KR" dirty="0"/>
              <a:t>layer </a:t>
            </a:r>
            <a:r>
              <a:rPr lang="ko-Kore-KR" altLang="en-US" dirty="0"/>
              <a:t>의 </a:t>
            </a:r>
            <a:r>
              <a:rPr lang="en-US" altLang="ko-Kore-KR" dirty="0"/>
              <a:t>W</a:t>
            </a:r>
            <a:r>
              <a:rPr lang="en-US" altLang="ko-KR" dirty="0"/>
              <a:t>eight</a:t>
            </a:r>
            <a:r>
              <a:rPr lang="ko-KR" altLang="en-US" dirty="0" err="1"/>
              <a:t>를</a:t>
            </a:r>
            <a:r>
              <a:rPr lang="ko-KR" altLang="en-US" dirty="0"/>
              <a:t> 관찰</a:t>
            </a:r>
            <a:endParaRPr lang="en-US" altLang="ko-KR" dirty="0"/>
          </a:p>
          <a:p>
            <a:pPr marL="285750" indent="-285750">
              <a:buFont typeface="Arial" panose="020B0604020202020204" pitchFamily="34" charset="0"/>
              <a:buChar char="•"/>
            </a:pPr>
            <a:r>
              <a:rPr lang="en-US" altLang="ko-Kore-KR" dirty="0"/>
              <a:t>Reconstruction task</a:t>
            </a:r>
            <a:r>
              <a:rPr lang="ko-Kore-KR" altLang="en-US" dirty="0"/>
              <a:t>는 초반 </a:t>
            </a:r>
            <a:r>
              <a:rPr lang="en-US" altLang="ko-Kore-KR" dirty="0"/>
              <a:t>L</a:t>
            </a:r>
            <a:r>
              <a:rPr lang="en-US" altLang="ko-KR" dirty="0"/>
              <a:t>ayer</a:t>
            </a:r>
            <a:r>
              <a:rPr lang="ko-KR" altLang="en-US" dirty="0"/>
              <a:t>의 </a:t>
            </a:r>
            <a:r>
              <a:rPr lang="en-US" altLang="ko-KR" dirty="0"/>
              <a:t>weight</a:t>
            </a:r>
            <a:r>
              <a:rPr lang="ko-KR" altLang="en-US" dirty="0"/>
              <a:t>가 높음</a:t>
            </a:r>
            <a:endParaRPr lang="en-US" altLang="ko-KR" dirty="0"/>
          </a:p>
          <a:p>
            <a:pPr marL="285750" indent="-285750">
              <a:buFont typeface="Arial" panose="020B0604020202020204" pitchFamily="34" charset="0"/>
              <a:buChar char="•"/>
            </a:pPr>
            <a:r>
              <a:rPr lang="en-US" altLang="ko-Kore-KR" dirty="0"/>
              <a:t>Classification task</a:t>
            </a:r>
            <a:r>
              <a:rPr lang="ko-KR" altLang="en-US" dirty="0"/>
              <a:t>는 </a:t>
            </a:r>
            <a:r>
              <a:rPr lang="en-US" altLang="ko-KR" dirty="0"/>
              <a:t>layer</a:t>
            </a:r>
            <a:r>
              <a:rPr lang="ko-KR" altLang="en-US" dirty="0"/>
              <a:t>간의 차이가 별로 없음 </a:t>
            </a:r>
            <a:endParaRPr lang="en-US" altLang="ko-KR" dirty="0"/>
          </a:p>
          <a:p>
            <a:pPr marL="742950" lvl="1" indent="-285750">
              <a:buFont typeface="Arial" panose="020B0604020202020204" pitchFamily="34" charset="0"/>
              <a:buChar char="•"/>
            </a:pPr>
            <a:r>
              <a:rPr lang="en-US" altLang="ko-Kore-KR" dirty="0" err="1"/>
              <a:t>HuBERT</a:t>
            </a:r>
            <a:r>
              <a:rPr lang="en-US" altLang="ko-Kore-KR" dirty="0"/>
              <a:t>, </a:t>
            </a:r>
            <a:r>
              <a:rPr lang="en-US" altLang="ko-Kore-KR" dirty="0" err="1"/>
              <a:t>WavLM</a:t>
            </a:r>
            <a:r>
              <a:rPr lang="ko-KR" altLang="en-US" dirty="0"/>
              <a:t>은 후반 </a:t>
            </a:r>
            <a:r>
              <a:rPr lang="en-US" altLang="ko-KR" dirty="0"/>
              <a:t>layer</a:t>
            </a:r>
            <a:r>
              <a:rPr lang="ko-KR" altLang="en-US" dirty="0"/>
              <a:t>에 집중 되는 경향</a:t>
            </a:r>
            <a:endParaRPr lang="en-US" altLang="ko-KR" dirty="0"/>
          </a:p>
          <a:p>
            <a:pPr marL="742950" lvl="1" indent="-285750">
              <a:buFont typeface="Arial" panose="020B0604020202020204" pitchFamily="34" charset="0"/>
              <a:buChar char="•"/>
            </a:pPr>
            <a:r>
              <a:rPr kumimoji="1" lang="ko-Kore-KR" altLang="en-US" dirty="0"/>
              <a:t>기존 연구에서 후반 </a:t>
            </a:r>
            <a:r>
              <a:rPr lang="en-US" altLang="ko-Kore-KR" dirty="0"/>
              <a:t>layer</a:t>
            </a:r>
            <a:r>
              <a:rPr lang="ko-Kore-KR" altLang="en-US" dirty="0"/>
              <a:t>에서 </a:t>
            </a:r>
            <a:r>
              <a:rPr lang="en-US" altLang="ko-Kore-KR" dirty="0"/>
              <a:t>content </a:t>
            </a:r>
            <a:r>
              <a:rPr lang="ko-Kore-KR" altLang="en-US" dirty="0"/>
              <a:t>정보가 나타난다는 것을 보인 바 있음</a:t>
            </a:r>
            <a:endParaRPr kumimoji="1" lang="ko-Kore-KR" altLang="en-US" dirty="0"/>
          </a:p>
        </p:txBody>
      </p:sp>
      <p:sp>
        <p:nvSpPr>
          <p:cNvPr id="3" name="TextBox 2">
            <a:extLst>
              <a:ext uri="{FF2B5EF4-FFF2-40B4-BE49-F238E27FC236}">
                <a16:creationId xmlns:a16="http://schemas.microsoft.com/office/drawing/2014/main" id="{AFD3F65E-815A-B044-BEAC-778B8DF7C3AC}"/>
              </a:ext>
            </a:extLst>
          </p:cNvPr>
          <p:cNvSpPr txBox="1"/>
          <p:nvPr/>
        </p:nvSpPr>
        <p:spPr>
          <a:xfrm>
            <a:off x="4952009" y="6091456"/>
            <a:ext cx="4752528" cy="400110"/>
          </a:xfrm>
          <a:prstGeom prst="rect">
            <a:avLst/>
          </a:prstGeom>
          <a:noFill/>
        </p:spPr>
        <p:txBody>
          <a:bodyPr wrap="square" rtlCol="0">
            <a:spAutoFit/>
          </a:bodyPr>
          <a:lstStyle/>
          <a:p>
            <a:pPr marL="285750" indent="-285750">
              <a:buFont typeface="Arial" panose="020B0604020202020204" pitchFamily="34" charset="0"/>
              <a:buChar char="•"/>
            </a:pPr>
            <a:r>
              <a:rPr lang="en" altLang="ko-Kore-KR" sz="1000" dirty="0" err="1">
                <a:effectLst/>
                <a:latin typeface="NimbusRomNo9L"/>
              </a:rPr>
              <a:t>Wavlm</a:t>
            </a:r>
            <a:r>
              <a:rPr lang="en" altLang="ko-Kore-KR" sz="1000" dirty="0">
                <a:effectLst/>
                <a:latin typeface="NimbusRomNo9L"/>
              </a:rPr>
              <a:t>: Large-scale self-supervised pre-training for full stack speech processing</a:t>
            </a:r>
            <a:endParaRPr lang="en" altLang="ko-Kore-KR" sz="1000" dirty="0">
              <a:effectLst/>
            </a:endParaRPr>
          </a:p>
          <a:p>
            <a:pPr marL="285750" indent="-285750">
              <a:buFont typeface="Arial" panose="020B0604020202020204" pitchFamily="34" charset="0"/>
              <a:buChar char="•"/>
            </a:pPr>
            <a:r>
              <a:rPr lang="en" altLang="ko-Kore-KR" sz="1000" dirty="0">
                <a:effectLst/>
                <a:latin typeface="NimbusRomNo9L"/>
              </a:rPr>
              <a:t>Layer-wise analysis of a self-supervised speech rep- </a:t>
            </a:r>
            <a:r>
              <a:rPr lang="en" altLang="ko-Kore-KR" sz="1000" dirty="0" err="1">
                <a:effectLst/>
                <a:latin typeface="NimbusRomNo9L"/>
              </a:rPr>
              <a:t>resentation</a:t>
            </a:r>
            <a:r>
              <a:rPr lang="en" altLang="ko-Kore-KR" sz="1000" dirty="0">
                <a:effectLst/>
                <a:latin typeface="NimbusRomNo9L"/>
              </a:rPr>
              <a:t> model</a:t>
            </a:r>
            <a:endParaRPr lang="en" altLang="ko-Kore-KR" sz="1000" dirty="0">
              <a:effectLst/>
            </a:endParaRPr>
          </a:p>
        </p:txBody>
      </p:sp>
    </p:spTree>
    <p:extLst>
      <p:ext uri="{BB962C8B-B14F-4D97-AF65-F5344CB8AC3E}">
        <p14:creationId xmlns:p14="http://schemas.microsoft.com/office/powerpoint/2010/main" val="4198168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05C267-3F1A-084D-AB93-5177BE64ECF5}"/>
              </a:ext>
            </a:extLst>
          </p:cNvPr>
          <p:cNvSpPr>
            <a:spLocks noGrp="1"/>
          </p:cNvSpPr>
          <p:nvPr>
            <p:ph type="title"/>
          </p:nvPr>
        </p:nvSpPr>
        <p:spPr/>
        <p:txBody>
          <a:bodyPr/>
          <a:lstStyle/>
          <a:p>
            <a:r>
              <a:rPr lang="en-US" altLang="ko-Kore-KR" dirty="0"/>
              <a:t>Results</a:t>
            </a:r>
            <a:endParaRPr kumimoji="1" lang="ko-Kore-KR" altLang="en-US" dirty="0"/>
          </a:p>
        </p:txBody>
      </p:sp>
      <p:sp>
        <p:nvSpPr>
          <p:cNvPr id="3" name="내용 개체 틀 2">
            <a:extLst>
              <a:ext uri="{FF2B5EF4-FFF2-40B4-BE49-F238E27FC236}">
                <a16:creationId xmlns:a16="http://schemas.microsoft.com/office/drawing/2014/main" id="{BD915200-0675-0C41-8300-0FD8EC3F7B68}"/>
              </a:ext>
            </a:extLst>
          </p:cNvPr>
          <p:cNvSpPr>
            <a:spLocks noGrp="1"/>
          </p:cNvSpPr>
          <p:nvPr>
            <p:ph idx="1"/>
          </p:nvPr>
        </p:nvSpPr>
        <p:spPr/>
        <p:txBody>
          <a:bodyPr/>
          <a:lstStyle/>
          <a:p>
            <a:r>
              <a:rPr kumimoji="1" lang="en-US" altLang="ko-Kore-KR" dirty="0"/>
              <a:t>Cross lingual transferability </a:t>
            </a:r>
            <a:endParaRPr kumimoji="1" lang="ko-Kore-KR" altLang="en-US" dirty="0"/>
          </a:p>
        </p:txBody>
      </p:sp>
      <p:sp>
        <p:nvSpPr>
          <p:cNvPr id="4" name="슬라이드 번호 개체 틀 3">
            <a:extLst>
              <a:ext uri="{FF2B5EF4-FFF2-40B4-BE49-F238E27FC236}">
                <a16:creationId xmlns:a16="http://schemas.microsoft.com/office/drawing/2014/main" id="{A644B0CC-C2B4-274A-9B46-6F49407A6D73}"/>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16</a:t>
            </a:fld>
            <a:endParaRPr lang="en-US" altLang="ko-KR" dirty="0"/>
          </a:p>
        </p:txBody>
      </p:sp>
      <p:pic>
        <p:nvPicPr>
          <p:cNvPr id="5" name="그림 4" descr="테이블이(가) 표시된 사진&#10;&#10;자동 생성된 설명">
            <a:extLst>
              <a:ext uri="{FF2B5EF4-FFF2-40B4-BE49-F238E27FC236}">
                <a16:creationId xmlns:a16="http://schemas.microsoft.com/office/drawing/2014/main" id="{081E954F-C608-E446-99EA-5D71735321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278" y="1628800"/>
            <a:ext cx="6022543" cy="2448272"/>
          </a:xfrm>
          <a:prstGeom prst="rect">
            <a:avLst/>
          </a:prstGeom>
        </p:spPr>
      </p:pic>
      <p:sp>
        <p:nvSpPr>
          <p:cNvPr id="6" name="내용 개체 틀 2">
            <a:extLst>
              <a:ext uri="{FF2B5EF4-FFF2-40B4-BE49-F238E27FC236}">
                <a16:creationId xmlns:a16="http://schemas.microsoft.com/office/drawing/2014/main" id="{EAE60A84-E84B-C145-9AD3-1925893C2405}"/>
              </a:ext>
            </a:extLst>
          </p:cNvPr>
          <p:cNvSpPr txBox="1">
            <a:spLocks/>
          </p:cNvSpPr>
          <p:nvPr/>
        </p:nvSpPr>
        <p:spPr bwMode="auto">
          <a:xfrm>
            <a:off x="529104" y="4077072"/>
            <a:ext cx="9256712" cy="2418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285750" indent="-285750" algn="l" rtl="0" eaLnBrk="1" fontAlgn="base" latinLnBrk="1" hangingPunct="1">
              <a:spcBef>
                <a:spcPct val="30000"/>
              </a:spcBef>
              <a:spcAft>
                <a:spcPct val="0"/>
              </a:spcAft>
              <a:buClrTx/>
              <a:buSzPct val="70000"/>
              <a:buFont typeface="Wingdings" pitchFamily="2" charset="2"/>
              <a:buChar char="l"/>
              <a:defRPr kumimoji="1" sz="2000" b="1">
                <a:solidFill>
                  <a:schemeClr val="tx1"/>
                </a:solidFill>
                <a:latin typeface="+mn-lt"/>
                <a:ea typeface="+mn-ea"/>
                <a:cs typeface="+mn-cs"/>
              </a:defRPr>
            </a:lvl1pPr>
            <a:lvl2pPr marL="762000" indent="-285750" algn="l" rtl="0" eaLnBrk="1" fontAlgn="base" latinLnBrk="1" hangingPunct="1">
              <a:spcBef>
                <a:spcPct val="30000"/>
              </a:spcBef>
              <a:spcAft>
                <a:spcPct val="0"/>
              </a:spcAft>
              <a:buClrTx/>
              <a:buSzPct val="60000"/>
              <a:buFont typeface="Wingdings" pitchFamily="2" charset="2"/>
              <a:buChar char="l"/>
              <a:defRPr kumimoji="1" sz="1800" b="1">
                <a:solidFill>
                  <a:schemeClr val="tx1"/>
                </a:solidFill>
                <a:latin typeface="+mn-lt"/>
                <a:ea typeface="+mn-ea"/>
              </a:defRPr>
            </a:lvl2pPr>
            <a:lvl3pPr marL="1143000" indent="-228600" algn="l" rtl="0" eaLnBrk="1" fontAlgn="base" latinLnBrk="1" hangingPunct="1">
              <a:spcBef>
                <a:spcPct val="20000"/>
              </a:spcBef>
              <a:spcAft>
                <a:spcPct val="0"/>
              </a:spcAft>
              <a:buClrTx/>
              <a:buSzPct val="55000"/>
              <a:buFont typeface="Wingdings" pitchFamily="2" charset="2"/>
              <a:buChar char="l"/>
              <a:defRPr kumimoji="1" sz="1600" b="1">
                <a:solidFill>
                  <a:schemeClr val="tx1"/>
                </a:solidFill>
                <a:latin typeface="+mn-lt"/>
                <a:ea typeface="+mn-ea"/>
              </a:defRPr>
            </a:lvl3pPr>
            <a:lvl4pPr marL="1600200" indent="-228600" algn="l" rtl="0" eaLnBrk="1" fontAlgn="base" latinLnBrk="1" hangingPunct="1">
              <a:spcBef>
                <a:spcPct val="20000"/>
              </a:spcBef>
              <a:spcAft>
                <a:spcPct val="0"/>
              </a:spcAft>
              <a:buChar char="–"/>
              <a:defRPr kumimoji="1" sz="1600">
                <a:solidFill>
                  <a:schemeClr val="tx1"/>
                </a:solidFill>
                <a:latin typeface="Arial" pitchFamily="34" charset="0"/>
                <a:ea typeface="+mn-ea"/>
              </a:defRPr>
            </a:lvl4pPr>
            <a:lvl5pPr marL="2057400" indent="-228600" algn="l" rtl="0" eaLnBrk="1" fontAlgn="base" latinLnBrk="1" hangingPunct="1">
              <a:spcBef>
                <a:spcPct val="20000"/>
              </a:spcBef>
              <a:spcAft>
                <a:spcPct val="0"/>
              </a:spcAft>
              <a:buChar char="•"/>
              <a:defRPr kumimoji="1" sz="1600">
                <a:solidFill>
                  <a:schemeClr val="tx1"/>
                </a:solidFill>
                <a:latin typeface="Arial" pitchFamily="34" charset="0"/>
                <a:ea typeface="+mn-ea"/>
              </a:defRPr>
            </a:lvl5pPr>
            <a:lvl6pPr marL="2514600" indent="-228600" algn="l" rtl="0" eaLnBrk="1" fontAlgn="base" latinLnBrk="1" hangingPunct="1">
              <a:spcBef>
                <a:spcPct val="20000"/>
              </a:spcBef>
              <a:spcAft>
                <a:spcPct val="0"/>
              </a:spcAft>
              <a:buChar char="•"/>
              <a:defRPr kumimoji="1" sz="2000">
                <a:solidFill>
                  <a:schemeClr val="tx1"/>
                </a:solidFill>
                <a:latin typeface="Arial" pitchFamily="34" charset="0"/>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Arial" pitchFamily="34" charset="0"/>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Arial" pitchFamily="34" charset="0"/>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Arial" pitchFamily="34" charset="0"/>
                <a:ea typeface="+mn-ea"/>
              </a:defRPr>
            </a:lvl9pPr>
          </a:lstStyle>
          <a:p>
            <a:r>
              <a:rPr lang="en-US" altLang="ko-Kore-KR" kern="0" dirty="0"/>
              <a:t>Pitch / Energy reconstruction</a:t>
            </a:r>
          </a:p>
          <a:p>
            <a:pPr lvl="1"/>
            <a:r>
              <a:rPr lang="ko-Kore-KR" altLang="en-US" kern="0" dirty="0"/>
              <a:t>영어에 </a:t>
            </a:r>
            <a:r>
              <a:rPr lang="en-US" altLang="ko-Kore-KR" kern="0" dirty="0"/>
              <a:t>pretrained </a:t>
            </a:r>
            <a:r>
              <a:rPr lang="ko-Kore-KR" altLang="en-US" kern="0" dirty="0"/>
              <a:t>된 </a:t>
            </a:r>
            <a:r>
              <a:rPr lang="en-US" altLang="ko-Kore-KR" kern="0" dirty="0"/>
              <a:t>SSL </a:t>
            </a:r>
            <a:r>
              <a:rPr lang="ko-Kore-KR" altLang="en-US" kern="0" dirty="0"/>
              <a:t>모델을 폴란드어와 중국어 음성으로 실험</a:t>
            </a:r>
            <a:endParaRPr lang="en-US" altLang="ko-Kore-KR" kern="0" dirty="0"/>
          </a:p>
          <a:p>
            <a:pPr lvl="1"/>
            <a:r>
              <a:rPr lang="en-US" altLang="ko-Kore-KR" kern="0" dirty="0"/>
              <a:t>Pitch</a:t>
            </a:r>
            <a:r>
              <a:rPr lang="ko-Kore-KR" altLang="en-US" kern="0" dirty="0"/>
              <a:t>는 </a:t>
            </a:r>
            <a:r>
              <a:rPr lang="en-US" altLang="ko-Kore-KR" kern="0" dirty="0" err="1"/>
              <a:t>WavLM</a:t>
            </a:r>
            <a:r>
              <a:rPr lang="ko-Kore-KR" altLang="en-US" kern="0" dirty="0"/>
              <a:t>이 좋은 성능을 보였고</a:t>
            </a:r>
            <a:r>
              <a:rPr lang="en-US" altLang="ko-Kore-KR" kern="0" dirty="0"/>
              <a:t>, Energy </a:t>
            </a:r>
            <a:r>
              <a:rPr lang="ko-Kore-KR" altLang="en-US" kern="0" dirty="0"/>
              <a:t>는 </a:t>
            </a:r>
            <a:r>
              <a:rPr lang="en-US" altLang="ko-Kore-KR" kern="0" dirty="0" err="1"/>
              <a:t>HuBERT</a:t>
            </a:r>
            <a:r>
              <a:rPr lang="en-US" altLang="ko-Kore-KR" kern="0" dirty="0"/>
              <a:t> </a:t>
            </a:r>
            <a:r>
              <a:rPr lang="ko-Kore-KR" altLang="en-US" kern="0" dirty="0"/>
              <a:t>가 좋은 성능을 보임</a:t>
            </a:r>
            <a:r>
              <a:rPr lang="en-US" altLang="ko-Kore-KR" kern="0" dirty="0"/>
              <a:t> </a:t>
            </a:r>
          </a:p>
          <a:p>
            <a:pPr marL="476250" lvl="1" indent="0">
              <a:buFont typeface="Wingdings" pitchFamily="2" charset="2"/>
              <a:buNone/>
            </a:pPr>
            <a:endParaRPr lang="en-US" altLang="ko-Kore-KR" kern="0" dirty="0"/>
          </a:p>
          <a:p>
            <a:pPr marL="476250" lvl="1" indent="0">
              <a:buFont typeface="Wingdings" pitchFamily="2" charset="2"/>
              <a:buNone/>
            </a:pPr>
            <a:endParaRPr lang="en-US" altLang="ko-Kore-KR" kern="0" dirty="0"/>
          </a:p>
          <a:p>
            <a:pPr marL="0" indent="0">
              <a:buNone/>
            </a:pPr>
            <a:endParaRPr lang="en-US" altLang="ko-Kore-KR" kern="0" dirty="0"/>
          </a:p>
        </p:txBody>
      </p:sp>
    </p:spTree>
    <p:extLst>
      <p:ext uri="{BB962C8B-B14F-4D97-AF65-F5344CB8AC3E}">
        <p14:creationId xmlns:p14="http://schemas.microsoft.com/office/powerpoint/2010/main" val="3420345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5341590-0060-CC4A-BFEF-806A46DC3609}"/>
              </a:ext>
            </a:extLst>
          </p:cNvPr>
          <p:cNvSpPr>
            <a:spLocks noGrp="1"/>
          </p:cNvSpPr>
          <p:nvPr>
            <p:ph type="title"/>
          </p:nvPr>
        </p:nvSpPr>
        <p:spPr/>
        <p:txBody>
          <a:bodyPr/>
          <a:lstStyle/>
          <a:p>
            <a:r>
              <a:rPr lang="en-US" altLang="ko-Kore-KR" dirty="0"/>
              <a:t>Conclusion</a:t>
            </a:r>
            <a:endParaRPr kumimoji="1" lang="ko-Kore-KR" altLang="en-US" dirty="0"/>
          </a:p>
        </p:txBody>
      </p:sp>
      <p:sp>
        <p:nvSpPr>
          <p:cNvPr id="3" name="내용 개체 틀 2">
            <a:extLst>
              <a:ext uri="{FF2B5EF4-FFF2-40B4-BE49-F238E27FC236}">
                <a16:creationId xmlns:a16="http://schemas.microsoft.com/office/drawing/2014/main" id="{BD17A1A3-C945-C043-9115-389F6ECE16B0}"/>
              </a:ext>
            </a:extLst>
          </p:cNvPr>
          <p:cNvSpPr>
            <a:spLocks noGrp="1"/>
          </p:cNvSpPr>
          <p:nvPr>
            <p:ph idx="1"/>
          </p:nvPr>
        </p:nvSpPr>
        <p:spPr/>
        <p:txBody>
          <a:bodyPr/>
          <a:lstStyle/>
          <a:p>
            <a:r>
              <a:rPr lang="en-US" altLang="ko-Kore-KR" dirty="0"/>
              <a:t>SSL </a:t>
            </a:r>
            <a:r>
              <a:rPr lang="ko-Kore-KR" altLang="en-US" dirty="0"/>
              <a:t>모델이 </a:t>
            </a:r>
            <a:r>
              <a:rPr lang="en-US" altLang="ko-Kore-KR" dirty="0"/>
              <a:t>prosody information </a:t>
            </a:r>
            <a:r>
              <a:rPr lang="ko-Kore-KR" altLang="en-US" dirty="0"/>
              <a:t>을 </a:t>
            </a:r>
            <a:r>
              <a:rPr lang="en-US" altLang="ko-Kore-KR" dirty="0"/>
              <a:t>encode</a:t>
            </a:r>
            <a:r>
              <a:rPr lang="ko-Kore-KR" altLang="en-US" dirty="0"/>
              <a:t>하는지 알아보기 위해 </a:t>
            </a:r>
            <a:endParaRPr lang="en-US" altLang="ko-Kore-KR" dirty="0"/>
          </a:p>
          <a:p>
            <a:endParaRPr kumimoji="1" lang="en-US" altLang="ko-Kore-KR" dirty="0"/>
          </a:p>
          <a:p>
            <a:r>
              <a:rPr kumimoji="1" lang="en-US" altLang="ko-Kore-KR" dirty="0"/>
              <a:t>Prosody </a:t>
            </a:r>
            <a:r>
              <a:rPr lang="en-US" altLang="ko-Kore-KR" dirty="0"/>
              <a:t>intensive classification task, Prosody reconstruction, Future prosody prediction </a:t>
            </a:r>
            <a:r>
              <a:rPr lang="ko-Kore-KR" altLang="en-US" dirty="0"/>
              <a:t>에 대한 성능을 검증 해봄</a:t>
            </a:r>
            <a:endParaRPr lang="en-US" altLang="ko-Kore-KR" dirty="0"/>
          </a:p>
          <a:p>
            <a:endParaRPr kumimoji="1" lang="en-US" altLang="ko-Kore-KR" dirty="0"/>
          </a:p>
          <a:p>
            <a:r>
              <a:rPr kumimoji="1" lang="en-US" altLang="ko-Kore-KR" dirty="0" err="1"/>
              <a:t>Wavform</a:t>
            </a:r>
            <a:r>
              <a:rPr kumimoji="1" lang="ko-Kore-KR" altLang="en-US" dirty="0"/>
              <a:t>을 </a:t>
            </a:r>
            <a:r>
              <a:rPr kumimoji="1" lang="en-US" altLang="ko-Kore-KR" dirty="0"/>
              <a:t>input</a:t>
            </a:r>
            <a:r>
              <a:rPr kumimoji="1" lang="ko-Kore-KR" altLang="en-US" dirty="0"/>
              <a:t>으로 받는 </a:t>
            </a:r>
            <a:r>
              <a:rPr kumimoji="1" lang="en-US" altLang="ko-Kore-KR" dirty="0"/>
              <a:t>large SSL </a:t>
            </a:r>
            <a:r>
              <a:rPr lang="ko-Kore-KR" altLang="en-US" dirty="0"/>
              <a:t>모델들 </a:t>
            </a:r>
            <a:r>
              <a:rPr lang="en-US" altLang="ko-Kore-KR" dirty="0"/>
              <a:t>(</a:t>
            </a:r>
            <a:r>
              <a:rPr lang="en-US" altLang="ko-Kore-KR" dirty="0" err="1"/>
              <a:t>HuBERT</a:t>
            </a:r>
            <a:r>
              <a:rPr lang="en-US" altLang="ko-Kore-KR" dirty="0"/>
              <a:t>, </a:t>
            </a:r>
            <a:r>
              <a:rPr lang="en-US" altLang="ko-Kore-KR" dirty="0" err="1"/>
              <a:t>WavLM</a:t>
            </a:r>
            <a:r>
              <a:rPr lang="en-US" altLang="ko-KR" dirty="0"/>
              <a:t>) </a:t>
            </a:r>
            <a:r>
              <a:rPr lang="ko-KR" altLang="en-US" dirty="0"/>
              <a:t>이 대부분 좋은 성능을 보임</a:t>
            </a:r>
            <a:r>
              <a:rPr lang="en-US" altLang="ko-KR" dirty="0"/>
              <a:t>. </a:t>
            </a:r>
          </a:p>
          <a:p>
            <a:endParaRPr kumimoji="1" lang="en-US" altLang="ko-Kore-KR" dirty="0"/>
          </a:p>
          <a:p>
            <a:r>
              <a:rPr kumimoji="1" lang="ko-Kore-KR" altLang="en-US" dirty="0"/>
              <a:t>결론적으로 </a:t>
            </a:r>
            <a:r>
              <a:rPr kumimoji="1" lang="en-US" altLang="ko-Kore-KR" dirty="0"/>
              <a:t>SSL </a:t>
            </a:r>
            <a:r>
              <a:rPr kumimoji="1" lang="ko-Kore-KR" altLang="en-US" dirty="0"/>
              <a:t>모델은 </a:t>
            </a:r>
            <a:r>
              <a:rPr lang="en-US" altLang="ko-Kore-KR" dirty="0"/>
              <a:t>prosody information </a:t>
            </a:r>
            <a:r>
              <a:rPr lang="ko-Kore-KR" altLang="en-US" dirty="0"/>
              <a:t>을 </a:t>
            </a:r>
            <a:r>
              <a:rPr lang="en-US" altLang="ko-Kore-KR" dirty="0"/>
              <a:t>encode</a:t>
            </a:r>
            <a:r>
              <a:rPr lang="ko-Kore-KR" altLang="en-US" dirty="0"/>
              <a:t>한다고 볼 수 있음</a:t>
            </a:r>
            <a:endParaRPr kumimoji="1" lang="ko-Kore-KR" altLang="en-US" dirty="0"/>
          </a:p>
        </p:txBody>
      </p:sp>
      <p:sp>
        <p:nvSpPr>
          <p:cNvPr id="4" name="슬라이드 번호 개체 틀 3">
            <a:extLst>
              <a:ext uri="{FF2B5EF4-FFF2-40B4-BE49-F238E27FC236}">
                <a16:creationId xmlns:a16="http://schemas.microsoft.com/office/drawing/2014/main" id="{DFBB21F4-351E-B442-854C-176B09E429F5}"/>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17</a:t>
            </a:fld>
            <a:endParaRPr lang="en-US" altLang="ko-KR" dirty="0"/>
          </a:p>
        </p:txBody>
      </p:sp>
    </p:spTree>
    <p:extLst>
      <p:ext uri="{BB962C8B-B14F-4D97-AF65-F5344CB8AC3E}">
        <p14:creationId xmlns:p14="http://schemas.microsoft.com/office/powerpoint/2010/main" val="3038937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ko-KR" altLang="en-US" dirty="0"/>
              <a:t>끝</a:t>
            </a:r>
          </a:p>
        </p:txBody>
      </p:sp>
      <p:sp>
        <p:nvSpPr>
          <p:cNvPr id="3" name="내용 개체 틀 2"/>
          <p:cNvSpPr>
            <a:spLocks noGrp="1"/>
          </p:cNvSpPr>
          <p:nvPr>
            <p:ph idx="1"/>
          </p:nvPr>
        </p:nvSpPr>
        <p:spPr>
          <a:xfrm>
            <a:off x="376704" y="3284984"/>
            <a:ext cx="9256712" cy="3058666"/>
          </a:xfrm>
        </p:spPr>
        <p:txBody>
          <a:bodyPr/>
          <a:lstStyle/>
          <a:p>
            <a:pPr marL="0" indent="0" algn="ctr">
              <a:buNone/>
            </a:pPr>
            <a:r>
              <a:rPr kumimoji="1" lang="ko-KR" altLang="en-US" sz="4400" dirty="0"/>
              <a:t>감사합니다</a:t>
            </a:r>
            <a:r>
              <a:rPr kumimoji="1" lang="en-US" altLang="ko-KR" sz="4400" dirty="0"/>
              <a:t>.</a:t>
            </a:r>
            <a:endParaRPr kumimoji="1" lang="ko-KR" altLang="en-US" sz="4400" dirty="0"/>
          </a:p>
        </p:txBody>
      </p:sp>
      <p:sp>
        <p:nvSpPr>
          <p:cNvPr id="4" name="슬라이드 번호 개체 틀 3"/>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18</a:t>
            </a:fld>
            <a:endParaRPr lang="en-US" altLang="ko-KR" dirty="0"/>
          </a:p>
        </p:txBody>
      </p:sp>
    </p:spTree>
    <p:extLst>
      <p:ext uri="{BB962C8B-B14F-4D97-AF65-F5344CB8AC3E}">
        <p14:creationId xmlns:p14="http://schemas.microsoft.com/office/powerpoint/2010/main" val="1680951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5FB44F-AA37-F544-9B0E-267A985A102E}"/>
              </a:ext>
            </a:extLst>
          </p:cNvPr>
          <p:cNvSpPr>
            <a:spLocks noGrp="1"/>
          </p:cNvSpPr>
          <p:nvPr>
            <p:ph type="title"/>
          </p:nvPr>
        </p:nvSpPr>
        <p:spPr/>
        <p:txBody>
          <a:bodyPr/>
          <a:lstStyle/>
          <a:p>
            <a:r>
              <a:rPr kumimoji="1" lang="en-US" altLang="ko-Kore-KR" dirty="0"/>
              <a:t>Overview</a:t>
            </a:r>
            <a:endParaRPr kumimoji="1" lang="ko-Kore-KR" altLang="en-US" dirty="0"/>
          </a:p>
        </p:txBody>
      </p:sp>
      <p:sp>
        <p:nvSpPr>
          <p:cNvPr id="3" name="내용 개체 틀 2">
            <a:extLst>
              <a:ext uri="{FF2B5EF4-FFF2-40B4-BE49-F238E27FC236}">
                <a16:creationId xmlns:a16="http://schemas.microsoft.com/office/drawing/2014/main" id="{41492E52-56B9-024A-AF97-D1D13D295FCF}"/>
              </a:ext>
            </a:extLst>
          </p:cNvPr>
          <p:cNvSpPr>
            <a:spLocks noGrp="1"/>
          </p:cNvSpPr>
          <p:nvPr>
            <p:ph idx="1"/>
          </p:nvPr>
        </p:nvSpPr>
        <p:spPr/>
        <p:txBody>
          <a:bodyPr/>
          <a:lstStyle/>
          <a:p>
            <a:r>
              <a:rPr kumimoji="1" lang="en-US" altLang="ko-Kore-KR" dirty="0"/>
              <a:t>On the </a:t>
            </a:r>
            <a:r>
              <a:rPr lang="en-US" altLang="ko-Kore-KR" dirty="0"/>
              <a:t>U</a:t>
            </a:r>
            <a:r>
              <a:rPr kumimoji="1" lang="en-US" altLang="ko-Kore-KR" dirty="0"/>
              <a:t>tility of Self-supervised Models for Prosody-related Tasks</a:t>
            </a:r>
          </a:p>
          <a:p>
            <a:endParaRPr lang="en-US" altLang="ko-Kore-KR" dirty="0"/>
          </a:p>
          <a:p>
            <a:r>
              <a:rPr lang="ko-Kore-KR" altLang="en-US" dirty="0"/>
              <a:t>기존 </a:t>
            </a:r>
            <a:r>
              <a:rPr lang="en-US" altLang="ko-Kore-KR" dirty="0"/>
              <a:t>speech SSL </a:t>
            </a:r>
            <a:r>
              <a:rPr lang="ko-Kore-KR" altLang="en-US" dirty="0"/>
              <a:t>모델이 </a:t>
            </a:r>
            <a:r>
              <a:rPr lang="en-US" altLang="ko-Kore-KR" dirty="0"/>
              <a:t>p</a:t>
            </a:r>
            <a:r>
              <a:rPr lang="en-US" altLang="ko-KR" dirty="0"/>
              <a:t>rosody </a:t>
            </a:r>
            <a:r>
              <a:rPr lang="ko-KR" altLang="en-US" dirty="0"/>
              <a:t>정보를 </a:t>
            </a:r>
            <a:r>
              <a:rPr lang="en-US" altLang="ko-KR" dirty="0"/>
              <a:t>encode</a:t>
            </a:r>
            <a:r>
              <a:rPr lang="ko-KR" altLang="en-US" dirty="0"/>
              <a:t>하는지 알아보기 위함</a:t>
            </a:r>
            <a:endParaRPr lang="en-US" altLang="ko-KR" dirty="0"/>
          </a:p>
          <a:p>
            <a:pPr lvl="1"/>
            <a:r>
              <a:rPr kumimoji="1" lang="en-US" altLang="ko-Kore-KR" dirty="0"/>
              <a:t>Prosody </a:t>
            </a:r>
            <a:r>
              <a:rPr lang="en-US" altLang="ko-Kore-KR" dirty="0"/>
              <a:t>intensive classification task</a:t>
            </a:r>
          </a:p>
          <a:p>
            <a:pPr lvl="1"/>
            <a:r>
              <a:rPr lang="en-US" altLang="ko-Kore-KR" dirty="0"/>
              <a:t>Prosody reconstruction</a:t>
            </a:r>
          </a:p>
          <a:p>
            <a:pPr lvl="1"/>
            <a:r>
              <a:rPr lang="en-US" altLang="ko-Kore-KR" dirty="0"/>
              <a:t>Future prosody prediction </a:t>
            </a:r>
            <a:r>
              <a:rPr lang="ko-Kore-KR" altLang="en-US" dirty="0"/>
              <a:t>에 대한 성능을 검증 해봄</a:t>
            </a:r>
            <a:endParaRPr lang="en-US" altLang="ko-Kore-KR" dirty="0"/>
          </a:p>
          <a:p>
            <a:pPr lvl="1"/>
            <a:endParaRPr lang="en-US" altLang="ko-Kore-KR" dirty="0"/>
          </a:p>
          <a:p>
            <a:r>
              <a:rPr lang="ko-Kore-KR" altLang="en-US" dirty="0"/>
              <a:t>대부분 </a:t>
            </a:r>
            <a:r>
              <a:rPr lang="en-US" altLang="ko-Kore-KR" dirty="0"/>
              <a:t>wav2vec 2.0 / </a:t>
            </a:r>
            <a:r>
              <a:rPr lang="en-US" altLang="ko-Kore-KR" dirty="0" err="1"/>
              <a:t>HuBERT</a:t>
            </a:r>
            <a:r>
              <a:rPr lang="en-US" altLang="ko-Kore-KR" dirty="0"/>
              <a:t> / </a:t>
            </a:r>
            <a:r>
              <a:rPr lang="en-US" altLang="ko-Kore-KR" dirty="0" err="1"/>
              <a:t>WavLM</a:t>
            </a:r>
            <a:r>
              <a:rPr lang="en-US" altLang="ko-Kore-KR" dirty="0"/>
              <a:t> </a:t>
            </a:r>
            <a:r>
              <a:rPr lang="ko-Kore-KR" altLang="en-US" dirty="0"/>
              <a:t>이 좋은 성능을 보임 </a:t>
            </a:r>
            <a:endParaRPr lang="en-US" altLang="ko-Kore-KR" dirty="0"/>
          </a:p>
          <a:p>
            <a:pPr lvl="1"/>
            <a:r>
              <a:rPr lang="en-US" altLang="ko-Kore-KR" dirty="0"/>
              <a:t>SOTA </a:t>
            </a:r>
            <a:r>
              <a:rPr lang="ko-Kore-KR" altLang="en-US" dirty="0"/>
              <a:t>보다 좋은 성능</a:t>
            </a:r>
            <a:endParaRPr lang="en-US" altLang="ko-Kore-KR" dirty="0"/>
          </a:p>
          <a:p>
            <a:pPr marL="0" indent="0">
              <a:buNone/>
            </a:pPr>
            <a:endParaRPr kumimoji="1" lang="ko-Kore-KR" altLang="en-US" dirty="0"/>
          </a:p>
        </p:txBody>
      </p:sp>
      <p:sp>
        <p:nvSpPr>
          <p:cNvPr id="4" name="슬라이드 번호 개체 틀 3">
            <a:extLst>
              <a:ext uri="{FF2B5EF4-FFF2-40B4-BE49-F238E27FC236}">
                <a16:creationId xmlns:a16="http://schemas.microsoft.com/office/drawing/2014/main" id="{A4720C41-9085-1244-9DE6-D96230866239}"/>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2</a:t>
            </a:fld>
            <a:endParaRPr lang="en-US" altLang="ko-KR" dirty="0"/>
          </a:p>
        </p:txBody>
      </p:sp>
    </p:spTree>
    <p:extLst>
      <p:ext uri="{BB962C8B-B14F-4D97-AF65-F5344CB8AC3E}">
        <p14:creationId xmlns:p14="http://schemas.microsoft.com/office/powerpoint/2010/main" val="3010262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887619-BE9E-6042-A6EF-B76CB775BF4F}"/>
              </a:ext>
            </a:extLst>
          </p:cNvPr>
          <p:cNvSpPr>
            <a:spLocks noGrp="1"/>
          </p:cNvSpPr>
          <p:nvPr>
            <p:ph type="title"/>
          </p:nvPr>
        </p:nvSpPr>
        <p:spPr/>
        <p:txBody>
          <a:bodyPr/>
          <a:lstStyle/>
          <a:p>
            <a:r>
              <a:rPr kumimoji="1" lang="en-US" altLang="ko-Kore-KR" dirty="0"/>
              <a:t>Background</a:t>
            </a:r>
            <a:endParaRPr kumimoji="1" lang="ko-Kore-KR" altLang="en-US" dirty="0"/>
          </a:p>
        </p:txBody>
      </p:sp>
      <p:sp>
        <p:nvSpPr>
          <p:cNvPr id="3" name="내용 개체 틀 2">
            <a:extLst>
              <a:ext uri="{FF2B5EF4-FFF2-40B4-BE49-F238E27FC236}">
                <a16:creationId xmlns:a16="http://schemas.microsoft.com/office/drawing/2014/main" id="{73139C01-8CE0-2A47-8484-4E5F6863AE6C}"/>
              </a:ext>
            </a:extLst>
          </p:cNvPr>
          <p:cNvSpPr>
            <a:spLocks noGrp="1"/>
          </p:cNvSpPr>
          <p:nvPr>
            <p:ph idx="1"/>
          </p:nvPr>
        </p:nvSpPr>
        <p:spPr/>
        <p:txBody>
          <a:bodyPr/>
          <a:lstStyle/>
          <a:p>
            <a:r>
              <a:rPr lang="en-US" altLang="ko-Kore-KR" dirty="0"/>
              <a:t>Speech Signal</a:t>
            </a:r>
          </a:p>
          <a:p>
            <a:pPr lvl="1"/>
            <a:r>
              <a:rPr kumimoji="1" lang="en-US" altLang="ko-Kore-KR" dirty="0"/>
              <a:t>Lexic</a:t>
            </a:r>
            <a:r>
              <a:rPr lang="en-US" altLang="ko-Kore-KR" dirty="0"/>
              <a:t>al + Prosodic</a:t>
            </a:r>
          </a:p>
          <a:p>
            <a:pPr lvl="1"/>
            <a:r>
              <a:rPr lang="en-US" altLang="ko-Kore-KR" dirty="0"/>
              <a:t>Prosodic: Paralinguistic, Phonological, Pragmatic</a:t>
            </a:r>
          </a:p>
          <a:p>
            <a:pPr lvl="2"/>
            <a:r>
              <a:rPr lang="en-US" altLang="ko-Kore-KR" dirty="0"/>
              <a:t>Paralinguistic</a:t>
            </a:r>
          </a:p>
          <a:p>
            <a:pPr lvl="3"/>
            <a:r>
              <a:rPr lang="en-US" altLang="ko-Kore-KR" dirty="0"/>
              <a:t>Speaker identity, Expressing emotion</a:t>
            </a:r>
          </a:p>
          <a:p>
            <a:pPr lvl="3"/>
            <a:r>
              <a:rPr lang="en-US" altLang="ko-Kore-KR" dirty="0"/>
              <a:t>Stable over the span of many utterances</a:t>
            </a:r>
          </a:p>
          <a:p>
            <a:pPr lvl="2"/>
            <a:r>
              <a:rPr lang="en-US" altLang="ko-Kore-KR" dirty="0"/>
              <a:t>Phonological</a:t>
            </a:r>
          </a:p>
          <a:p>
            <a:pPr lvl="3"/>
            <a:r>
              <a:rPr lang="en-US" altLang="ko-Kore-KR" dirty="0"/>
              <a:t>Marking the identity of syllables and words with tones and stress patterns</a:t>
            </a:r>
          </a:p>
          <a:p>
            <a:pPr lvl="2"/>
            <a:r>
              <a:rPr lang="en-US" altLang="ko-Kore-KR" dirty="0"/>
              <a:t>Pragmatic</a:t>
            </a:r>
          </a:p>
          <a:p>
            <a:pPr lvl="3"/>
            <a:r>
              <a:rPr lang="en-US" altLang="ko-Kore-KR" dirty="0"/>
              <a:t>Managing turn-taking, Marking topic structure and information structure,                 and expressing engagement, stance, attitude and intent</a:t>
            </a:r>
          </a:p>
          <a:p>
            <a:pPr lvl="3"/>
            <a:r>
              <a:rPr lang="en-US" altLang="ko-Kore-KR" dirty="0"/>
              <a:t>Especially important in dialog</a:t>
            </a:r>
          </a:p>
          <a:p>
            <a:pPr marL="1371600" lvl="3" indent="0">
              <a:buNone/>
            </a:pPr>
            <a:endParaRPr lang="en-US" altLang="ko-Kore-KR" dirty="0"/>
          </a:p>
          <a:p>
            <a:r>
              <a:rPr lang="en-US" altLang="ko-Kore-KR" dirty="0"/>
              <a:t>Main interest: Pragmatic </a:t>
            </a:r>
          </a:p>
        </p:txBody>
      </p:sp>
      <p:sp>
        <p:nvSpPr>
          <p:cNvPr id="4" name="슬라이드 번호 개체 틀 3">
            <a:extLst>
              <a:ext uri="{FF2B5EF4-FFF2-40B4-BE49-F238E27FC236}">
                <a16:creationId xmlns:a16="http://schemas.microsoft.com/office/drawing/2014/main" id="{B600103F-A366-4643-8D26-8F17883418D0}"/>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3</a:t>
            </a:fld>
            <a:endParaRPr lang="en-US" altLang="ko-KR" dirty="0"/>
          </a:p>
        </p:txBody>
      </p:sp>
    </p:spTree>
    <p:extLst>
      <p:ext uri="{BB962C8B-B14F-4D97-AF65-F5344CB8AC3E}">
        <p14:creationId xmlns:p14="http://schemas.microsoft.com/office/powerpoint/2010/main" val="3647029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B5BD66-FFD7-3F47-8C59-F0A50258776E}"/>
              </a:ext>
            </a:extLst>
          </p:cNvPr>
          <p:cNvSpPr>
            <a:spLocks noGrp="1"/>
          </p:cNvSpPr>
          <p:nvPr>
            <p:ph type="title"/>
          </p:nvPr>
        </p:nvSpPr>
        <p:spPr/>
        <p:txBody>
          <a:bodyPr/>
          <a:lstStyle/>
          <a:p>
            <a:r>
              <a:rPr kumimoji="1" lang="en-US" altLang="ko-Kore-KR" dirty="0"/>
              <a:t>Introduction</a:t>
            </a:r>
            <a:endParaRPr kumimoji="1" lang="ko-Kore-KR" altLang="en-US" dirty="0"/>
          </a:p>
        </p:txBody>
      </p:sp>
      <p:sp>
        <p:nvSpPr>
          <p:cNvPr id="3" name="내용 개체 틀 2">
            <a:extLst>
              <a:ext uri="{FF2B5EF4-FFF2-40B4-BE49-F238E27FC236}">
                <a16:creationId xmlns:a16="http://schemas.microsoft.com/office/drawing/2014/main" id="{96A8827B-7925-4F46-AEBE-95F8952C0D2E}"/>
              </a:ext>
            </a:extLst>
          </p:cNvPr>
          <p:cNvSpPr>
            <a:spLocks noGrp="1"/>
          </p:cNvSpPr>
          <p:nvPr>
            <p:ph idx="1"/>
          </p:nvPr>
        </p:nvSpPr>
        <p:spPr/>
        <p:txBody>
          <a:bodyPr/>
          <a:lstStyle/>
          <a:p>
            <a:r>
              <a:rPr lang="en-US" altLang="ko-Kore-KR" dirty="0"/>
              <a:t>Whether pretrained models have utility for prosody-conveyed pragmatic             support them</a:t>
            </a:r>
          </a:p>
          <a:p>
            <a:pPr lvl="1"/>
            <a:endParaRPr lang="en-US" altLang="ko-Kore-KR" dirty="0"/>
          </a:p>
          <a:p>
            <a:pPr lvl="1"/>
            <a:r>
              <a:rPr lang="en-US" altLang="ko-Kore-KR" dirty="0"/>
              <a:t>Prosody-intensive task</a:t>
            </a:r>
            <a:r>
              <a:rPr lang="ko-KR" altLang="en-US" dirty="0"/>
              <a:t> </a:t>
            </a:r>
            <a:endParaRPr lang="en-US" altLang="ko-KR" dirty="0"/>
          </a:p>
          <a:p>
            <a:pPr lvl="2"/>
            <a:r>
              <a:rPr lang="en-US" altLang="ko-Kore-KR" dirty="0"/>
              <a:t>To measure how well pretrained models support them</a:t>
            </a:r>
          </a:p>
          <a:p>
            <a:pPr lvl="1"/>
            <a:endParaRPr lang="en-US" altLang="ko-Kore-KR" dirty="0"/>
          </a:p>
          <a:p>
            <a:pPr lvl="1"/>
            <a:r>
              <a:rPr lang="en-US" altLang="ko-Kore-KR" dirty="0"/>
              <a:t>Pitch and Energy Reconstruction pseudo-tasks</a:t>
            </a:r>
          </a:p>
          <a:p>
            <a:pPr lvl="2"/>
            <a:r>
              <a:rPr lang="en-US" altLang="ko-Kore-KR" dirty="0"/>
              <a:t>To measure how well pretrained models represent prosodic information</a:t>
            </a:r>
          </a:p>
          <a:p>
            <a:pPr lvl="2"/>
            <a:endParaRPr lang="en-US" altLang="ko-Kore-KR" dirty="0"/>
          </a:p>
          <a:p>
            <a:pPr lvl="1"/>
            <a:r>
              <a:rPr lang="en-US" altLang="ko-Kore-KR" dirty="0"/>
              <a:t>Future value prediction</a:t>
            </a:r>
          </a:p>
          <a:p>
            <a:pPr lvl="1"/>
            <a:endParaRPr lang="en-US" altLang="ko-Kore-KR" dirty="0"/>
          </a:p>
          <a:p>
            <a:pPr lvl="1"/>
            <a:r>
              <a:rPr lang="en-US" altLang="ko-Kore-KR" dirty="0"/>
              <a:t>Which layer in pretrained model has prosodic information</a:t>
            </a:r>
          </a:p>
        </p:txBody>
      </p:sp>
      <p:sp>
        <p:nvSpPr>
          <p:cNvPr id="4" name="슬라이드 번호 개체 틀 3">
            <a:extLst>
              <a:ext uri="{FF2B5EF4-FFF2-40B4-BE49-F238E27FC236}">
                <a16:creationId xmlns:a16="http://schemas.microsoft.com/office/drawing/2014/main" id="{493FDB0A-6604-B54F-B4EA-3525BAF7B75E}"/>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4</a:t>
            </a:fld>
            <a:endParaRPr lang="en-US" altLang="ko-KR" dirty="0"/>
          </a:p>
        </p:txBody>
      </p:sp>
    </p:spTree>
    <p:extLst>
      <p:ext uri="{BB962C8B-B14F-4D97-AF65-F5344CB8AC3E}">
        <p14:creationId xmlns:p14="http://schemas.microsoft.com/office/powerpoint/2010/main" val="3932311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E6C0FC8-B1C2-9845-A371-CA12D4026C6E}"/>
              </a:ext>
            </a:extLst>
          </p:cNvPr>
          <p:cNvSpPr>
            <a:spLocks noGrp="1"/>
          </p:cNvSpPr>
          <p:nvPr>
            <p:ph type="title"/>
          </p:nvPr>
        </p:nvSpPr>
        <p:spPr/>
        <p:txBody>
          <a:bodyPr/>
          <a:lstStyle/>
          <a:p>
            <a:r>
              <a:rPr kumimoji="1" lang="en-US" altLang="ko-Kore-KR" dirty="0"/>
              <a:t>Tasks</a:t>
            </a:r>
            <a:endParaRPr kumimoji="1" lang="ko-Kore-KR" altLang="en-US" dirty="0"/>
          </a:p>
        </p:txBody>
      </p:sp>
      <p:sp>
        <p:nvSpPr>
          <p:cNvPr id="6" name="내용 개체 틀 2">
            <a:extLst>
              <a:ext uri="{FF2B5EF4-FFF2-40B4-BE49-F238E27FC236}">
                <a16:creationId xmlns:a16="http://schemas.microsoft.com/office/drawing/2014/main" id="{DD1C9C5C-E174-B74C-9269-91030EE0BA1C}"/>
              </a:ext>
            </a:extLst>
          </p:cNvPr>
          <p:cNvSpPr txBox="1">
            <a:spLocks/>
          </p:cNvSpPr>
          <p:nvPr/>
        </p:nvSpPr>
        <p:spPr bwMode="auto">
          <a:xfrm>
            <a:off x="376704" y="1085850"/>
            <a:ext cx="9256712"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285750" indent="-285750" algn="l" rtl="0" eaLnBrk="1" fontAlgn="base" latinLnBrk="1" hangingPunct="1">
              <a:spcBef>
                <a:spcPct val="30000"/>
              </a:spcBef>
              <a:spcAft>
                <a:spcPct val="0"/>
              </a:spcAft>
              <a:buClrTx/>
              <a:buSzPct val="70000"/>
              <a:buFont typeface="Wingdings" pitchFamily="2" charset="2"/>
              <a:buChar char="l"/>
              <a:defRPr kumimoji="1" sz="2000" b="1">
                <a:solidFill>
                  <a:schemeClr val="tx1"/>
                </a:solidFill>
                <a:latin typeface="+mn-lt"/>
                <a:ea typeface="+mn-ea"/>
                <a:cs typeface="+mn-cs"/>
              </a:defRPr>
            </a:lvl1pPr>
            <a:lvl2pPr marL="762000" indent="-285750" algn="l" rtl="0" eaLnBrk="1" fontAlgn="base" latinLnBrk="1" hangingPunct="1">
              <a:spcBef>
                <a:spcPct val="30000"/>
              </a:spcBef>
              <a:spcAft>
                <a:spcPct val="0"/>
              </a:spcAft>
              <a:buClrTx/>
              <a:buSzPct val="60000"/>
              <a:buFont typeface="Wingdings" pitchFamily="2" charset="2"/>
              <a:buChar char="l"/>
              <a:defRPr kumimoji="1" sz="1800" b="1">
                <a:solidFill>
                  <a:schemeClr val="tx1"/>
                </a:solidFill>
                <a:latin typeface="+mn-lt"/>
                <a:ea typeface="+mn-ea"/>
              </a:defRPr>
            </a:lvl2pPr>
            <a:lvl3pPr marL="1143000" indent="-228600" algn="l" rtl="0" eaLnBrk="1" fontAlgn="base" latinLnBrk="1" hangingPunct="1">
              <a:spcBef>
                <a:spcPct val="20000"/>
              </a:spcBef>
              <a:spcAft>
                <a:spcPct val="0"/>
              </a:spcAft>
              <a:buClrTx/>
              <a:buSzPct val="55000"/>
              <a:buFont typeface="Wingdings" pitchFamily="2" charset="2"/>
              <a:buChar char="l"/>
              <a:defRPr kumimoji="1" sz="1600" b="1">
                <a:solidFill>
                  <a:schemeClr val="tx1"/>
                </a:solidFill>
                <a:latin typeface="+mn-lt"/>
                <a:ea typeface="+mn-ea"/>
              </a:defRPr>
            </a:lvl3pPr>
            <a:lvl4pPr marL="1600200" indent="-228600" algn="l" rtl="0" eaLnBrk="1" fontAlgn="base" latinLnBrk="1" hangingPunct="1">
              <a:spcBef>
                <a:spcPct val="20000"/>
              </a:spcBef>
              <a:spcAft>
                <a:spcPct val="0"/>
              </a:spcAft>
              <a:buChar char="–"/>
              <a:defRPr kumimoji="1" sz="1600">
                <a:solidFill>
                  <a:schemeClr val="tx1"/>
                </a:solidFill>
                <a:latin typeface="Arial" pitchFamily="34" charset="0"/>
                <a:ea typeface="+mn-ea"/>
              </a:defRPr>
            </a:lvl4pPr>
            <a:lvl5pPr marL="2057400" indent="-228600" algn="l" rtl="0" eaLnBrk="1" fontAlgn="base" latinLnBrk="1" hangingPunct="1">
              <a:spcBef>
                <a:spcPct val="20000"/>
              </a:spcBef>
              <a:spcAft>
                <a:spcPct val="0"/>
              </a:spcAft>
              <a:buChar char="•"/>
              <a:defRPr kumimoji="1" sz="1600">
                <a:solidFill>
                  <a:schemeClr val="tx1"/>
                </a:solidFill>
                <a:latin typeface="Arial" pitchFamily="34" charset="0"/>
                <a:ea typeface="+mn-ea"/>
              </a:defRPr>
            </a:lvl5pPr>
            <a:lvl6pPr marL="2514600" indent="-228600" algn="l" rtl="0" eaLnBrk="1" fontAlgn="base" latinLnBrk="1" hangingPunct="1">
              <a:spcBef>
                <a:spcPct val="20000"/>
              </a:spcBef>
              <a:spcAft>
                <a:spcPct val="0"/>
              </a:spcAft>
              <a:buChar char="•"/>
              <a:defRPr kumimoji="1" sz="2000">
                <a:solidFill>
                  <a:schemeClr val="tx1"/>
                </a:solidFill>
                <a:latin typeface="Arial" pitchFamily="34" charset="0"/>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Arial" pitchFamily="34" charset="0"/>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Arial" pitchFamily="34" charset="0"/>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Arial" pitchFamily="34" charset="0"/>
                <a:ea typeface="+mn-ea"/>
              </a:defRPr>
            </a:lvl9pPr>
          </a:lstStyle>
          <a:p>
            <a:r>
              <a:rPr lang="en-US" altLang="ko-Kore-KR" dirty="0"/>
              <a:t>Prosody-intensive </a:t>
            </a:r>
            <a:r>
              <a:rPr lang="en-US" altLang="ko-Kore-KR" kern="0" dirty="0"/>
              <a:t>Classification Tasks</a:t>
            </a:r>
          </a:p>
          <a:p>
            <a:endParaRPr lang="en-US" altLang="ko-Kore-KR" kern="0" dirty="0"/>
          </a:p>
          <a:p>
            <a:endParaRPr lang="en-US" altLang="ko-Kore-KR" kern="0" dirty="0"/>
          </a:p>
          <a:p>
            <a:endParaRPr lang="en-US" altLang="ko-Kore-KR" kern="0" dirty="0"/>
          </a:p>
          <a:p>
            <a:endParaRPr lang="en-US" altLang="ko-Kore-KR" kern="0" dirty="0"/>
          </a:p>
          <a:p>
            <a:endParaRPr lang="en-US" altLang="ko-Kore-KR" kern="0" dirty="0"/>
          </a:p>
          <a:p>
            <a:endParaRPr lang="en-US" altLang="ko-Kore-KR" kern="0" dirty="0"/>
          </a:p>
          <a:p>
            <a:pPr marL="0" indent="0">
              <a:buNone/>
            </a:pPr>
            <a:endParaRPr lang="en-US" altLang="ko-Kore-KR" kern="0" dirty="0"/>
          </a:p>
          <a:p>
            <a:pPr lvl="1"/>
            <a:r>
              <a:rPr lang="en-US" altLang="ko-Kore-KR" kern="0" dirty="0"/>
              <a:t>Persuasiveness Prediction</a:t>
            </a:r>
          </a:p>
          <a:p>
            <a:pPr lvl="2"/>
            <a:r>
              <a:rPr lang="en-US" altLang="ko-Kore-KR" kern="0" dirty="0"/>
              <a:t>detecting whether a presentation is likely to convincing to others </a:t>
            </a:r>
          </a:p>
          <a:p>
            <a:endParaRPr lang="en-US" altLang="ko-Kore-KR" kern="0" dirty="0"/>
          </a:p>
        </p:txBody>
      </p:sp>
      <p:graphicFrame>
        <p:nvGraphicFramePr>
          <p:cNvPr id="5" name="표 5">
            <a:extLst>
              <a:ext uri="{FF2B5EF4-FFF2-40B4-BE49-F238E27FC236}">
                <a16:creationId xmlns:a16="http://schemas.microsoft.com/office/drawing/2014/main" id="{12195EB7-184C-334B-85B4-0481CD13078A}"/>
              </a:ext>
            </a:extLst>
          </p:cNvPr>
          <p:cNvGraphicFramePr>
            <a:graphicFrameLocks noGrp="1"/>
          </p:cNvGraphicFramePr>
          <p:nvPr>
            <p:ph idx="1"/>
            <p:extLst>
              <p:ext uri="{D42A27DB-BD31-4B8C-83A1-F6EECF244321}">
                <p14:modId xmlns:p14="http://schemas.microsoft.com/office/powerpoint/2010/main" val="2278169333"/>
              </p:ext>
            </p:extLst>
          </p:nvPr>
        </p:nvGraphicFramePr>
        <p:xfrm>
          <a:off x="378066" y="1700808"/>
          <a:ext cx="9151232" cy="2392680"/>
        </p:xfrm>
        <a:graphic>
          <a:graphicData uri="http://schemas.openxmlformats.org/drawingml/2006/table">
            <a:tbl>
              <a:tblPr firstRow="1" bandRow="1">
                <a:tableStyleId>{5C22544A-7EE6-4342-B048-85BDC9FD1C3A}</a:tableStyleId>
              </a:tblPr>
              <a:tblGrid>
                <a:gridCol w="1190558">
                  <a:extLst>
                    <a:ext uri="{9D8B030D-6E8A-4147-A177-3AD203B41FA5}">
                      <a16:colId xmlns:a16="http://schemas.microsoft.com/office/drawing/2014/main" val="2108135661"/>
                    </a:ext>
                  </a:extLst>
                </a:gridCol>
                <a:gridCol w="3240360">
                  <a:extLst>
                    <a:ext uri="{9D8B030D-6E8A-4147-A177-3AD203B41FA5}">
                      <a16:colId xmlns:a16="http://schemas.microsoft.com/office/drawing/2014/main" val="339479282"/>
                    </a:ext>
                  </a:extLst>
                </a:gridCol>
                <a:gridCol w="2088232">
                  <a:extLst>
                    <a:ext uri="{9D8B030D-6E8A-4147-A177-3AD203B41FA5}">
                      <a16:colId xmlns:a16="http://schemas.microsoft.com/office/drawing/2014/main" val="1854821944"/>
                    </a:ext>
                  </a:extLst>
                </a:gridCol>
                <a:gridCol w="2632082">
                  <a:extLst>
                    <a:ext uri="{9D8B030D-6E8A-4147-A177-3AD203B41FA5}">
                      <a16:colId xmlns:a16="http://schemas.microsoft.com/office/drawing/2014/main" val="2393704364"/>
                    </a:ext>
                  </a:extLst>
                </a:gridCol>
              </a:tblGrid>
              <a:tr h="370840">
                <a:tc>
                  <a:txBody>
                    <a:bodyPr/>
                    <a:lstStyle/>
                    <a:p>
                      <a:endParaRPr lang="ko-Kore-KR" altLang="en-US"/>
                    </a:p>
                  </a:txBody>
                  <a:tcPr/>
                </a:tc>
                <a:tc>
                  <a:txBody>
                    <a:bodyPr/>
                    <a:lstStyle/>
                    <a:p>
                      <a:r>
                        <a:rPr lang="en-US" altLang="ko-Kore-KR" dirty="0"/>
                        <a:t>Sentiment analysis</a:t>
                      </a:r>
                      <a:endParaRPr lang="ko-Kore-KR" altLang="en-US" dirty="0"/>
                    </a:p>
                  </a:txBody>
                  <a:tcPr/>
                </a:tc>
                <a:tc>
                  <a:txBody>
                    <a:bodyPr/>
                    <a:lstStyle/>
                    <a:p>
                      <a:r>
                        <a:rPr lang="en-US" altLang="ko-Kore-KR" dirty="0"/>
                        <a:t>Sarcasm </a:t>
                      </a:r>
                    </a:p>
                    <a:p>
                      <a:r>
                        <a:rPr lang="en-US" altLang="ko-Kore-KR" dirty="0"/>
                        <a:t>Detection</a:t>
                      </a:r>
                      <a:endParaRPr lang="ko-Kore-KR" altLang="en-US" dirty="0"/>
                    </a:p>
                  </a:txBody>
                  <a:tcPr/>
                </a:tc>
                <a:tc>
                  <a:txBody>
                    <a:bodyPr/>
                    <a:lstStyle/>
                    <a:p>
                      <a:r>
                        <a:rPr lang="en-US" altLang="ko-Kore-KR" dirty="0"/>
                        <a:t>Persuasiveness </a:t>
                      </a:r>
                    </a:p>
                    <a:p>
                      <a:r>
                        <a:rPr lang="en-US" altLang="ko-Kore-KR" dirty="0"/>
                        <a:t>Prediction</a:t>
                      </a:r>
                      <a:endParaRPr lang="ko-Kore-KR" altLang="en-US" dirty="0"/>
                    </a:p>
                  </a:txBody>
                  <a:tcPr/>
                </a:tc>
                <a:extLst>
                  <a:ext uri="{0D108BD9-81ED-4DB2-BD59-A6C34878D82A}">
                    <a16:rowId xmlns:a16="http://schemas.microsoft.com/office/drawing/2014/main" val="2235079328"/>
                  </a:ext>
                </a:extLst>
              </a:tr>
              <a:tr h="370840">
                <a:tc>
                  <a:txBody>
                    <a:bodyPr/>
                    <a:lstStyle/>
                    <a:p>
                      <a:r>
                        <a:rPr lang="en-US" altLang="ko-Kore-KR" dirty="0"/>
                        <a:t>Dataset</a:t>
                      </a:r>
                      <a:endParaRPr lang="ko-Kore-KR" altLang="en-US" dirty="0"/>
                    </a:p>
                  </a:txBody>
                  <a:tcPr/>
                </a:tc>
                <a:tc>
                  <a:txBody>
                    <a:bodyPr/>
                    <a:lstStyle/>
                    <a:p>
                      <a:r>
                        <a:rPr lang="en-US" altLang="ko-Kore-KR" dirty="0"/>
                        <a:t>CMU-MOSEI</a:t>
                      </a:r>
                      <a:endParaRPr lang="ko-Kore-KR" altLang="en-US" dirty="0"/>
                    </a:p>
                  </a:txBody>
                  <a:tcPr/>
                </a:tc>
                <a:tc>
                  <a:txBody>
                    <a:bodyPr/>
                    <a:lstStyle/>
                    <a:p>
                      <a:r>
                        <a:rPr lang="en-US" altLang="ko-Kore-KR" dirty="0" err="1"/>
                        <a:t>MUStARD</a:t>
                      </a:r>
                      <a:endParaRPr lang="ko-Kore-KR" altLang="en-US" dirty="0"/>
                    </a:p>
                  </a:txBody>
                  <a:tcPr/>
                </a:tc>
                <a:tc>
                  <a:txBody>
                    <a:bodyPr/>
                    <a:lstStyle/>
                    <a:p>
                      <a:r>
                        <a:rPr lang="en-US" altLang="ko-Kore-KR" dirty="0"/>
                        <a:t>POM</a:t>
                      </a:r>
                      <a:endParaRPr lang="ko-Kore-KR" altLang="en-US" dirty="0"/>
                    </a:p>
                  </a:txBody>
                  <a:tcPr/>
                </a:tc>
                <a:extLst>
                  <a:ext uri="{0D108BD9-81ED-4DB2-BD59-A6C34878D82A}">
                    <a16:rowId xmlns:a16="http://schemas.microsoft.com/office/drawing/2014/main" val="150140800"/>
                  </a:ext>
                </a:extLst>
              </a:tr>
              <a:tr h="370840">
                <a:tc>
                  <a:txBody>
                    <a:bodyPr/>
                    <a:lstStyle/>
                    <a:p>
                      <a:r>
                        <a:rPr lang="en-US" altLang="ko-Kore-KR" dirty="0"/>
                        <a:t>label</a:t>
                      </a:r>
                      <a:endParaRPr lang="ko-Kore-KR" altLang="en-US" dirty="0"/>
                    </a:p>
                  </a:txBody>
                  <a:tcPr/>
                </a:tc>
                <a:tc>
                  <a:txBody>
                    <a:bodyPr/>
                    <a:lstStyle/>
                    <a:p>
                      <a:r>
                        <a:rPr lang="en-US" altLang="ko-Kore-KR" dirty="0"/>
                        <a:t>-</a:t>
                      </a:r>
                      <a:r>
                        <a:rPr lang="en-US" altLang="ko-KR" dirty="0"/>
                        <a:t>3</a:t>
                      </a:r>
                      <a:r>
                        <a:rPr lang="ko-KR" altLang="en-US" dirty="0"/>
                        <a:t> </a:t>
                      </a:r>
                      <a:r>
                        <a:rPr lang="en-US" altLang="ko-KR" dirty="0"/>
                        <a:t>to 3</a:t>
                      </a:r>
                      <a:endParaRPr lang="ko-Kore-KR" altLang="en-US" dirty="0"/>
                    </a:p>
                  </a:txBody>
                  <a:tcPr/>
                </a:tc>
                <a:tc>
                  <a:txBody>
                    <a:bodyPr/>
                    <a:lstStyle/>
                    <a:p>
                      <a:r>
                        <a:rPr lang="en-US" altLang="ko-Kore-KR" dirty="0"/>
                        <a:t>Sarcastic or not</a:t>
                      </a:r>
                      <a:endParaRPr lang="ko-Kore-KR" altLang="en-US" dirty="0"/>
                    </a:p>
                  </a:txBody>
                  <a:tcPr/>
                </a:tc>
                <a:tc>
                  <a:txBody>
                    <a:bodyPr/>
                    <a:lstStyle/>
                    <a:p>
                      <a:r>
                        <a:rPr lang="en-US" altLang="ko-Kore-KR" dirty="0"/>
                        <a:t>Persuasive or not</a:t>
                      </a:r>
                      <a:endParaRPr lang="ko-Kore-KR" altLang="en-US" dirty="0"/>
                    </a:p>
                  </a:txBody>
                  <a:tcPr/>
                </a:tc>
                <a:extLst>
                  <a:ext uri="{0D108BD9-81ED-4DB2-BD59-A6C34878D82A}">
                    <a16:rowId xmlns:a16="http://schemas.microsoft.com/office/drawing/2014/main" val="1149483242"/>
                  </a:ext>
                </a:extLst>
              </a:tr>
              <a:tr h="370840">
                <a:tc>
                  <a:txBody>
                    <a:bodyPr/>
                    <a:lstStyle/>
                    <a:p>
                      <a:endParaRPr lang="ko-Kore-KR" altLang="en-US" dirty="0"/>
                    </a:p>
                  </a:txBody>
                  <a:tcPr/>
                </a:tc>
                <a:tc>
                  <a:txBody>
                    <a:bodyPr/>
                    <a:lstStyle/>
                    <a:p>
                      <a:r>
                        <a:rPr lang="en-US" altLang="ko-Kore-KR" dirty="0"/>
                        <a:t>Binary classification [-3,0), (0,3] </a:t>
                      </a:r>
                    </a:p>
                    <a:p>
                      <a:r>
                        <a:rPr lang="en-US" altLang="ko-Kore-KR" dirty="0"/>
                        <a:t>7-category classification</a:t>
                      </a:r>
                      <a:endParaRPr lang="ko-Kore-KR" altLang="en-US" dirty="0"/>
                    </a:p>
                  </a:txBody>
                  <a:tcPr/>
                </a:tc>
                <a:tc>
                  <a:txBody>
                    <a:bodyPr/>
                    <a:lstStyle/>
                    <a:p>
                      <a:r>
                        <a:rPr lang="en-US" altLang="ko-Kore-KR" dirty="0"/>
                        <a:t>Binary classification </a:t>
                      </a:r>
                      <a:endParaRPr lang="ko-Kore-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ore-KR" dirty="0"/>
                        <a:t>Binary classification </a:t>
                      </a:r>
                      <a:endParaRPr lang="ko-Kore-KR" altLang="en-US" dirty="0"/>
                    </a:p>
                    <a:p>
                      <a:endParaRPr lang="ko-Kore-KR" altLang="en-US" dirty="0"/>
                    </a:p>
                  </a:txBody>
                  <a:tcPr/>
                </a:tc>
                <a:extLst>
                  <a:ext uri="{0D108BD9-81ED-4DB2-BD59-A6C34878D82A}">
                    <a16:rowId xmlns:a16="http://schemas.microsoft.com/office/drawing/2014/main" val="3133597811"/>
                  </a:ext>
                </a:extLst>
              </a:tr>
              <a:tr h="370840">
                <a:tc>
                  <a:txBody>
                    <a:bodyPr/>
                    <a:lstStyle/>
                    <a:p>
                      <a:r>
                        <a:rPr lang="en-US" altLang="ko-Kore-KR" dirty="0"/>
                        <a:t>Metrics</a:t>
                      </a:r>
                      <a:endParaRPr lang="ko-Kore-KR" altLang="en-US" dirty="0"/>
                    </a:p>
                  </a:txBody>
                  <a:tcPr/>
                </a:tc>
                <a:tc>
                  <a:txBody>
                    <a:bodyPr/>
                    <a:lstStyle/>
                    <a:p>
                      <a:r>
                        <a:rPr lang="en-US" altLang="ko-Kore-KR" dirty="0"/>
                        <a:t>Accuracy</a:t>
                      </a:r>
                      <a:endParaRPr lang="ko-Kore-KR" altLang="en-US" dirty="0"/>
                    </a:p>
                  </a:txBody>
                  <a:tcPr/>
                </a:tc>
                <a:tc>
                  <a:txBody>
                    <a:bodyPr/>
                    <a:lstStyle/>
                    <a:p>
                      <a:r>
                        <a:rPr lang="en-US" altLang="ko-Kore-KR" dirty="0"/>
                        <a:t>F1-score</a:t>
                      </a:r>
                      <a:endParaRPr lang="ko-Kore-KR" altLang="en-US" dirty="0"/>
                    </a:p>
                  </a:txBody>
                  <a:tcPr/>
                </a:tc>
                <a:tc>
                  <a:txBody>
                    <a:bodyPr/>
                    <a:lstStyle/>
                    <a:p>
                      <a:r>
                        <a:rPr lang="en-US" altLang="ko-Kore-KR" dirty="0"/>
                        <a:t>Accuracy</a:t>
                      </a:r>
                      <a:endParaRPr lang="ko-Kore-KR" altLang="en-US" dirty="0"/>
                    </a:p>
                  </a:txBody>
                  <a:tcPr/>
                </a:tc>
                <a:extLst>
                  <a:ext uri="{0D108BD9-81ED-4DB2-BD59-A6C34878D82A}">
                    <a16:rowId xmlns:a16="http://schemas.microsoft.com/office/drawing/2014/main" val="2795979164"/>
                  </a:ext>
                </a:extLst>
              </a:tr>
            </a:tbl>
          </a:graphicData>
        </a:graphic>
      </p:graphicFrame>
      <p:sp>
        <p:nvSpPr>
          <p:cNvPr id="4" name="슬라이드 번호 개체 틀 3">
            <a:extLst>
              <a:ext uri="{FF2B5EF4-FFF2-40B4-BE49-F238E27FC236}">
                <a16:creationId xmlns:a16="http://schemas.microsoft.com/office/drawing/2014/main" id="{9CE10CAA-806A-D34B-A239-E2F308254E0B}"/>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5</a:t>
            </a:fld>
            <a:endParaRPr lang="en-US" altLang="ko-KR" dirty="0"/>
          </a:p>
        </p:txBody>
      </p:sp>
    </p:spTree>
    <p:extLst>
      <p:ext uri="{BB962C8B-B14F-4D97-AF65-F5344CB8AC3E}">
        <p14:creationId xmlns:p14="http://schemas.microsoft.com/office/powerpoint/2010/main" val="410168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E6C0FC8-B1C2-9845-A371-CA12D4026C6E}"/>
              </a:ext>
            </a:extLst>
          </p:cNvPr>
          <p:cNvSpPr>
            <a:spLocks noGrp="1"/>
          </p:cNvSpPr>
          <p:nvPr>
            <p:ph type="title"/>
          </p:nvPr>
        </p:nvSpPr>
        <p:spPr/>
        <p:txBody>
          <a:bodyPr/>
          <a:lstStyle/>
          <a:p>
            <a:r>
              <a:rPr kumimoji="1" lang="en-US" altLang="ko-Kore-KR" dirty="0"/>
              <a:t>Tasks</a:t>
            </a:r>
            <a:endParaRPr kumimoji="1" lang="ko-Kore-KR" altLang="en-US" dirty="0"/>
          </a:p>
        </p:txBody>
      </p:sp>
      <p:sp>
        <p:nvSpPr>
          <p:cNvPr id="6" name="내용 개체 틀 2">
            <a:extLst>
              <a:ext uri="{FF2B5EF4-FFF2-40B4-BE49-F238E27FC236}">
                <a16:creationId xmlns:a16="http://schemas.microsoft.com/office/drawing/2014/main" id="{DD1C9C5C-E174-B74C-9269-91030EE0BA1C}"/>
              </a:ext>
            </a:extLst>
          </p:cNvPr>
          <p:cNvSpPr txBox="1">
            <a:spLocks/>
          </p:cNvSpPr>
          <p:nvPr/>
        </p:nvSpPr>
        <p:spPr bwMode="auto">
          <a:xfrm>
            <a:off x="376704" y="1085850"/>
            <a:ext cx="9256712"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285750" indent="-285750" algn="l" rtl="0" eaLnBrk="1" fontAlgn="base" latinLnBrk="1" hangingPunct="1">
              <a:spcBef>
                <a:spcPct val="30000"/>
              </a:spcBef>
              <a:spcAft>
                <a:spcPct val="0"/>
              </a:spcAft>
              <a:buClrTx/>
              <a:buSzPct val="70000"/>
              <a:buFont typeface="Wingdings" pitchFamily="2" charset="2"/>
              <a:buChar char="l"/>
              <a:defRPr kumimoji="1" sz="2000" b="1">
                <a:solidFill>
                  <a:schemeClr val="tx1"/>
                </a:solidFill>
                <a:latin typeface="+mn-lt"/>
                <a:ea typeface="+mn-ea"/>
                <a:cs typeface="+mn-cs"/>
              </a:defRPr>
            </a:lvl1pPr>
            <a:lvl2pPr marL="762000" indent="-285750" algn="l" rtl="0" eaLnBrk="1" fontAlgn="base" latinLnBrk="1" hangingPunct="1">
              <a:spcBef>
                <a:spcPct val="30000"/>
              </a:spcBef>
              <a:spcAft>
                <a:spcPct val="0"/>
              </a:spcAft>
              <a:buClrTx/>
              <a:buSzPct val="60000"/>
              <a:buFont typeface="Wingdings" pitchFamily="2" charset="2"/>
              <a:buChar char="l"/>
              <a:defRPr kumimoji="1" sz="1800" b="1">
                <a:solidFill>
                  <a:schemeClr val="tx1"/>
                </a:solidFill>
                <a:latin typeface="+mn-lt"/>
                <a:ea typeface="+mn-ea"/>
              </a:defRPr>
            </a:lvl2pPr>
            <a:lvl3pPr marL="1143000" indent="-228600" algn="l" rtl="0" eaLnBrk="1" fontAlgn="base" latinLnBrk="1" hangingPunct="1">
              <a:spcBef>
                <a:spcPct val="20000"/>
              </a:spcBef>
              <a:spcAft>
                <a:spcPct val="0"/>
              </a:spcAft>
              <a:buClrTx/>
              <a:buSzPct val="55000"/>
              <a:buFont typeface="Wingdings" pitchFamily="2" charset="2"/>
              <a:buChar char="l"/>
              <a:defRPr kumimoji="1" sz="1600" b="1">
                <a:solidFill>
                  <a:schemeClr val="tx1"/>
                </a:solidFill>
                <a:latin typeface="+mn-lt"/>
                <a:ea typeface="+mn-ea"/>
              </a:defRPr>
            </a:lvl3pPr>
            <a:lvl4pPr marL="1600200" indent="-228600" algn="l" rtl="0" eaLnBrk="1" fontAlgn="base" latinLnBrk="1" hangingPunct="1">
              <a:spcBef>
                <a:spcPct val="20000"/>
              </a:spcBef>
              <a:spcAft>
                <a:spcPct val="0"/>
              </a:spcAft>
              <a:buChar char="–"/>
              <a:defRPr kumimoji="1" sz="1600">
                <a:solidFill>
                  <a:schemeClr val="tx1"/>
                </a:solidFill>
                <a:latin typeface="Arial" pitchFamily="34" charset="0"/>
                <a:ea typeface="+mn-ea"/>
              </a:defRPr>
            </a:lvl4pPr>
            <a:lvl5pPr marL="2057400" indent="-228600" algn="l" rtl="0" eaLnBrk="1" fontAlgn="base" latinLnBrk="1" hangingPunct="1">
              <a:spcBef>
                <a:spcPct val="20000"/>
              </a:spcBef>
              <a:spcAft>
                <a:spcPct val="0"/>
              </a:spcAft>
              <a:buChar char="•"/>
              <a:defRPr kumimoji="1" sz="1600">
                <a:solidFill>
                  <a:schemeClr val="tx1"/>
                </a:solidFill>
                <a:latin typeface="Arial" pitchFamily="34" charset="0"/>
                <a:ea typeface="+mn-ea"/>
              </a:defRPr>
            </a:lvl5pPr>
            <a:lvl6pPr marL="2514600" indent="-228600" algn="l" rtl="0" eaLnBrk="1" fontAlgn="base" latinLnBrk="1" hangingPunct="1">
              <a:spcBef>
                <a:spcPct val="20000"/>
              </a:spcBef>
              <a:spcAft>
                <a:spcPct val="0"/>
              </a:spcAft>
              <a:buChar char="•"/>
              <a:defRPr kumimoji="1" sz="2000">
                <a:solidFill>
                  <a:schemeClr val="tx1"/>
                </a:solidFill>
                <a:latin typeface="Arial" pitchFamily="34" charset="0"/>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Arial" pitchFamily="34" charset="0"/>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Arial" pitchFamily="34" charset="0"/>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Arial" pitchFamily="34" charset="0"/>
                <a:ea typeface="+mn-ea"/>
              </a:defRPr>
            </a:lvl9pPr>
          </a:lstStyle>
          <a:p>
            <a:r>
              <a:rPr lang="en-US" altLang="ko-Kore-KR" kern="0" dirty="0"/>
              <a:t>Pseudo Prosody tasks</a:t>
            </a:r>
          </a:p>
          <a:p>
            <a:pPr lvl="1"/>
            <a:r>
              <a:rPr lang="en-US" altLang="ko-Kore-KR" dirty="0"/>
              <a:t>A pseudo-task designed to test whether SSL models embed specific prosody features  in their hidden representation</a:t>
            </a:r>
          </a:p>
          <a:p>
            <a:pPr lvl="1"/>
            <a:endParaRPr lang="en-US" altLang="ko-Kore-KR" kern="0" dirty="0"/>
          </a:p>
          <a:p>
            <a:endParaRPr lang="en-US" altLang="ko-Kore-KR" kern="0" dirty="0"/>
          </a:p>
          <a:p>
            <a:endParaRPr lang="en-US" altLang="ko-Kore-KR" kern="0" dirty="0"/>
          </a:p>
          <a:p>
            <a:endParaRPr lang="en-US" altLang="ko-Kore-KR" kern="0" dirty="0"/>
          </a:p>
          <a:p>
            <a:pPr marL="0" indent="0">
              <a:buNone/>
            </a:pPr>
            <a:endParaRPr lang="en-US" altLang="ko-Kore-KR" kern="0" dirty="0"/>
          </a:p>
          <a:p>
            <a:pPr lvl="1"/>
            <a:endParaRPr kumimoji="1" lang="en-US" altLang="ko-Kore-KR" dirty="0"/>
          </a:p>
          <a:p>
            <a:pPr lvl="1"/>
            <a:r>
              <a:rPr kumimoji="1" lang="en-US" altLang="ko-Kore-KR" dirty="0"/>
              <a:t>Target : Pitch / Energy</a:t>
            </a:r>
          </a:p>
          <a:p>
            <a:pPr lvl="2"/>
            <a:r>
              <a:rPr lang="en-US" altLang="ko-Kore-KR" dirty="0"/>
              <a:t>Pitch : </a:t>
            </a:r>
            <a:r>
              <a:rPr lang="en-US" altLang="ko-Kore-KR" dirty="0" err="1"/>
              <a:t>pYAAPT</a:t>
            </a:r>
            <a:r>
              <a:rPr lang="ko-Kore-KR" altLang="en-US" dirty="0"/>
              <a:t>를</a:t>
            </a:r>
            <a:r>
              <a:rPr lang="ko-KR" altLang="en-US" dirty="0"/>
              <a:t> 이용해 </a:t>
            </a:r>
            <a:r>
              <a:rPr lang="en-US" altLang="ko-KR" dirty="0"/>
              <a:t>log scale</a:t>
            </a:r>
            <a:r>
              <a:rPr lang="ko-KR" altLang="en-US" dirty="0"/>
              <a:t>로 추출</a:t>
            </a:r>
            <a:endParaRPr lang="en-US" altLang="ko-KR" dirty="0"/>
          </a:p>
          <a:p>
            <a:pPr lvl="2"/>
            <a:r>
              <a:rPr kumimoji="1" lang="en-US" altLang="ko-Kore-KR" dirty="0"/>
              <a:t>Energy: </a:t>
            </a:r>
            <a:r>
              <a:rPr kumimoji="1" lang="en-US" altLang="ko-Kore-KR" dirty="0" err="1"/>
              <a:t>Librosa</a:t>
            </a:r>
            <a:r>
              <a:rPr kumimoji="1" lang="en-US" altLang="ko-Kore-KR" dirty="0"/>
              <a:t> toolkit</a:t>
            </a:r>
            <a:r>
              <a:rPr kumimoji="1" lang="ko-KR" altLang="en-US" dirty="0"/>
              <a:t>을 이용해 </a:t>
            </a:r>
            <a:r>
              <a:rPr kumimoji="1" lang="en-US" altLang="ko-KR" dirty="0"/>
              <a:t>log scale</a:t>
            </a:r>
            <a:r>
              <a:rPr kumimoji="1" lang="ko-KR" altLang="en-US" dirty="0"/>
              <a:t>로 추출</a:t>
            </a:r>
            <a:endParaRPr kumimoji="1" lang="en-US" altLang="ko-KR" dirty="0"/>
          </a:p>
          <a:p>
            <a:pPr lvl="1"/>
            <a:r>
              <a:rPr lang="en-US" altLang="ko-Kore-KR" kern="0" dirty="0"/>
              <a:t>For Future Value Prediction task, only test causal SSL models or attention-based     SSL models</a:t>
            </a:r>
          </a:p>
          <a:p>
            <a:pPr lvl="2"/>
            <a:r>
              <a:rPr lang="en-US" altLang="ko-Kore-KR" kern="0" dirty="0"/>
              <a:t>Attention-based </a:t>
            </a:r>
            <a:r>
              <a:rPr lang="ko-KR" altLang="en-US" kern="0" dirty="0"/>
              <a:t>모델에는 </a:t>
            </a:r>
            <a:r>
              <a:rPr lang="en-US" altLang="ko-KR" kern="0" dirty="0"/>
              <a:t>attention mask</a:t>
            </a:r>
            <a:r>
              <a:rPr lang="ko-KR" altLang="en-US" kern="0" dirty="0" err="1"/>
              <a:t>를</a:t>
            </a:r>
            <a:r>
              <a:rPr lang="ko-KR" altLang="en-US" kern="0" dirty="0"/>
              <a:t> 적용하여 </a:t>
            </a:r>
            <a:r>
              <a:rPr lang="en-US" altLang="ko-KR" kern="0" dirty="0"/>
              <a:t>future information</a:t>
            </a:r>
            <a:r>
              <a:rPr lang="ko-KR" altLang="en-US" kern="0" dirty="0"/>
              <a:t>을 </a:t>
            </a:r>
            <a:r>
              <a:rPr lang="en-US" altLang="ko-KR" kern="0" dirty="0"/>
              <a:t>mask</a:t>
            </a:r>
            <a:endParaRPr lang="en-US" altLang="ko-Kore-KR" kern="0" dirty="0"/>
          </a:p>
        </p:txBody>
      </p:sp>
      <p:graphicFrame>
        <p:nvGraphicFramePr>
          <p:cNvPr id="5" name="표 5">
            <a:extLst>
              <a:ext uri="{FF2B5EF4-FFF2-40B4-BE49-F238E27FC236}">
                <a16:creationId xmlns:a16="http://schemas.microsoft.com/office/drawing/2014/main" id="{12195EB7-184C-334B-85B4-0481CD13078A}"/>
              </a:ext>
            </a:extLst>
          </p:cNvPr>
          <p:cNvGraphicFramePr>
            <a:graphicFrameLocks noGrp="1"/>
          </p:cNvGraphicFramePr>
          <p:nvPr>
            <p:ph idx="1"/>
            <p:extLst>
              <p:ext uri="{D42A27DB-BD31-4B8C-83A1-F6EECF244321}">
                <p14:modId xmlns:p14="http://schemas.microsoft.com/office/powerpoint/2010/main" val="1467489631"/>
              </p:ext>
            </p:extLst>
          </p:nvPr>
        </p:nvGraphicFramePr>
        <p:xfrm>
          <a:off x="378066" y="2132856"/>
          <a:ext cx="9399470" cy="2026920"/>
        </p:xfrm>
        <a:graphic>
          <a:graphicData uri="http://schemas.openxmlformats.org/drawingml/2006/table">
            <a:tbl>
              <a:tblPr firstRow="1" bandRow="1">
                <a:tableStyleId>{5C22544A-7EE6-4342-B048-85BDC9FD1C3A}</a:tableStyleId>
              </a:tblPr>
              <a:tblGrid>
                <a:gridCol w="1647872">
                  <a:extLst>
                    <a:ext uri="{9D8B030D-6E8A-4147-A177-3AD203B41FA5}">
                      <a16:colId xmlns:a16="http://schemas.microsoft.com/office/drawing/2014/main" val="2108135661"/>
                    </a:ext>
                  </a:extLst>
                </a:gridCol>
                <a:gridCol w="3437076">
                  <a:extLst>
                    <a:ext uri="{9D8B030D-6E8A-4147-A177-3AD203B41FA5}">
                      <a16:colId xmlns:a16="http://schemas.microsoft.com/office/drawing/2014/main" val="339479282"/>
                    </a:ext>
                  </a:extLst>
                </a:gridCol>
                <a:gridCol w="4314522">
                  <a:extLst>
                    <a:ext uri="{9D8B030D-6E8A-4147-A177-3AD203B41FA5}">
                      <a16:colId xmlns:a16="http://schemas.microsoft.com/office/drawing/2014/main" val="2267325607"/>
                    </a:ext>
                  </a:extLst>
                </a:gridCol>
              </a:tblGrid>
              <a:tr h="370840">
                <a:tc>
                  <a:txBody>
                    <a:bodyPr/>
                    <a:lstStyle/>
                    <a:p>
                      <a:endParaRPr lang="ko-Kore-KR" altLang="en-US" dirty="0"/>
                    </a:p>
                  </a:txBody>
                  <a:tcPr/>
                </a:tc>
                <a:tc>
                  <a:txBody>
                    <a:bodyPr/>
                    <a:lstStyle/>
                    <a:p>
                      <a:r>
                        <a:rPr lang="en-US" altLang="ko-Kore-KR" sz="1600" dirty="0"/>
                        <a:t>Prosody reconstruction</a:t>
                      </a:r>
                      <a:endParaRPr lang="ko-Kore-KR" altLang="en-US" sz="1600" dirty="0"/>
                    </a:p>
                  </a:txBody>
                  <a:tcPr/>
                </a:tc>
                <a:tc>
                  <a:txBody>
                    <a:bodyPr/>
                    <a:lstStyle/>
                    <a:p>
                      <a:r>
                        <a:rPr lang="en-US" altLang="ko-Kore-KR" sz="1600" dirty="0"/>
                        <a:t>Future Value Prediction</a:t>
                      </a:r>
                      <a:endParaRPr lang="ko-Kore-KR" altLang="en-US" sz="1600" dirty="0"/>
                    </a:p>
                  </a:txBody>
                  <a:tcPr/>
                </a:tc>
                <a:extLst>
                  <a:ext uri="{0D108BD9-81ED-4DB2-BD59-A6C34878D82A}">
                    <a16:rowId xmlns:a16="http://schemas.microsoft.com/office/drawing/2014/main" val="2235079328"/>
                  </a:ext>
                </a:extLst>
              </a:tr>
              <a:tr h="370840">
                <a:tc>
                  <a:txBody>
                    <a:bodyPr/>
                    <a:lstStyle/>
                    <a:p>
                      <a:r>
                        <a:rPr lang="en-US" altLang="ko-Kore-KR" sz="1600" dirty="0"/>
                        <a:t>Task </a:t>
                      </a:r>
                    </a:p>
                    <a:p>
                      <a:r>
                        <a:rPr lang="en-US" altLang="ko-Kore-KR" sz="1600" dirty="0"/>
                        <a:t>description</a:t>
                      </a:r>
                      <a:endParaRPr lang="ko-Kore-KR" altLang="en-US" sz="16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ore-KR" sz="1600" dirty="0"/>
                        <a:t>Input: SSL feature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ore-KR" sz="1600" dirty="0"/>
                        <a:t>Output: predicted prosody features</a:t>
                      </a:r>
                    </a:p>
                  </a:txBody>
                  <a:tcPr/>
                </a:tc>
                <a:tc>
                  <a:txBody>
                    <a:bodyPr/>
                    <a:lstStyle/>
                    <a:p>
                      <a:r>
                        <a:rPr lang="en-US" altLang="ko-Kore-KR" sz="1600" dirty="0"/>
                        <a:t>Input: SSL feature from 0 to t step</a:t>
                      </a:r>
                    </a:p>
                    <a:p>
                      <a:r>
                        <a:rPr lang="en-US" altLang="ko-Kore-KR" sz="1600" dirty="0"/>
                        <a:t>Output: predicted prosody features from t+1 steps</a:t>
                      </a:r>
                      <a:endParaRPr lang="ko-Kore-KR" altLang="en-US" sz="1600" dirty="0"/>
                    </a:p>
                  </a:txBody>
                  <a:tcPr/>
                </a:tc>
                <a:extLst>
                  <a:ext uri="{0D108BD9-81ED-4DB2-BD59-A6C34878D82A}">
                    <a16:rowId xmlns:a16="http://schemas.microsoft.com/office/drawing/2014/main" val="457263010"/>
                  </a:ext>
                </a:extLst>
              </a:tr>
              <a:tr h="370840">
                <a:tc>
                  <a:txBody>
                    <a:bodyPr/>
                    <a:lstStyle/>
                    <a:p>
                      <a:r>
                        <a:rPr lang="en-US" altLang="ko-Kore-KR" sz="1600" dirty="0"/>
                        <a:t>Dataset</a:t>
                      </a:r>
                      <a:endParaRPr lang="ko-Kore-KR" altLang="en-US" sz="1600" dirty="0"/>
                    </a:p>
                  </a:txBody>
                  <a:tcPr/>
                </a:tc>
                <a:tc gridSpan="2">
                  <a:txBody>
                    <a:bodyPr/>
                    <a:lstStyle/>
                    <a:p>
                      <a:pPr algn="ctr"/>
                      <a:r>
                        <a:rPr lang="en-US" altLang="ko-Kore-KR" sz="1600" dirty="0" err="1"/>
                        <a:t>LibriTTS</a:t>
                      </a:r>
                      <a:endParaRPr lang="ko-Kore-KR" altLang="en-US" sz="1600" dirty="0"/>
                    </a:p>
                  </a:txBody>
                  <a:tcPr/>
                </a:tc>
                <a:tc hMerge="1">
                  <a:txBody>
                    <a:bodyPr/>
                    <a:lstStyle/>
                    <a:p>
                      <a:endParaRPr lang="ko-Kore-KR" altLang="en-US"/>
                    </a:p>
                  </a:txBody>
                  <a:tcPr/>
                </a:tc>
                <a:extLst>
                  <a:ext uri="{0D108BD9-81ED-4DB2-BD59-A6C34878D82A}">
                    <a16:rowId xmlns:a16="http://schemas.microsoft.com/office/drawing/2014/main" val="150140800"/>
                  </a:ext>
                </a:extLst>
              </a:tr>
              <a:tr h="370840">
                <a:tc>
                  <a:txBody>
                    <a:bodyPr/>
                    <a:lstStyle/>
                    <a:p>
                      <a:r>
                        <a:rPr lang="en-US" altLang="ko-Kore-KR" sz="1600" dirty="0"/>
                        <a:t>Target</a:t>
                      </a:r>
                      <a:endParaRPr lang="ko-Kore-KR" altLang="en-US" sz="1600" dirty="0"/>
                    </a:p>
                  </a:txBody>
                  <a:tcPr/>
                </a:tc>
                <a:tc gridSpan="2">
                  <a:txBody>
                    <a:bodyPr/>
                    <a:lstStyle/>
                    <a:p>
                      <a:pPr algn="ctr"/>
                      <a:r>
                        <a:rPr kumimoji="1" lang="en-US" altLang="ko-Kore-KR" sz="1600" dirty="0"/>
                        <a:t>Pitch / Energy</a:t>
                      </a:r>
                      <a:endParaRPr lang="ko-Kore-KR" altLang="en-US" sz="1600" dirty="0"/>
                    </a:p>
                  </a:txBody>
                  <a:tcPr/>
                </a:tc>
                <a:tc hMerge="1">
                  <a:txBody>
                    <a:bodyPr/>
                    <a:lstStyle/>
                    <a:p>
                      <a:endParaRPr lang="ko-Kore-KR" altLang="en-US"/>
                    </a:p>
                  </a:txBody>
                  <a:tcPr/>
                </a:tc>
                <a:extLst>
                  <a:ext uri="{0D108BD9-81ED-4DB2-BD59-A6C34878D82A}">
                    <a16:rowId xmlns:a16="http://schemas.microsoft.com/office/drawing/2014/main" val="1149483242"/>
                  </a:ext>
                </a:extLst>
              </a:tr>
              <a:tr h="324832">
                <a:tc>
                  <a:txBody>
                    <a:bodyPr/>
                    <a:lstStyle/>
                    <a:p>
                      <a:r>
                        <a:rPr lang="en-US" altLang="ko-Kore-KR" sz="1600" dirty="0"/>
                        <a:t>Evaluation</a:t>
                      </a:r>
                      <a:endParaRPr lang="ko-Kore-KR" altLang="en-US" sz="1600" dirty="0"/>
                    </a:p>
                  </a:txBody>
                  <a:tcPr/>
                </a:tc>
                <a:tc gridSpan="2">
                  <a:txBody>
                    <a:bodyPr/>
                    <a:lstStyle/>
                    <a:p>
                      <a:pPr algn="ctr"/>
                      <a:r>
                        <a:rPr lang="en-US" altLang="ko-Kore-KR" sz="1600" dirty="0"/>
                        <a:t>MSE</a:t>
                      </a:r>
                      <a:endParaRPr lang="ko-Kore-KR" altLang="en-US" sz="1600" dirty="0"/>
                    </a:p>
                  </a:txBody>
                  <a:tcPr/>
                </a:tc>
                <a:tc hMerge="1">
                  <a:txBody>
                    <a:bodyPr/>
                    <a:lstStyle/>
                    <a:p>
                      <a:endParaRPr lang="ko-Kore-KR" altLang="en-US"/>
                    </a:p>
                  </a:txBody>
                  <a:tcPr/>
                </a:tc>
                <a:extLst>
                  <a:ext uri="{0D108BD9-81ED-4DB2-BD59-A6C34878D82A}">
                    <a16:rowId xmlns:a16="http://schemas.microsoft.com/office/drawing/2014/main" val="2795979164"/>
                  </a:ext>
                </a:extLst>
              </a:tr>
            </a:tbl>
          </a:graphicData>
        </a:graphic>
      </p:graphicFrame>
      <p:sp>
        <p:nvSpPr>
          <p:cNvPr id="4" name="슬라이드 번호 개체 틀 3">
            <a:extLst>
              <a:ext uri="{FF2B5EF4-FFF2-40B4-BE49-F238E27FC236}">
                <a16:creationId xmlns:a16="http://schemas.microsoft.com/office/drawing/2014/main" id="{9CE10CAA-806A-D34B-A239-E2F308254E0B}"/>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6</a:t>
            </a:fld>
            <a:endParaRPr lang="en-US" altLang="ko-KR" dirty="0"/>
          </a:p>
        </p:txBody>
      </p:sp>
    </p:spTree>
    <p:extLst>
      <p:ext uri="{BB962C8B-B14F-4D97-AF65-F5344CB8AC3E}">
        <p14:creationId xmlns:p14="http://schemas.microsoft.com/office/powerpoint/2010/main" val="2470574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1F60BA2-06DD-F243-9459-7CB5AA56DC84}"/>
              </a:ext>
            </a:extLst>
          </p:cNvPr>
          <p:cNvSpPr>
            <a:spLocks noGrp="1"/>
          </p:cNvSpPr>
          <p:nvPr>
            <p:ph type="title"/>
          </p:nvPr>
        </p:nvSpPr>
        <p:spPr/>
        <p:txBody>
          <a:bodyPr/>
          <a:lstStyle/>
          <a:p>
            <a:r>
              <a:rPr lang="en-US" altLang="ko-Kore-KR" dirty="0"/>
              <a:t>Models - Upstream SSL models</a:t>
            </a:r>
            <a:endParaRPr kumimoji="1" lang="ko-Kore-KR" altLang="en-US" dirty="0"/>
          </a:p>
        </p:txBody>
      </p:sp>
      <p:sp>
        <p:nvSpPr>
          <p:cNvPr id="4" name="슬라이드 번호 개체 틀 3">
            <a:extLst>
              <a:ext uri="{FF2B5EF4-FFF2-40B4-BE49-F238E27FC236}">
                <a16:creationId xmlns:a16="http://schemas.microsoft.com/office/drawing/2014/main" id="{F4272279-AE1A-C04A-BCA5-500D830ED155}"/>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7</a:t>
            </a:fld>
            <a:endParaRPr lang="en-US" altLang="ko-KR" dirty="0"/>
          </a:p>
        </p:txBody>
      </p:sp>
      <p:pic>
        <p:nvPicPr>
          <p:cNvPr id="5" name="내용 개체 틀 5" descr="테이블이(가) 표시된 사진&#10;&#10;자동 생성된 설명">
            <a:extLst>
              <a:ext uri="{FF2B5EF4-FFF2-40B4-BE49-F238E27FC236}">
                <a16:creationId xmlns:a16="http://schemas.microsoft.com/office/drawing/2014/main" id="{14FECE27-9C58-4347-BE2C-E2045062FA8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6238" y="1522200"/>
            <a:ext cx="9256712" cy="4385099"/>
          </a:xfrm>
        </p:spPr>
      </p:pic>
    </p:spTree>
    <p:extLst>
      <p:ext uri="{BB962C8B-B14F-4D97-AF65-F5344CB8AC3E}">
        <p14:creationId xmlns:p14="http://schemas.microsoft.com/office/powerpoint/2010/main" val="1546738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B11677-0695-4845-83B3-D56CA230A14E}"/>
              </a:ext>
            </a:extLst>
          </p:cNvPr>
          <p:cNvSpPr>
            <a:spLocks noGrp="1"/>
          </p:cNvSpPr>
          <p:nvPr>
            <p:ph type="title"/>
          </p:nvPr>
        </p:nvSpPr>
        <p:spPr>
          <a:xfrm>
            <a:off x="914400" y="400050"/>
            <a:ext cx="8686800" cy="685800"/>
          </a:xfrm>
        </p:spPr>
        <p:txBody>
          <a:bodyPr wrap="square" anchor="ctr">
            <a:normAutofit/>
          </a:bodyPr>
          <a:lstStyle/>
          <a:p>
            <a:r>
              <a:rPr lang="en-US" altLang="ko-Kore-KR" dirty="0"/>
              <a:t>Models - </a:t>
            </a:r>
            <a:r>
              <a:rPr kumimoji="1" lang="en-US" altLang="ko-Kore-KR" dirty="0"/>
              <a:t>Downstream model </a:t>
            </a:r>
            <a:endParaRPr kumimoji="1" lang="ko-Kore-KR" altLang="en-US" dirty="0"/>
          </a:p>
        </p:txBody>
      </p:sp>
      <p:pic>
        <p:nvPicPr>
          <p:cNvPr id="6" name="그림 5" descr="텍스트이(가) 표시된 사진&#10;&#10;자동 생성된 설명">
            <a:extLst>
              <a:ext uri="{FF2B5EF4-FFF2-40B4-BE49-F238E27FC236}">
                <a16:creationId xmlns:a16="http://schemas.microsoft.com/office/drawing/2014/main" id="{E1890D2F-A4BE-5A42-8DA4-9A85E5B4A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488" y="1458690"/>
            <a:ext cx="4464496" cy="4626420"/>
          </a:xfrm>
          <a:prstGeom prst="rect">
            <a:avLst/>
          </a:prstGeom>
          <a:noFill/>
        </p:spPr>
      </p:pic>
      <p:sp>
        <p:nvSpPr>
          <p:cNvPr id="3" name="내용 개체 틀 2">
            <a:extLst>
              <a:ext uri="{FF2B5EF4-FFF2-40B4-BE49-F238E27FC236}">
                <a16:creationId xmlns:a16="http://schemas.microsoft.com/office/drawing/2014/main" id="{4251F73A-8D41-7446-8007-7899583AA3F5}"/>
              </a:ext>
            </a:extLst>
          </p:cNvPr>
          <p:cNvSpPr>
            <a:spLocks noGrp="1"/>
          </p:cNvSpPr>
          <p:nvPr>
            <p:ph sz="half" idx="2"/>
          </p:nvPr>
        </p:nvSpPr>
        <p:spPr>
          <a:xfrm>
            <a:off x="4953000" y="1143000"/>
            <a:ext cx="4619625" cy="5257800"/>
          </a:xfrm>
        </p:spPr>
        <p:txBody>
          <a:bodyPr wrap="square" anchor="t">
            <a:normAutofit/>
          </a:bodyPr>
          <a:lstStyle/>
          <a:p>
            <a:pPr>
              <a:lnSpc>
                <a:spcPct val="90000"/>
              </a:lnSpc>
              <a:buClr>
                <a:schemeClr val="tx1"/>
              </a:buClr>
              <a:buSzPct val="120000"/>
              <a:buFont typeface="Arial" panose="020B0604020202020204" pitchFamily="34" charset="0"/>
              <a:buChar char="•"/>
            </a:pPr>
            <a:r>
              <a:rPr kumimoji="1" lang="en-US" altLang="ko-Kore-KR" sz="2000" dirty="0"/>
              <a:t>Classification tasks</a:t>
            </a:r>
          </a:p>
          <a:p>
            <a:pPr lvl="1">
              <a:lnSpc>
                <a:spcPct val="90000"/>
              </a:lnSpc>
              <a:buClr>
                <a:schemeClr val="tx1"/>
              </a:buClr>
              <a:buSzPct val="120000"/>
              <a:buFont typeface="Arial" panose="020B0604020202020204" pitchFamily="34" charset="0"/>
              <a:buChar char="•"/>
            </a:pPr>
            <a:r>
              <a:rPr kumimoji="1" lang="en-US" altLang="ko-Kore-KR" sz="1800" dirty="0"/>
              <a:t>Last hidden state                                    -&gt; mean pooling along the time axis     -&gt; linear projection</a:t>
            </a:r>
          </a:p>
          <a:p>
            <a:pPr lvl="1">
              <a:lnSpc>
                <a:spcPct val="90000"/>
              </a:lnSpc>
              <a:buClr>
                <a:schemeClr val="tx1"/>
              </a:buClr>
              <a:buSzPct val="120000"/>
              <a:buFont typeface="Arial" panose="020B0604020202020204" pitchFamily="34" charset="0"/>
              <a:buChar char="•"/>
            </a:pPr>
            <a:r>
              <a:rPr lang="en-US" altLang="ko-Kore-KR" sz="1800" dirty="0"/>
              <a:t>Cross-Entropy Minimization</a:t>
            </a:r>
            <a:endParaRPr kumimoji="1" lang="en-US" altLang="ko-Kore-KR" sz="1800" dirty="0"/>
          </a:p>
          <a:p>
            <a:pPr lvl="1">
              <a:lnSpc>
                <a:spcPct val="90000"/>
              </a:lnSpc>
              <a:buClr>
                <a:schemeClr val="tx1"/>
              </a:buClr>
              <a:buSzPct val="120000"/>
              <a:buFont typeface="Arial" panose="020B0604020202020204" pitchFamily="34" charset="0"/>
              <a:buChar char="•"/>
            </a:pPr>
            <a:endParaRPr lang="en-US" altLang="ko-Kore-KR" sz="2600" dirty="0"/>
          </a:p>
          <a:p>
            <a:pPr>
              <a:lnSpc>
                <a:spcPct val="90000"/>
              </a:lnSpc>
              <a:buClr>
                <a:schemeClr val="tx1"/>
              </a:buClr>
              <a:buSzPct val="120000"/>
              <a:buFont typeface="Arial" panose="020B0604020202020204" pitchFamily="34" charset="0"/>
              <a:buChar char="•"/>
            </a:pPr>
            <a:r>
              <a:rPr kumimoji="1" lang="en-US" altLang="ko-Kore-KR" sz="2000" dirty="0"/>
              <a:t>Prosody Reconstruction / </a:t>
            </a:r>
            <a:r>
              <a:rPr kumimoji="1" lang="ko-KR" altLang="en-US" sz="2000" dirty="0"/>
              <a:t>                    </a:t>
            </a:r>
            <a:r>
              <a:rPr kumimoji="1" lang="en-US" altLang="ko-Kore-KR" sz="2000" dirty="0"/>
              <a:t>Future Value Prediction</a:t>
            </a:r>
          </a:p>
          <a:p>
            <a:pPr lvl="1">
              <a:lnSpc>
                <a:spcPct val="90000"/>
              </a:lnSpc>
              <a:buClr>
                <a:schemeClr val="tx1"/>
              </a:buClr>
              <a:buSzPct val="120000"/>
              <a:buFont typeface="Arial" panose="020B0604020202020204" pitchFamily="34" charset="0"/>
              <a:buChar char="•"/>
            </a:pPr>
            <a:r>
              <a:rPr kumimoji="1" lang="en-US" altLang="ko-Kore-KR" sz="1800" dirty="0"/>
              <a:t>Frame-level representation</a:t>
            </a:r>
            <a:r>
              <a:rPr lang="en-US" altLang="ko-Kore-KR" sz="1800" dirty="0"/>
              <a:t> </a:t>
            </a:r>
            <a:r>
              <a:rPr lang="ko-KR" altLang="en-US" sz="1800" dirty="0"/>
              <a:t>                    </a:t>
            </a:r>
            <a:r>
              <a:rPr lang="en-US" altLang="ko-Kore-KR" sz="1800" dirty="0"/>
              <a:t>-&gt; linear projection to 1</a:t>
            </a:r>
          </a:p>
          <a:p>
            <a:pPr lvl="1">
              <a:lnSpc>
                <a:spcPct val="90000"/>
              </a:lnSpc>
              <a:buClr>
                <a:schemeClr val="tx1"/>
              </a:buClr>
              <a:buSzPct val="120000"/>
              <a:buFont typeface="Arial" panose="020B0604020202020204" pitchFamily="34" charset="0"/>
              <a:buChar char="•"/>
            </a:pPr>
            <a:r>
              <a:rPr lang="en-US" altLang="ko-Kore-KR" sz="1800" dirty="0"/>
              <a:t>MSE minimization</a:t>
            </a:r>
          </a:p>
        </p:txBody>
      </p:sp>
      <p:sp>
        <p:nvSpPr>
          <p:cNvPr id="4" name="슬라이드 번호 개체 틀 3">
            <a:extLst>
              <a:ext uri="{FF2B5EF4-FFF2-40B4-BE49-F238E27FC236}">
                <a16:creationId xmlns:a16="http://schemas.microsoft.com/office/drawing/2014/main" id="{71A5CF58-E68D-694B-A984-C13AB83172A0}"/>
              </a:ext>
            </a:extLst>
          </p:cNvPr>
          <p:cNvSpPr>
            <a:spLocks noGrp="1"/>
          </p:cNvSpPr>
          <p:nvPr>
            <p:ph type="sldNum" sz="quarter" idx="10"/>
          </p:nvPr>
        </p:nvSpPr>
        <p:spPr>
          <a:xfrm>
            <a:off x="8494712" y="6525344"/>
            <a:ext cx="1066800" cy="304800"/>
          </a:xfrm>
        </p:spPr>
        <p:txBody>
          <a:bodyPr wrap="none" anchor="ctr">
            <a:normAutofit/>
          </a:bodyPr>
          <a:lstStyle/>
          <a:p>
            <a:pPr>
              <a:lnSpc>
                <a:spcPct val="90000"/>
              </a:lnSpc>
              <a:spcAft>
                <a:spcPts val="600"/>
              </a:spcAft>
              <a:defRPr/>
            </a:pPr>
            <a:r>
              <a:rPr lang="en-US" altLang="ko-KR"/>
              <a:t>Page </a:t>
            </a:r>
            <a:fld id="{2E59595D-A67B-4217-AF6B-E06A76FEDF4C}" type="slidenum">
              <a:rPr lang="en-US" altLang="ko-KR" smtClean="0"/>
              <a:pPr>
                <a:lnSpc>
                  <a:spcPct val="90000"/>
                </a:lnSpc>
                <a:spcAft>
                  <a:spcPts val="600"/>
                </a:spcAft>
                <a:defRPr/>
              </a:pPr>
              <a:t>8</a:t>
            </a:fld>
            <a:endParaRPr lang="en-US" altLang="ko-KR"/>
          </a:p>
        </p:txBody>
      </p:sp>
    </p:spTree>
    <p:extLst>
      <p:ext uri="{BB962C8B-B14F-4D97-AF65-F5344CB8AC3E}">
        <p14:creationId xmlns:p14="http://schemas.microsoft.com/office/powerpoint/2010/main" val="1400799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12F437-3159-D544-8FF8-CD26FA018FFE}"/>
              </a:ext>
            </a:extLst>
          </p:cNvPr>
          <p:cNvSpPr>
            <a:spLocks noGrp="1"/>
          </p:cNvSpPr>
          <p:nvPr>
            <p:ph type="title"/>
          </p:nvPr>
        </p:nvSpPr>
        <p:spPr/>
        <p:txBody>
          <a:bodyPr/>
          <a:lstStyle/>
          <a:p>
            <a:r>
              <a:rPr kumimoji="1" lang="en-US" altLang="ko-Kore-KR" dirty="0"/>
              <a:t>Models - baseline</a:t>
            </a:r>
            <a:endParaRPr kumimoji="1" lang="ko-Kore-KR" altLang="en-US" dirty="0"/>
          </a:p>
        </p:txBody>
      </p:sp>
      <p:sp>
        <p:nvSpPr>
          <p:cNvPr id="3" name="내용 개체 틀 2">
            <a:extLst>
              <a:ext uri="{FF2B5EF4-FFF2-40B4-BE49-F238E27FC236}">
                <a16:creationId xmlns:a16="http://schemas.microsoft.com/office/drawing/2014/main" id="{F8B78C40-1C8E-AC41-ABCA-887F51789ABB}"/>
              </a:ext>
            </a:extLst>
          </p:cNvPr>
          <p:cNvSpPr>
            <a:spLocks noGrp="1"/>
          </p:cNvSpPr>
          <p:nvPr>
            <p:ph idx="1"/>
          </p:nvPr>
        </p:nvSpPr>
        <p:spPr/>
        <p:txBody>
          <a:bodyPr/>
          <a:lstStyle/>
          <a:p>
            <a:r>
              <a:rPr kumimoji="1" lang="en-US" altLang="ko-Kore-KR" dirty="0"/>
              <a:t>FBANK</a:t>
            </a:r>
          </a:p>
          <a:p>
            <a:pPr lvl="1"/>
            <a:r>
              <a:rPr lang="en-US" altLang="ko-Kore-KR" dirty="0"/>
              <a:t>Baseline feature set</a:t>
            </a:r>
          </a:p>
          <a:p>
            <a:pPr lvl="1"/>
            <a:r>
              <a:rPr lang="en-US" altLang="ko-Kore-KR" dirty="0"/>
              <a:t>80 dim Log </a:t>
            </a:r>
            <a:r>
              <a:rPr lang="en-US" altLang="ko-Kore-KR" dirty="0" err="1"/>
              <a:t>mel</a:t>
            </a:r>
            <a:r>
              <a:rPr lang="en-US" altLang="ko-Kore-KR" dirty="0"/>
              <a:t> </a:t>
            </a:r>
            <a:r>
              <a:rPr lang="en-US" altLang="ko-Kore-KR" dirty="0" err="1"/>
              <a:t>Filterbank</a:t>
            </a:r>
            <a:r>
              <a:rPr lang="en-US" altLang="ko-Kore-KR" dirty="0"/>
              <a:t> features with delta and delta-delta </a:t>
            </a:r>
          </a:p>
          <a:p>
            <a:pPr lvl="1">
              <a:buFont typeface="Symbol" pitchFamily="2" charset="2"/>
              <a:buChar char="Þ"/>
            </a:pPr>
            <a:r>
              <a:rPr lang="en-US" altLang="ko-Kore-KR" dirty="0"/>
              <a:t>240 dimensional feature</a:t>
            </a:r>
          </a:p>
          <a:p>
            <a:pPr lvl="1">
              <a:buFont typeface="Symbol" pitchFamily="2" charset="2"/>
              <a:buChar char="Þ"/>
            </a:pPr>
            <a:endParaRPr lang="en-US" altLang="ko-Kore-KR" dirty="0"/>
          </a:p>
          <a:p>
            <a:r>
              <a:rPr kumimoji="1" lang="en-US" altLang="ko-Kore-KR" dirty="0"/>
              <a:t>Classification Tasks</a:t>
            </a:r>
          </a:p>
          <a:p>
            <a:pPr lvl="1"/>
            <a:r>
              <a:rPr lang="en-US" altLang="ko-Kore-KR" dirty="0"/>
              <a:t>Mean-pooled FBANK feature across utterance</a:t>
            </a:r>
          </a:p>
          <a:p>
            <a:pPr lvl="1"/>
            <a:r>
              <a:rPr lang="en-US" altLang="ko-Kore-KR" dirty="0"/>
              <a:t>Text-only performance </a:t>
            </a:r>
          </a:p>
          <a:p>
            <a:pPr lvl="2"/>
            <a:r>
              <a:rPr lang="en-US" altLang="ko-Kore-KR" sz="1400" dirty="0"/>
              <a:t>Fine-tuned </a:t>
            </a:r>
            <a:r>
              <a:rPr lang="en-US" altLang="ko-Kore-KR" sz="1400" dirty="0" err="1"/>
              <a:t>RoBERTa</a:t>
            </a:r>
            <a:r>
              <a:rPr lang="en-US" altLang="ko-Kore-KR" sz="1400" dirty="0"/>
              <a:t> for Sarcasm Detection, SA / </a:t>
            </a:r>
            <a:r>
              <a:rPr lang="en-US" altLang="ko-Kore-KR" sz="1400" dirty="0" err="1"/>
              <a:t>Longformer</a:t>
            </a:r>
            <a:r>
              <a:rPr lang="en-US" altLang="ko-Kore-KR" sz="1400" dirty="0"/>
              <a:t> for Persuasiveness Prediction </a:t>
            </a:r>
            <a:endParaRPr lang="en-US" altLang="ko-Kore-KR" dirty="0"/>
          </a:p>
          <a:p>
            <a:r>
              <a:rPr kumimoji="1" lang="en-US" altLang="ko-Kore-KR" dirty="0"/>
              <a:t>Prosody Reconstruction</a:t>
            </a:r>
          </a:p>
          <a:p>
            <a:pPr lvl="1"/>
            <a:r>
              <a:rPr lang="en-US" altLang="ko-Kore-KR" dirty="0" err="1"/>
              <a:t>Talkin’s</a:t>
            </a:r>
            <a:r>
              <a:rPr lang="en-US" altLang="ko-Kore-KR" dirty="0"/>
              <a:t> </a:t>
            </a:r>
            <a:r>
              <a:rPr lang="en-US" altLang="ko-Kore-KR" dirty="0">
                <a:hlinkClick r:id="rId3"/>
              </a:rPr>
              <a:t>REAPER</a:t>
            </a:r>
            <a:r>
              <a:rPr lang="en-US" altLang="ko-Kore-KR" dirty="0"/>
              <a:t> (</a:t>
            </a:r>
            <a:r>
              <a:rPr lang="en-US" altLang="ko-KR" dirty="0"/>
              <a:t>high quality off-the-shelf </a:t>
            </a:r>
            <a:r>
              <a:rPr lang="en-US" altLang="ko-Kore-KR" dirty="0"/>
              <a:t>pitch extractor)</a:t>
            </a:r>
          </a:p>
          <a:p>
            <a:r>
              <a:rPr kumimoji="1" lang="en-US" altLang="ko-Kore-KR" dirty="0"/>
              <a:t>Future Value Prediction</a:t>
            </a:r>
          </a:p>
          <a:p>
            <a:pPr lvl="1"/>
            <a:r>
              <a:rPr lang="en-US" altLang="ko-Kore-KR" dirty="0"/>
              <a:t>FBANK + RNN</a:t>
            </a:r>
          </a:p>
          <a:p>
            <a:pPr lvl="2"/>
            <a:r>
              <a:rPr kumimoji="1" lang="en-US" altLang="ko-Kore-KR" dirty="0"/>
              <a:t>One-layer </a:t>
            </a:r>
            <a:r>
              <a:rPr kumimoji="1" lang="en-US" altLang="ko-Kore-KR" dirty="0" err="1"/>
              <a:t>uni</a:t>
            </a:r>
            <a:r>
              <a:rPr kumimoji="1" lang="en-US" altLang="ko-Kore-KR" dirty="0"/>
              <a:t>-directional RNN</a:t>
            </a:r>
            <a:endParaRPr lang="en-US" altLang="ko-Kore-KR" dirty="0"/>
          </a:p>
          <a:p>
            <a:pPr lvl="2"/>
            <a:endParaRPr kumimoji="1" lang="ko-Kore-KR" altLang="en-US" dirty="0"/>
          </a:p>
        </p:txBody>
      </p:sp>
      <p:sp>
        <p:nvSpPr>
          <p:cNvPr id="4" name="슬라이드 번호 개체 틀 3">
            <a:extLst>
              <a:ext uri="{FF2B5EF4-FFF2-40B4-BE49-F238E27FC236}">
                <a16:creationId xmlns:a16="http://schemas.microsoft.com/office/drawing/2014/main" id="{47FE99B5-8CB9-CD45-BBC9-968FCFDBA621}"/>
              </a:ext>
            </a:extLst>
          </p:cNvPr>
          <p:cNvSpPr>
            <a:spLocks noGrp="1"/>
          </p:cNvSpPr>
          <p:nvPr>
            <p:ph type="sldNum" sz="quarter" idx="10"/>
          </p:nvPr>
        </p:nvSpPr>
        <p:spPr/>
        <p:txBody>
          <a:bodyPr/>
          <a:lstStyle/>
          <a:p>
            <a:pPr>
              <a:defRPr/>
            </a:pPr>
            <a:r>
              <a:rPr lang="en-US" altLang="ko-KR"/>
              <a:t>Page </a:t>
            </a:r>
            <a:fld id="{2E59595D-A67B-4217-AF6B-E06A76FEDF4C}" type="slidenum">
              <a:rPr lang="en-US" altLang="ko-KR" smtClean="0"/>
              <a:pPr>
                <a:defRPr/>
              </a:pPr>
              <a:t>9</a:t>
            </a:fld>
            <a:endParaRPr lang="en-US" altLang="ko-KR" dirty="0"/>
          </a:p>
        </p:txBody>
      </p:sp>
    </p:spTree>
    <p:extLst>
      <p:ext uri="{BB962C8B-B14F-4D97-AF65-F5344CB8AC3E}">
        <p14:creationId xmlns:p14="http://schemas.microsoft.com/office/powerpoint/2010/main" val="1557460443"/>
      </p:ext>
    </p:extLst>
  </p:cSld>
  <p:clrMapOvr>
    <a:masterClrMapping/>
  </p:clrMapOvr>
</p:sld>
</file>

<file path=ppt/theme/theme1.xml><?xml version="1.0" encoding="utf-8"?>
<a:theme xmlns:a="http://schemas.openxmlformats.org/drawingml/2006/main" name="XcodeSourceContro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기본 디자인">
      <a:majorFont>
        <a:latin typeface="Times New Roman"/>
        <a:ea typeface="돋움"/>
        <a:cs typeface=""/>
      </a:majorFont>
      <a:minorFont>
        <a:latin typeface="Times New Roman"/>
        <a:ea typeface="돋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ko-KR" altLang="en-US" sz="1400" b="1" i="0" u="none" strike="noStrike" cap="none" normalizeH="0" baseline="0" smtClean="0">
            <a:ln>
              <a:noFill/>
            </a:ln>
            <a:solidFill>
              <a:schemeClr val="tx1"/>
            </a:solidFill>
            <a:effectLst/>
            <a:latin typeface="Arial" pitchFamily="34" charset="0"/>
            <a:ea typeface="돋움" pitchFamily="50" charset="-127"/>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ko-KR" altLang="en-US" sz="1400" b="1" i="0" u="none" strike="noStrike" cap="none" normalizeH="0" baseline="0" smtClean="0">
            <a:ln>
              <a:noFill/>
            </a:ln>
            <a:solidFill>
              <a:schemeClr val="tx1"/>
            </a:solidFill>
            <a:effectLst/>
            <a:latin typeface="Arial" pitchFamily="34" charset="0"/>
            <a:ea typeface="돋움" pitchFamily="50" charset="-127"/>
          </a:defRPr>
        </a:defPPr>
      </a:lstStyle>
    </a:lnDef>
  </a:objectDefaults>
  <a:extraClrSchemeLst>
    <a:extraClrScheme>
      <a:clrScheme name="기본 디자인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기본 디자인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기본 디자인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기본 디자인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15956</TotalTime>
  <Words>1979</Words>
  <Application>Microsoft Macintosh PowerPoint</Application>
  <PresentationFormat>A4 용지(210x297mm)</PresentationFormat>
  <Paragraphs>262</Paragraphs>
  <Slides>18</Slides>
  <Notes>14</Notes>
  <HiddenSlides>0</HiddenSlides>
  <MMClips>0</MMClips>
  <ScaleCrop>false</ScaleCrop>
  <HeadingPairs>
    <vt:vector size="6" baseType="variant">
      <vt:variant>
        <vt:lpstr>사용한 글꼴</vt:lpstr>
      </vt:variant>
      <vt:variant>
        <vt:i4>15</vt:i4>
      </vt:variant>
      <vt:variant>
        <vt:lpstr>테마</vt:lpstr>
      </vt:variant>
      <vt:variant>
        <vt:i4>1</vt:i4>
      </vt:variant>
      <vt:variant>
        <vt:lpstr>슬라이드 제목</vt:lpstr>
      </vt:variant>
      <vt:variant>
        <vt:i4>18</vt:i4>
      </vt:variant>
    </vt:vector>
  </HeadingPairs>
  <TitlesOfParts>
    <vt:vector size="34" baseType="lpstr">
      <vt:lpstr>Apple SD Gothic Neo</vt:lpstr>
      <vt:lpstr>CMBX10</vt:lpstr>
      <vt:lpstr>CMBX7</vt:lpstr>
      <vt:lpstr>CMMI10</vt:lpstr>
      <vt:lpstr>CMMI7</vt:lpstr>
      <vt:lpstr>CMR10</vt:lpstr>
      <vt:lpstr>CMR7</vt:lpstr>
      <vt:lpstr>CMSY10</vt:lpstr>
      <vt:lpstr>돋움</vt:lpstr>
      <vt:lpstr>NimbusRomNo9L</vt:lpstr>
      <vt:lpstr>Arial</vt:lpstr>
      <vt:lpstr>Monotype Sorts</vt:lpstr>
      <vt:lpstr>Symbol</vt:lpstr>
      <vt:lpstr>Times New Roman</vt:lpstr>
      <vt:lpstr>Wingdings</vt:lpstr>
      <vt:lpstr>XcodeSourceControl</vt:lpstr>
      <vt:lpstr>SUPERB-Prosody</vt:lpstr>
      <vt:lpstr>Overview</vt:lpstr>
      <vt:lpstr>Background</vt:lpstr>
      <vt:lpstr>Introduction</vt:lpstr>
      <vt:lpstr>Tasks</vt:lpstr>
      <vt:lpstr>Tasks</vt:lpstr>
      <vt:lpstr>Models - Upstream SSL models</vt:lpstr>
      <vt:lpstr>Models - Downstream model </vt:lpstr>
      <vt:lpstr>Models - baseline</vt:lpstr>
      <vt:lpstr>Results</vt:lpstr>
      <vt:lpstr>Results</vt:lpstr>
      <vt:lpstr>Results</vt:lpstr>
      <vt:lpstr>Results</vt:lpstr>
      <vt:lpstr>Results</vt:lpstr>
      <vt:lpstr>Results</vt:lpstr>
      <vt:lpstr>Results</vt:lpstr>
      <vt:lpstr>Conclusion</vt:lpstr>
      <vt:lpstr>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종합설계 I  (Xcode and Source Control )</dc:title>
  <dc:creator>i7KOO</dc:creator>
  <cp:lastModifiedBy>최예린</cp:lastModifiedBy>
  <cp:revision>1255</cp:revision>
  <cp:lastPrinted>2018-01-22T13:46:10Z</cp:lastPrinted>
  <dcterms:created xsi:type="dcterms:W3CDTF">2013-03-03T01:08:41Z</dcterms:created>
  <dcterms:modified xsi:type="dcterms:W3CDTF">2023-02-08T01:38:19Z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_SA">
    <vt:lpwstr>F:\2017\KAIST과제\2차워크샵20170720\로봇과제 DQN 대화관리기 발표자료 20170720v2.pptx</vt:lpwstr>
  </property>
</Properties>
</file>