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312" r:id="rId3"/>
    <p:sldId id="311" r:id="rId4"/>
    <p:sldId id="310" r:id="rId5"/>
    <p:sldId id="325" r:id="rId6"/>
    <p:sldId id="322" r:id="rId7"/>
    <p:sldId id="313" r:id="rId8"/>
    <p:sldId id="314" r:id="rId9"/>
    <p:sldId id="323" r:id="rId10"/>
    <p:sldId id="324" r:id="rId11"/>
    <p:sldId id="315" r:id="rId12"/>
    <p:sldId id="316" r:id="rId13"/>
    <p:sldId id="317" r:id="rId14"/>
    <p:sldId id="318" r:id="rId15"/>
    <p:sldId id="326" r:id="rId16"/>
    <p:sldId id="319" r:id="rId17"/>
    <p:sldId id="321" r:id="rId18"/>
    <p:sldId id="309" r:id="rId19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C0128"/>
    <a:srgbClr val="FF7C80"/>
    <a:srgbClr val="737373"/>
    <a:srgbClr val="009900"/>
    <a:srgbClr val="99FFCC"/>
    <a:srgbClr val="F1ADAB"/>
    <a:srgbClr val="00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7" autoAdjust="0"/>
    <p:restoredTop sz="96582" autoAdjust="0"/>
  </p:normalViewPr>
  <p:slideViewPr>
    <p:cSldViewPr>
      <p:cViewPr varScale="1">
        <p:scale>
          <a:sx n="128" d="100"/>
          <a:sy n="128" d="100"/>
        </p:scale>
        <p:origin x="1480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8D%B0%EC%9D%B4%ED%84%B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%EB%B6%84%EC%82%B0" TargetMode="External"/><Relationship Id="rId4" Type="http://schemas.openxmlformats.org/officeDocument/2006/relationships/hyperlink" Target="https://ko.wikipedia.org/wiki/%ED%81%B4%EB%9F%AC%EC%8A%A4%ED%84%B0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86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811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k-</a:t>
            </a:r>
            <a:r>
              <a:rPr kumimoji="1" lang="ko-KR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평균 알고리즘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(</a:t>
            </a:r>
            <a:r>
              <a:rPr kumimoji="1" lang="en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K-means clustering algorithm)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은 주어진 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  <a:hlinkClick r:id="rId3" tooltip="데이터"/>
              </a:rPr>
              <a:t>데이터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를 </a:t>
            </a:r>
            <a:r>
              <a:rPr kumimoji="1" lang="en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k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개의 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  <a:hlinkClick r:id="rId4" tooltip="클러스터"/>
              </a:rPr>
              <a:t>클러스터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로 묶는 알고리즘으로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각 클러스터와 거리 차이의 </a:t>
            </a:r>
            <a:r>
              <a:rPr kumimoji="1" lang="ko-KR" altLang="en-US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  <a:hlinkClick r:id="rId5" tooltip="분산"/>
              </a:rPr>
              <a:t>분산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을 최소화하는 방식으로 동작한다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776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How can vector quantization be a bottleneck? </a:t>
            </a:r>
          </a:p>
          <a:p>
            <a:r>
              <a:rPr kumimoji="1" lang="en-US" altLang="ko-Kore-KR" dirty="0"/>
              <a:t>- quantization : </a:t>
            </a:r>
            <a:r>
              <a:rPr kumimoji="1" lang="ko-Kore-KR" altLang="en-US" dirty="0"/>
              <a:t>적은 양의 정보를 가지고 데이터를 표현하는 방법</a:t>
            </a:r>
            <a:endParaRPr kumimoji="1" lang="en-US" altLang="ko-Kore-KR" dirty="0"/>
          </a:p>
          <a:p>
            <a:r>
              <a:rPr kumimoji="1" lang="en-US" altLang="ko-KR" dirty="0"/>
              <a:t>-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Prosody encoder == reference encoder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69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Index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</a:t>
            </a:r>
            <a:r>
              <a:rPr kumimoji="1" lang="en-US" altLang="ko-KR" dirty="0"/>
              <a:t>ollapse which means that some embedding vectors are close to a lot of encoders’ outputs and the model uses only a limited number of vectors from e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R" dirty="0"/>
              <a:t>Index collapse severely limits the expression ability of our prosody encoder. 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To tackle this problem, we propose a warm-up strategy and k-</a:t>
            </a:r>
            <a:r>
              <a:rPr kumimoji="1" lang="en-US" altLang="ko-KR" dirty="0" err="1"/>
              <a:t>menas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clusterbased</a:t>
            </a:r>
            <a:r>
              <a:rPr kumimoji="1" lang="en-US" altLang="ko-KR" dirty="0"/>
              <a:t> centroid initialization : </a:t>
            </a:r>
          </a:p>
          <a:p>
            <a:pPr marL="228600" indent="-228600">
              <a:buAutoNum type="arabicParenR"/>
            </a:pPr>
            <a:r>
              <a:rPr kumimoji="1" lang="en-US" altLang="ko-KR" dirty="0"/>
              <a:t>We remove the vector quantization layer in the first 20k steps, making the prosody encoder extract the prosody information freely without </a:t>
            </a:r>
          </a:p>
          <a:p>
            <a:pPr marL="228600" indent="-228600">
              <a:buAutoNum type="arabicParenR"/>
            </a:pPr>
            <a:r>
              <a:rPr kumimoji="1" lang="en-US" altLang="ko-KR" dirty="0"/>
              <a:t>After the first 20k steps, we </a:t>
            </a:r>
            <a:r>
              <a:rPr kumimoji="1" lang="en-US" altLang="ko-KR" dirty="0" err="1"/>
              <a:t>initilaized</a:t>
            </a:r>
            <a:r>
              <a:rPr kumimoji="1" lang="en-US" altLang="ko-KR" dirty="0"/>
              <a:t> the codebook of the vector quantization layer with k-means cluster centers</a:t>
            </a:r>
          </a:p>
          <a:p>
            <a:pPr marL="228600" indent="-228600">
              <a:buAutoNum type="arabicParenR"/>
            </a:pPr>
            <a:r>
              <a:rPr kumimoji="1" lang="en-US" altLang="ko-KR" dirty="0"/>
              <a:t>After initialization, we add the vector quantization layer as the prosody bottleneck of later training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598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Dpit</a:t>
            </a:r>
            <a:r>
              <a:rPr kumimoji="1" lang="en-US" altLang="ko-Kore-KR" dirty="0"/>
              <a:t> = DWT(p1, p2) / </a:t>
            </a:r>
            <a:r>
              <a:rPr kumimoji="1" lang="en-US" altLang="ko-Kore-KR" dirty="0" err="1"/>
              <a:t>Lpath</a:t>
            </a:r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P1, p2 : pitch contour (only voiced part considered)</a:t>
            </a:r>
          </a:p>
          <a:p>
            <a:r>
              <a:rPr kumimoji="1" lang="en-US" altLang="ko-Kore-KR" dirty="0"/>
              <a:t>DWT(-) : </a:t>
            </a:r>
            <a:r>
              <a:rPr kumimoji="1" lang="en-US" altLang="ko-Kore-KR" dirty="0" err="1"/>
              <a:t>caculates</a:t>
            </a:r>
            <a:r>
              <a:rPr kumimoji="1" lang="en-US" altLang="ko-Kore-KR" dirty="0"/>
              <a:t> the minimal DTW distance</a:t>
            </a:r>
          </a:p>
          <a:p>
            <a:r>
              <a:rPr kumimoji="1" lang="en-US" altLang="ko-Kore-KR" dirty="0" err="1"/>
              <a:t>Lpath</a:t>
            </a:r>
            <a:r>
              <a:rPr kumimoji="1" lang="en-US" altLang="ko-Kore-KR" dirty="0"/>
              <a:t> : length of best DTW path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KLdur</a:t>
            </a:r>
            <a:r>
              <a:rPr kumimoji="1" lang="en-US" altLang="ko-Kore-KR" dirty="0"/>
              <a:t> = \sum for w in W  KL(KDE(d1), KDE(d2)) / size of W</a:t>
            </a:r>
          </a:p>
          <a:p>
            <a:r>
              <a:rPr kumimoji="1" lang="en-US" altLang="ko-Kore-KR" dirty="0"/>
              <a:t>W : dictionary of Chinese character dictionary</a:t>
            </a:r>
          </a:p>
          <a:p>
            <a:r>
              <a:rPr kumimoji="1" lang="en-US" altLang="ko-Kore-KR" dirty="0"/>
              <a:t>KDE(-) : kernel density estimation function smoothing the discrete distribution and converting it to continuous distribution</a:t>
            </a:r>
          </a:p>
          <a:p>
            <a:r>
              <a:rPr kumimoji="1" lang="en-US" altLang="ko-Kore-KR" dirty="0"/>
              <a:t>(</a:t>
            </a:r>
            <a:r>
              <a:rPr kumimoji="1" lang="ko-Kore-KR" altLang="en-US" dirty="0"/>
              <a:t>왜냐면 </a:t>
            </a:r>
            <a:r>
              <a:rPr kumimoji="1" lang="en-US" altLang="ko-Kore-KR" dirty="0"/>
              <a:t>d1, d2 =duration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discrete</a:t>
            </a:r>
            <a:r>
              <a:rPr kumimoji="1" lang="ko-Kore-KR" altLang="en-US" dirty="0"/>
              <a:t>한 값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ore-KR" dirty="0"/>
              <a:t>D1^w : duration discrete distribution of word w from system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(system 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 =&gt; e.g. ground truth)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97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pdf/2202.07816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emble-ai/Resemblyz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16496" y="1412776"/>
            <a:ext cx="9361040" cy="1800200"/>
          </a:xfrm>
        </p:spPr>
        <p:txBody>
          <a:bodyPr/>
          <a:lstStyle/>
          <a:p>
            <a:r>
              <a:rPr lang="en" altLang="ko-Kore-KR" sz="3200" dirty="0" err="1">
                <a:effectLst/>
              </a:rPr>
              <a:t>Prosospeech</a:t>
            </a:r>
            <a:r>
              <a:rPr lang="en" altLang="ko-Kore-KR" sz="3200" dirty="0">
                <a:effectLst/>
              </a:rPr>
              <a:t>: Enhancing Prosody with Quantized    Vector Pre-training in Text-To-Speech</a:t>
            </a:r>
            <a:endParaRPr lang="en" altLang="ko-Kore-KR" sz="3200" dirty="0"/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인공지능학과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2022.5.17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B639-4E1A-D140-95A3-8D0F2060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기존 </a:t>
            </a:r>
            <a:r>
              <a:rPr lang="en-US" altLang="ko-Kore-KR" dirty="0"/>
              <a:t>GST</a:t>
            </a:r>
            <a:r>
              <a:rPr lang="ko-Kore-KR" altLang="en-US" dirty="0"/>
              <a:t>의 </a:t>
            </a:r>
            <a:r>
              <a:rPr lang="en-US" altLang="ko-Kore-KR" dirty="0"/>
              <a:t>r</a:t>
            </a:r>
            <a:r>
              <a:rPr lang="en-US" altLang="ko-KR" dirty="0"/>
              <a:t>eference encoder</a:t>
            </a:r>
            <a:r>
              <a:rPr lang="ko-KR" altLang="en-US" dirty="0" err="1"/>
              <a:t>와의</a:t>
            </a:r>
            <a:r>
              <a:rPr lang="ko-KR" altLang="en-US" dirty="0"/>
              <a:t> 차이점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04E273-EC86-9943-BDFE-E3CD4DB8F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9556DAD7-F7C5-E542-B51F-3841AB414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413452"/>
              </p:ext>
            </p:extLst>
          </p:nvPr>
        </p:nvGraphicFramePr>
        <p:xfrm>
          <a:off x="368350" y="1340768"/>
          <a:ext cx="9185275" cy="480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30">
                  <a:extLst>
                    <a:ext uri="{9D8B030D-6E8A-4147-A177-3AD203B41FA5}">
                      <a16:colId xmlns:a16="http://schemas.microsoft.com/office/drawing/2014/main" val="2697317484"/>
                    </a:ext>
                  </a:extLst>
                </a:gridCol>
                <a:gridCol w="3973841">
                  <a:extLst>
                    <a:ext uri="{9D8B030D-6E8A-4147-A177-3AD203B41FA5}">
                      <a16:colId xmlns:a16="http://schemas.microsoft.com/office/drawing/2014/main" val="2452132719"/>
                    </a:ext>
                  </a:extLst>
                </a:gridCol>
                <a:gridCol w="3507104">
                  <a:extLst>
                    <a:ext uri="{9D8B030D-6E8A-4147-A177-3AD203B41FA5}">
                      <a16:colId xmlns:a16="http://schemas.microsoft.com/office/drawing/2014/main" val="3968840527"/>
                    </a:ext>
                  </a:extLst>
                </a:gridCol>
              </a:tblGrid>
              <a:tr h="513896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Reference encoder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Prosody encoder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71816"/>
                  </a:ext>
                </a:extLst>
              </a:tr>
              <a:tr h="52103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input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Speech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Speech + linguistic feature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93627"/>
                  </a:ext>
                </a:extLst>
              </a:tr>
              <a:tr h="188428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Train / inference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1800" dirty="0"/>
                        <a:t>Train, inference </a:t>
                      </a:r>
                      <a:r>
                        <a:rPr lang="ko-Kore-KR" altLang="en-US" sz="1800" dirty="0"/>
                        <a:t>모두 사용됨</a:t>
                      </a:r>
                      <a:endParaRPr lang="en-US" altLang="ko-Kore-KR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1800" dirty="0"/>
                        <a:t>Inference </a:t>
                      </a:r>
                      <a:r>
                        <a:rPr lang="ko-Kore-KR" altLang="en-US" sz="1800" dirty="0"/>
                        <a:t>할 때 </a:t>
                      </a:r>
                      <a:r>
                        <a:rPr lang="en-US" altLang="ko-Kore-KR" sz="1800" dirty="0"/>
                        <a:t>reference embedding</a:t>
                      </a:r>
                      <a:r>
                        <a:rPr lang="ko-Kore-KR" altLang="en-US" sz="1800" dirty="0"/>
                        <a:t>을 추출할 </a:t>
                      </a:r>
                      <a:r>
                        <a:rPr lang="en-US" altLang="ko-Kore-KR" sz="1800" dirty="0"/>
                        <a:t>reference speech</a:t>
                      </a:r>
                      <a:r>
                        <a:rPr lang="ko-Kore-KR" altLang="en-US" sz="1800" dirty="0"/>
                        <a:t>가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2000" dirty="0"/>
                        <a:t>T</a:t>
                      </a:r>
                      <a:r>
                        <a:rPr lang="en-US" altLang="ko-Kore-KR" sz="1800" dirty="0"/>
                        <a:t>rain </a:t>
                      </a:r>
                      <a:r>
                        <a:rPr lang="ko-Kore-KR" altLang="en-US" sz="1800" dirty="0"/>
                        <a:t>할 때만 사용하고</a:t>
                      </a:r>
                      <a:r>
                        <a:rPr lang="en-US" altLang="ko-Kore-KR" sz="180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1800" dirty="0"/>
                        <a:t>Inference</a:t>
                      </a:r>
                      <a:r>
                        <a:rPr lang="ko-Kore-KR" altLang="en-US" sz="1800" dirty="0"/>
                        <a:t>할 때는 </a:t>
                      </a:r>
                      <a:r>
                        <a:rPr lang="en-US" altLang="ko-Kore-KR" sz="1800" dirty="0"/>
                        <a:t>LPV predictor</a:t>
                      </a:r>
                      <a:r>
                        <a:rPr lang="ko-Kore-KR" altLang="en-US" sz="1800" dirty="0"/>
                        <a:t>로   </a:t>
                      </a:r>
                      <a:r>
                        <a:rPr lang="en-US" altLang="ko-Kore-KR" sz="1800" dirty="0"/>
                        <a:t>LPV sequence</a:t>
                      </a:r>
                      <a:r>
                        <a:rPr lang="ko-Kore-KR" altLang="en-US" sz="1800" dirty="0"/>
                        <a:t>를 예측</a:t>
                      </a:r>
                      <a:endParaRPr lang="en-US" altLang="ko-Kore-KR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>
                          <a:highlight>
                            <a:srgbClr val="FFFF00"/>
                          </a:highlight>
                        </a:rPr>
                        <a:t>Inference</a:t>
                      </a:r>
                      <a:r>
                        <a:rPr lang="ko-KR" altLang="en-US" sz="1800" dirty="0">
                          <a:highlight>
                            <a:srgbClr val="FFFF00"/>
                          </a:highlight>
                        </a:rPr>
                        <a:t>시에 </a:t>
                      </a:r>
                      <a:r>
                        <a:rPr lang="en-US" altLang="ko-KR" sz="1800" dirty="0">
                          <a:highlight>
                            <a:srgbClr val="FFFF00"/>
                          </a:highlight>
                        </a:rPr>
                        <a:t>reference speech</a:t>
                      </a:r>
                      <a:r>
                        <a:rPr lang="ko-KR" altLang="en-US" sz="1800" dirty="0">
                          <a:highlight>
                            <a:srgbClr val="FFFF00"/>
                          </a:highlight>
                        </a:rPr>
                        <a:t>가 필요하지 않음</a:t>
                      </a:r>
                      <a:endParaRPr lang="ko-Kore-KR" altLang="en-US" sz="1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93944"/>
                  </a:ext>
                </a:extLst>
              </a:tr>
              <a:tr h="1884285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Style token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1800" dirty="0"/>
                        <a:t>style embedding </a:t>
                      </a:r>
                      <a:r>
                        <a:rPr lang="ko-Kore-KR" altLang="en-US" sz="1800" dirty="0"/>
                        <a:t>은 </a:t>
                      </a:r>
                      <a:r>
                        <a:rPr lang="en-US" altLang="ko-Kore-KR" sz="1800" dirty="0"/>
                        <a:t>sequence </a:t>
                      </a:r>
                      <a:r>
                        <a:rPr lang="ko-Kore-KR" altLang="en-US" sz="1800" dirty="0"/>
                        <a:t>전체에 동일한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1800" dirty="0"/>
                        <a:t>Word level sequence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sz="1800" dirty="0"/>
                        <a:t>More fine-grained </a:t>
                      </a:r>
                      <a:endParaRPr lang="ko-Kore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2BB05-3E51-D044-91DC-01356376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Architecture – LPV predictor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473095-63D6-6144-A9C7-B579179393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2" t="4602" r="20968" b="29154"/>
          <a:stretch/>
        </p:blipFill>
        <p:spPr>
          <a:xfrm>
            <a:off x="333375" y="1412776"/>
            <a:ext cx="2742456" cy="4505463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8F2A838-0E34-1140-7610-F92781EAF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6816" y="1143000"/>
            <a:ext cx="6275809" cy="5257800"/>
          </a:xfrm>
        </p:spPr>
        <p:txBody>
          <a:bodyPr/>
          <a:lstStyle/>
          <a:p>
            <a:r>
              <a:rPr lang="en-US" sz="2000" dirty="0"/>
              <a:t>Text </a:t>
            </a:r>
            <a:r>
              <a:rPr lang="en-US" sz="2000" dirty="0" err="1"/>
              <a:t>input으로부터</a:t>
            </a:r>
            <a:r>
              <a:rPr lang="en-US" sz="2000" dirty="0"/>
              <a:t> word-level </a:t>
            </a:r>
            <a:r>
              <a:rPr lang="en-US" sz="2000" dirty="0" err="1"/>
              <a:t>LPV를</a:t>
            </a:r>
            <a:r>
              <a:rPr lang="en-US" sz="2000" dirty="0"/>
              <a:t> predict</a:t>
            </a:r>
          </a:p>
          <a:p>
            <a:r>
              <a:rPr lang="en-US" altLang="ko-KR" sz="2000" dirty="0"/>
              <a:t>self-attention based autoregressive architecture</a:t>
            </a:r>
          </a:p>
          <a:p>
            <a:r>
              <a:rPr lang="en-US" sz="2000" dirty="0"/>
              <a:t>Train : teacher forcing mode</a:t>
            </a:r>
          </a:p>
          <a:p>
            <a:pPr lvl="1"/>
            <a:r>
              <a:rPr lang="en-US" sz="1600" dirty="0"/>
              <a:t>Ground truth from prosody encoder</a:t>
            </a:r>
          </a:p>
          <a:p>
            <a:pPr lvl="1"/>
            <a:r>
              <a:rPr lang="en-US" sz="1600" dirty="0"/>
              <a:t>Pretrain / finetune</a:t>
            </a:r>
          </a:p>
          <a:p>
            <a:r>
              <a:rPr lang="en-US" sz="2000" dirty="0"/>
              <a:t>Inference : autoregressively</a:t>
            </a:r>
            <a:endParaRPr lang="en-US" sz="1600" dirty="0"/>
          </a:p>
          <a:p>
            <a:r>
              <a:rPr lang="en-US" altLang="ko-KR" sz="1800" dirty="0"/>
              <a:t>Output : word-level LPV</a:t>
            </a:r>
          </a:p>
          <a:p>
            <a:pPr lvl="1"/>
            <a:r>
              <a:rPr lang="en-US" sz="1800" dirty="0"/>
              <a:t>TTS inference </a:t>
            </a:r>
            <a:r>
              <a:rPr lang="en-US" sz="1800" dirty="0" err="1"/>
              <a:t>할</a:t>
            </a:r>
            <a:r>
              <a:rPr lang="en-US" sz="1800" dirty="0"/>
              <a:t> </a:t>
            </a:r>
            <a:r>
              <a:rPr lang="en-US" sz="1800" dirty="0" err="1"/>
              <a:t>때</a:t>
            </a:r>
            <a:r>
              <a:rPr lang="en-US" sz="1800" dirty="0"/>
              <a:t> </a:t>
            </a:r>
            <a:r>
              <a:rPr lang="en-US" sz="1800" dirty="0" err="1"/>
              <a:t>prosody로</a:t>
            </a:r>
            <a:r>
              <a:rPr lang="en-US" sz="1800" dirty="0"/>
              <a:t> </a:t>
            </a:r>
            <a:r>
              <a:rPr lang="en-US" sz="1800" dirty="0" err="1"/>
              <a:t>활용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altLang="ko-KR" sz="2200" dirty="0"/>
              <a:t>3</a:t>
            </a:r>
            <a:r>
              <a:rPr lang="ko-KR" altLang="en-US" sz="2200" dirty="0"/>
              <a:t>개의 </a:t>
            </a:r>
            <a:r>
              <a:rPr lang="en-US" altLang="ko-KR" sz="2200" dirty="0"/>
              <a:t>layer</a:t>
            </a:r>
            <a:r>
              <a:rPr lang="ko-KR" altLang="en-US" sz="2200" dirty="0"/>
              <a:t>사용</a:t>
            </a:r>
            <a:endParaRPr lang="en-US" altLang="ko-KR" sz="2200" dirty="0"/>
          </a:p>
          <a:p>
            <a:r>
              <a:rPr lang="en-US" sz="2200" dirty="0"/>
              <a:t>Context encoder : 6 layer of Transformer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BEC75-9DAE-7240-BF2B-E6D0B6EC6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3F3035-BD9C-8E49-A111-6AD51DC0F6D7}"/>
              </a:ext>
            </a:extLst>
          </p:cNvPr>
          <p:cNvSpPr/>
          <p:nvPr/>
        </p:nvSpPr>
        <p:spPr bwMode="auto">
          <a:xfrm>
            <a:off x="914400" y="5445224"/>
            <a:ext cx="798240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75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2BB05-3E51-D044-91DC-01356376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Architecture – LPV predictor pretraining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6C0439-9960-F441-A063-1CC9CC576F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2" t="4548" r="3519" b="26273"/>
          <a:stretch/>
        </p:blipFill>
        <p:spPr>
          <a:xfrm>
            <a:off x="333375" y="1628800"/>
            <a:ext cx="2063128" cy="441375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1B48C3DD-FA50-641E-6064-EC996806E49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04728" y="1143000"/>
                <a:ext cx="7067897" cy="5257800"/>
              </a:xfrm>
            </p:spPr>
            <p:txBody>
              <a:bodyPr/>
              <a:lstStyle/>
              <a:p>
                <a:r>
                  <a:rPr lang="en-US" altLang="ko-KR" sz="2400" dirty="0"/>
                  <a:t>Context encoder</a:t>
                </a:r>
              </a:p>
              <a:p>
                <a:pPr lvl="1"/>
                <a:r>
                  <a:rPr lang="en-US" altLang="ko-KR" sz="2000" dirty="0"/>
                  <a:t>BERT-like mask prediction</a:t>
                </a:r>
              </a:p>
              <a:p>
                <a:r>
                  <a:rPr lang="en-US" altLang="ko-KR" sz="2400" dirty="0"/>
                  <a:t>LPV predictor</a:t>
                </a:r>
              </a:p>
              <a:p>
                <a:pPr lvl="1"/>
                <a:r>
                  <a:rPr lang="ko-KR" altLang="en-US" sz="2000" dirty="0"/>
                  <a:t>훈련 데이터 </a:t>
                </a:r>
                <a:r>
                  <a:rPr lang="en-US" altLang="ko-KR" sz="2000" dirty="0"/>
                  <a:t>: noisy audio</a:t>
                </a:r>
              </a:p>
              <a:p>
                <a:pPr lvl="2"/>
                <a:r>
                  <a:rPr lang="ko-KR" altLang="en-US" sz="1600" b="0" dirty="0"/>
                  <a:t>논문에 언급은 없지만</a:t>
                </a:r>
                <a:r>
                  <a:rPr lang="en-US" altLang="ko-KR" sz="1600" b="0" dirty="0"/>
                  <a:t>, linguistic feature</a:t>
                </a:r>
                <a:r>
                  <a:rPr lang="ko-KR" altLang="en-US" sz="1600" b="0" dirty="0" err="1"/>
                  <a:t>를</a:t>
                </a:r>
                <a:r>
                  <a:rPr lang="ko-KR" altLang="en-US" sz="1600" b="0" dirty="0"/>
                  <a:t> 사용하는 것으로 보아 </a:t>
                </a:r>
                <a:r>
                  <a:rPr lang="en-US" altLang="ko-KR" sz="1600" b="0" dirty="0"/>
                  <a:t>noisy audio</a:t>
                </a:r>
                <a:r>
                  <a:rPr lang="ko-KR" altLang="en-US" sz="1600" b="0" dirty="0"/>
                  <a:t>와 상응하는 </a:t>
                </a:r>
                <a:r>
                  <a:rPr lang="en-US" altLang="ko-KR" sz="1600" b="0" dirty="0"/>
                  <a:t>text</a:t>
                </a:r>
                <a:r>
                  <a:rPr lang="ko-KR" altLang="en-US" sz="1600" b="0" dirty="0"/>
                  <a:t>가 존재하는 것으로 추정</a:t>
                </a:r>
                <a:endParaRPr lang="en-US" altLang="ko-KR" sz="1600" b="0" dirty="0"/>
              </a:p>
              <a:p>
                <a:pPr lvl="1"/>
                <a:r>
                  <a:rPr lang="ko-KR" altLang="en-US" sz="2000" dirty="0"/>
                  <a:t>여기서도 </a:t>
                </a:r>
                <a:r>
                  <a:rPr lang="en-US" altLang="ko-KR" sz="2000" dirty="0"/>
                  <a:t>low-frequency band</a:t>
                </a:r>
                <a:r>
                  <a:rPr lang="ko-KR" altLang="en-US" sz="2000" dirty="0"/>
                  <a:t>만 사용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𝑳𝑷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𝑮𝑻</m:t>
                        </m:r>
                      </m:sub>
                    </m:sSub>
                  </m:oMath>
                </a14:m>
                <a:r>
                  <a:rPr lang="en-US" altLang="ko-KR" sz="2000" dirty="0"/>
                  <a:t> : from prosody encoder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𝑳𝑷𝑽</m:t>
                        </m:r>
                      </m:e>
                    </m:acc>
                  </m:oMath>
                </a14:m>
                <a:r>
                  <a:rPr lang="en-US" altLang="ko-KR" sz="2000" dirty="0"/>
                  <a:t> : from LPV predictor</a:t>
                </a:r>
              </a:p>
              <a:p>
                <a:r>
                  <a:rPr lang="en-US" sz="2400" dirty="0"/>
                  <a:t>Context encoder </a:t>
                </a:r>
                <a:r>
                  <a:rPr lang="en-US" sz="2400" dirty="0" err="1"/>
                  <a:t>훈련에</a:t>
                </a:r>
                <a:r>
                  <a:rPr lang="en-US" sz="2400" dirty="0"/>
                  <a:t> </a:t>
                </a:r>
                <a:r>
                  <a:rPr lang="en-US" sz="2400" dirty="0" err="1"/>
                  <a:t>사용한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text와</a:t>
                </a:r>
                <a:r>
                  <a:rPr lang="en-US" sz="2400" dirty="0"/>
                  <a:t>                   LPV predictor </a:t>
                </a:r>
                <a:r>
                  <a:rPr lang="en-US" sz="2400" dirty="0" err="1"/>
                  <a:t>훈련에</a:t>
                </a:r>
                <a:r>
                  <a:rPr lang="en-US" sz="2400" dirty="0"/>
                  <a:t> </a:t>
                </a:r>
                <a:r>
                  <a:rPr lang="en-US" sz="2400" dirty="0" err="1"/>
                  <a:t>사용한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audio는</a:t>
                </a:r>
                <a:r>
                  <a:rPr lang="en-US" sz="2400" dirty="0"/>
                  <a:t> unpaired</a:t>
                </a:r>
              </a:p>
            </p:txBody>
          </p:sp>
        </mc:Choice>
        <mc:Fallback xmlns="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1B48C3DD-FA50-641E-6064-EC996806E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04728" y="1143000"/>
                <a:ext cx="7067897" cy="5257800"/>
              </a:xfrm>
              <a:blipFill>
                <a:blip r:embed="rId3"/>
                <a:stretch>
                  <a:fillRect l="-359" t="-12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BEC75-9DAE-7240-BF2B-E6D0B6EC6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0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2BB05-3E51-D044-91DC-0135637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Architecture – </a:t>
            </a:r>
            <a:r>
              <a:rPr lang="ko-KR" altLang="en-US" dirty="0"/>
              <a:t>정리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BEC75-9DAE-7240-BF2B-E6D0B6EC6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AB0D0A-EE14-E245-A278-0F69161DB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2" t="4548" r="3519" b="26273"/>
          <a:stretch/>
        </p:blipFill>
        <p:spPr bwMode="auto">
          <a:xfrm>
            <a:off x="333375" y="1340768"/>
            <a:ext cx="2063128" cy="441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6A42C39-BD3B-EB44-97BE-E6B1DC84E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01" b="20133"/>
          <a:stretch/>
        </p:blipFill>
        <p:spPr bwMode="auto">
          <a:xfrm>
            <a:off x="3872880" y="1340768"/>
            <a:ext cx="3638112" cy="46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99FFECFE-5FB7-AD47-8E6C-7C06350F8AAD}"/>
              </a:ext>
            </a:extLst>
          </p:cNvPr>
          <p:cNvSpPr/>
          <p:nvPr/>
        </p:nvSpPr>
        <p:spPr bwMode="auto">
          <a:xfrm>
            <a:off x="2576736" y="3212976"/>
            <a:ext cx="1296144" cy="648072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400" b="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F4F45-5C82-4F4C-99FB-8DCB061B2738}"/>
              </a:ext>
            </a:extLst>
          </p:cNvPr>
          <p:cNvSpPr txBox="1"/>
          <p:nvPr/>
        </p:nvSpPr>
        <p:spPr>
          <a:xfrm>
            <a:off x="704528" y="5754525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Pretrain LPV predictor</a:t>
            </a:r>
          </a:p>
          <a:p>
            <a:r>
              <a:rPr lang="en-US" altLang="ko-Kore-KR" dirty="0"/>
              <a:t>With large text corpus,</a:t>
            </a:r>
          </a:p>
          <a:p>
            <a:r>
              <a:rPr kumimoji="1" lang="en-US" altLang="ko-Kore-KR" dirty="0"/>
              <a:t>Low-quality audio corpus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61EFB-31CA-8F42-B54F-6AF436E84938}"/>
              </a:ext>
            </a:extLst>
          </p:cNvPr>
          <p:cNvSpPr txBox="1"/>
          <p:nvPr/>
        </p:nvSpPr>
        <p:spPr>
          <a:xfrm>
            <a:off x="6474201" y="156246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Finetune LPV predictor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F1672-04C3-1646-ADF3-B1955DF708EB}"/>
              </a:ext>
            </a:extLst>
          </p:cNvPr>
          <p:cNvSpPr txBox="1"/>
          <p:nvPr/>
        </p:nvSpPr>
        <p:spPr>
          <a:xfrm>
            <a:off x="6969224" y="551723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Train data : High quality TTS dataset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66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806EC-302C-A145-AA56-2C0D7CC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7A075-6A08-CC42-A594-293F970D0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Dataset : </a:t>
                </a:r>
                <a:r>
                  <a:rPr kumimoji="1" lang="ko-Kore-KR" altLang="en-US" dirty="0"/>
                  <a:t>중국어 데이터셋</a:t>
                </a:r>
                <a:endParaRPr kumimoji="1" lang="en-US" altLang="ko-Kore-KR" dirty="0"/>
              </a:p>
              <a:p>
                <a:pPr lvl="1"/>
                <a:r>
                  <a:rPr lang="en-US" altLang="ko-Kore-KR" dirty="0"/>
                  <a:t>62,5</a:t>
                </a:r>
                <a:r>
                  <a:rPr lang="en-US" altLang="ko-KR" dirty="0"/>
                  <a:t>86</a:t>
                </a:r>
                <a:r>
                  <a:rPr lang="ko-KR" altLang="en-US" dirty="0"/>
                  <a:t>개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약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시간</a:t>
                </a:r>
                <a:r>
                  <a:rPr lang="en-US" altLang="ko-KR" dirty="0"/>
                  <a:t>) </a:t>
                </a:r>
              </a:p>
              <a:p>
                <a:pPr lvl="1"/>
                <a:r>
                  <a:rPr lang="en-US" altLang="ko-Kore-KR" dirty="0"/>
                  <a:t>Train : 61,000 / valid</a:t>
                </a:r>
                <a:r>
                  <a:rPr lang="ko-Kore-KR" altLang="en-US" dirty="0"/>
                  <a:t> </a:t>
                </a:r>
                <a:r>
                  <a:rPr lang="en-US" altLang="ko-Kore-KR" dirty="0"/>
                  <a:t>: </a:t>
                </a:r>
                <a:r>
                  <a:rPr lang="en-US" altLang="ko-KR" dirty="0"/>
                  <a:t>586 / test 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1,000</a:t>
                </a:r>
              </a:p>
              <a:p>
                <a:pPr lvl="1"/>
                <a:r>
                  <a:rPr kumimoji="1" lang="en-US" altLang="ko-Kore-KR" dirty="0"/>
                  <a:t>Open source Mandarin G2P</a:t>
                </a:r>
              </a:p>
              <a:p>
                <a:pPr lvl="1"/>
                <a:r>
                  <a:rPr lang="en-US" altLang="ko-Kore-KR" dirty="0"/>
                  <a:t>Sample rate : 22050</a:t>
                </a:r>
              </a:p>
              <a:p>
                <a:pPr lvl="1"/>
                <a:r>
                  <a:rPr kumimoji="1" lang="en-US" altLang="ko-Kore-KR" dirty="0"/>
                  <a:t>Window size : 1024, hop size : 256</a:t>
                </a:r>
              </a:p>
              <a:p>
                <a:r>
                  <a:rPr lang="en-US" altLang="ko-Kore-KR" dirty="0"/>
                  <a:t>Vocoder : </a:t>
                </a:r>
                <a:r>
                  <a:rPr lang="en-US" altLang="ko-Kore-KR" dirty="0" err="1"/>
                  <a:t>Hifi</a:t>
                </a:r>
                <a:r>
                  <a:rPr lang="en-US" altLang="ko-Kore-KR" dirty="0"/>
                  <a:t> GAN</a:t>
                </a:r>
              </a:p>
              <a:p>
                <a:r>
                  <a:rPr lang="en-US" altLang="ko-Kore-KR" dirty="0"/>
                  <a:t>Subjective evaluation : MOS</a:t>
                </a:r>
              </a:p>
              <a:p>
                <a:pPr lvl="1"/>
                <a:r>
                  <a:rPr lang="en-US" altLang="ko-Kore-KR" dirty="0"/>
                  <a:t>Speech</a:t>
                </a:r>
                <a:r>
                  <a:rPr lang="ko-Kore-KR" altLang="en-US" dirty="0"/>
                  <a:t>의 내용은 무시하고 </a:t>
                </a:r>
                <a:r>
                  <a:rPr lang="en-US" altLang="ko-Kore-KR" dirty="0"/>
                  <a:t>audio quality</a:t>
                </a:r>
                <a:r>
                  <a:rPr lang="ko-Kore-KR" altLang="en-US" dirty="0"/>
                  <a:t>와 </a:t>
                </a:r>
                <a:r>
                  <a:rPr lang="en-US" altLang="ko-Kore-KR" dirty="0"/>
                  <a:t>prosody</a:t>
                </a:r>
                <a:r>
                  <a:rPr lang="ko-Kore-KR" altLang="en-US" dirty="0"/>
                  <a:t>만을 평가하기 위해 중국어 음성을 </a:t>
                </a:r>
                <a:r>
                  <a:rPr lang="en-US" altLang="ko-Kore-KR" dirty="0"/>
                  <a:t>English native </a:t>
                </a:r>
                <a:r>
                  <a:rPr lang="en-US" altLang="ko-KR" dirty="0"/>
                  <a:t>speaker</a:t>
                </a:r>
                <a:r>
                  <a:rPr lang="ko-Kore-KR" altLang="en-US" dirty="0"/>
                  <a:t>에게 들려줌</a:t>
                </a:r>
                <a:endParaRPr lang="en-US" altLang="ko-Kore-KR" dirty="0"/>
              </a:p>
              <a:p>
                <a:r>
                  <a:rPr lang="en-US" altLang="ko-Kore-KR" dirty="0"/>
                  <a:t>Objective evaluation</a:t>
                </a:r>
              </a:p>
              <a:p>
                <a:pPr lvl="1"/>
                <a:r>
                  <a:rPr lang="en-US" altLang="ko-Kore-KR" dirty="0"/>
                  <a:t>Average pitch dynamic time warping (DTW) distance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𝒑𝒊𝒕</m:t>
                        </m:r>
                      </m:sub>
                    </m:sSub>
                  </m:oMath>
                </a14:m>
                <a:endParaRPr lang="en-US" altLang="ko-Kore-KR" b="1" dirty="0"/>
              </a:p>
              <a:p>
                <a:pPr lvl="2"/>
                <a:r>
                  <a:rPr lang="en-US" altLang="ko-Kore-KR" dirty="0"/>
                  <a:t>Ground Truth</a:t>
                </a:r>
                <a:r>
                  <a:rPr lang="ko-Kore-KR" altLang="en-US" dirty="0"/>
                  <a:t>와 합성음의 </a:t>
                </a:r>
                <a:r>
                  <a:rPr lang="en-US" altLang="ko-Kore-KR" dirty="0"/>
                  <a:t>Pitch contour</a:t>
                </a:r>
                <a:r>
                  <a:rPr lang="ko-Kore-KR" altLang="en-US" dirty="0"/>
                  <a:t>의 차이</a:t>
                </a:r>
                <a:endParaRPr lang="en-US" altLang="ko-Kore-KR" b="1" dirty="0"/>
              </a:p>
              <a:p>
                <a:pPr lvl="1"/>
                <a:r>
                  <a:rPr lang="en-US" altLang="ko-Kore-KR" dirty="0"/>
                  <a:t>Duration KL divergence =&gt; </a:t>
                </a:r>
                <a14:m>
                  <m:oMath xmlns:m="http://schemas.openxmlformats.org/officeDocument/2006/math"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𝑲</m:t>
                    </m:r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𝒅𝒖𝒓</m:t>
                        </m:r>
                      </m:sub>
                    </m:sSub>
                  </m:oMath>
                </a14:m>
                <a:r>
                  <a:rPr lang="en-US" altLang="ko-Kore-KR" dirty="0"/>
                  <a:t> </a:t>
                </a:r>
              </a:p>
              <a:p>
                <a:pPr lvl="2"/>
                <a:r>
                  <a:rPr lang="en-US" altLang="ko-Kore-KR" dirty="0"/>
                  <a:t>Ground Truth</a:t>
                </a:r>
                <a:r>
                  <a:rPr lang="ko-Kore-KR" altLang="en-US" dirty="0"/>
                  <a:t>와 합성음의 </a:t>
                </a:r>
                <a:r>
                  <a:rPr lang="en-US" altLang="ko-Kore-KR" dirty="0"/>
                  <a:t>Duration </a:t>
                </a:r>
                <a:r>
                  <a:rPr lang="ko-Kore-KR" altLang="en-US" dirty="0"/>
                  <a:t>분포 차이</a:t>
                </a:r>
                <a:endParaRPr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7A075-6A08-CC42-A594-293F970D0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723" b="-28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D6A724-2A80-A149-8F18-D24E9B2FC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04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8F6E6-5712-A34D-AC0D-07A58FE0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Objective </a:t>
            </a:r>
            <a:r>
              <a:rPr lang="en-US" altLang="ko-Kore-KR" dirty="0" err="1"/>
              <a:t>evalutation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CA7FA6-059C-A040-8A46-9DF28C05C1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ore-KR" dirty="0"/>
                  <a:t>Average pitch dynamic time warping (DTW) distance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𝒑𝒊𝒕</m:t>
                        </m:r>
                      </m:sub>
                    </m:sSub>
                  </m:oMath>
                </a14:m>
                <a:endParaRPr lang="en-US" altLang="ko-Kore-KR" dirty="0"/>
              </a:p>
              <a:p>
                <a:pPr lvl="2"/>
                <a:r>
                  <a:rPr lang="en-US" altLang="ko-Kore-KR" dirty="0"/>
                  <a:t>Ground Truth</a:t>
                </a:r>
                <a:r>
                  <a:rPr lang="ko-Kore-KR" altLang="en-US" dirty="0"/>
                  <a:t>와 합성음의 </a:t>
                </a:r>
                <a:r>
                  <a:rPr lang="en-US" altLang="ko-Kore-KR" dirty="0"/>
                  <a:t>Pitch contour</a:t>
                </a:r>
                <a:r>
                  <a:rPr lang="ko-Kore-KR" altLang="en-US" dirty="0"/>
                  <a:t>의 차이</a:t>
                </a:r>
                <a:endParaRPr lang="en-US" altLang="ko-Kore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𝒑𝒊𝒕</m:t>
                        </m:r>
                      </m:sub>
                    </m:sSub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𝑫𝑾𝑻</m:t>
                        </m:r>
                        <m:d>
                          <m:dPr>
                            <m:ctrlP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𝒑𝒂𝒕𝒉</m:t>
                            </m:r>
                          </m:sub>
                        </m:sSub>
                      </m:den>
                    </m:f>
                  </m:oMath>
                </a14:m>
                <a:endParaRPr lang="en-US" altLang="ko-Kore-KR" dirty="0"/>
              </a:p>
              <a:p>
                <a:pPr lvl="2"/>
                <a:r>
                  <a:rPr lang="en-US" altLang="ko-Kore-KR" dirty="0"/>
                  <a:t>Where </a:t>
                </a:r>
              </a:p>
              <a:p>
                <a:pPr lvl="3"/>
                <a:r>
                  <a:rPr lang="en-US" altLang="ko-Kore-KR" dirty="0"/>
                  <a:t>DWT(*) : calculates the minimal DTW distance </a:t>
                </a:r>
              </a:p>
              <a:p>
                <a:pPr lvl="3"/>
                <a:r>
                  <a:rPr lang="ko-KR" altLang="en-US" dirty="0"/>
                  <a:t>동적 시간 </a:t>
                </a:r>
                <a:r>
                  <a:rPr lang="ko-KR" altLang="en-US" dirty="0" err="1"/>
                  <a:t>워핑은</a:t>
                </a:r>
                <a:r>
                  <a:rPr lang="ko-KR" altLang="en-US" dirty="0"/>
                  <a:t> 얼추 비슷한 두개의 다른 속도의 </a:t>
                </a:r>
                <a:r>
                  <a:rPr lang="ko-KR" altLang="en-US" dirty="0" err="1"/>
                  <a:t>시간축의</a:t>
                </a:r>
                <a:r>
                  <a:rPr lang="ko-KR" altLang="en-US" dirty="0"/>
                  <a:t> 파장의 유사성을 측정하는 알고리즘이다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 보행의 유사성같은 </a:t>
                </a:r>
                <a:r>
                  <a:rPr lang="ko-KR" altLang="en-US" dirty="0" err="1"/>
                  <a:t>것들또한</a:t>
                </a:r>
                <a:r>
                  <a:rPr lang="ko-KR" altLang="en-US" dirty="0"/>
                  <a:t> </a:t>
                </a:r>
                <a:r>
                  <a:rPr lang="en" altLang="ko-Kore-KR" dirty="0"/>
                  <a:t>DTW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통해 검출 될 수 있다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위키백과</a:t>
                </a:r>
                <a:r>
                  <a:rPr lang="en-US" altLang="ko-KR" dirty="0"/>
                  <a:t>)</a:t>
                </a:r>
                <a:endParaRPr lang="en-US" altLang="ko-Kore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𝑝𝑎𝑡h</m:t>
                        </m:r>
                      </m:sub>
                    </m:sSub>
                  </m:oMath>
                </a14:m>
                <a:r>
                  <a:rPr lang="en-US" altLang="ko-Kore-KR" dirty="0"/>
                  <a:t> : the length of best DTW path</a:t>
                </a:r>
              </a:p>
              <a:p>
                <a:pPr lvl="1"/>
                <a:r>
                  <a:rPr lang="en-US" altLang="ko-Kore-KR" dirty="0"/>
                  <a:t>Duration KL divergence =&gt; </a:t>
                </a:r>
                <a14:m>
                  <m:oMath xmlns:m="http://schemas.openxmlformats.org/officeDocument/2006/math">
                    <m:r>
                      <a:rPr lang="en-US" altLang="ko-Kore-KR" i="1">
                        <a:latin typeface="Cambria Math" panose="02040503050406030204" pitchFamily="18" charset="0"/>
                      </a:rPr>
                      <m:t>𝑲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𝒅𝒖𝒓</m:t>
                        </m:r>
                      </m:sub>
                    </m:sSub>
                  </m:oMath>
                </a14:m>
                <a:r>
                  <a:rPr lang="en-US" altLang="ko-Kore-KR" dirty="0"/>
                  <a:t> </a:t>
                </a:r>
              </a:p>
              <a:p>
                <a:pPr lvl="2"/>
                <a:r>
                  <a:rPr lang="en-US" altLang="ko-Kore-KR" dirty="0"/>
                  <a:t>Ground Truth</a:t>
                </a:r>
                <a:r>
                  <a:rPr lang="ko-Kore-KR" altLang="en-US" dirty="0"/>
                  <a:t>와 합성음의 </a:t>
                </a:r>
                <a:r>
                  <a:rPr lang="en-US" altLang="ko-Kore-KR" dirty="0"/>
                  <a:t>Duration </a:t>
                </a:r>
                <a:r>
                  <a:rPr lang="ko-Kore-KR" altLang="en-US" dirty="0"/>
                  <a:t>분포 차이</a:t>
                </a:r>
                <a:endParaRPr lang="en-US" altLang="ko-Kore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𝑲</m:t>
                    </m:r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𝒅𝒖𝒓</m:t>
                        </m:r>
                      </m:sub>
                    </m:sSub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sub>
                      <m:sup/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𝑲𝑳</m:t>
                        </m:r>
                        <m:d>
                          <m:dPr>
                            <m:ctrlP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𝑲𝑫𝑬</m:t>
                            </m:r>
                            <m:d>
                              <m:dPr>
                                <m:ctrlP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ore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ore-KR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ko-Kore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ore-KR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p>
                                </m:sSubSup>
                                <m: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  <m:t>𝑲𝑫𝑬</m:t>
                                </m:r>
                                <m:r>
                                  <a:rPr lang="en-US" altLang="ko-Kore-K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ore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ore-KR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ko-Kore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ko-Kore-KR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  <m:r>
                      <a:rPr lang="en-US" altLang="ko-Kore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ko-Kore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ore-KR" dirty="0"/>
              </a:p>
              <a:p>
                <a:pPr lvl="2"/>
                <a:r>
                  <a:rPr lang="en-US" altLang="ko-Kore-KR" dirty="0"/>
                  <a:t>where</a:t>
                </a:r>
              </a:p>
              <a:p>
                <a:pPr lvl="3"/>
                <a:r>
                  <a:rPr lang="en-US" altLang="ko-Kore-KR" dirty="0"/>
                  <a:t>KDE(*) : kernel density estimation function</a:t>
                </a:r>
              </a:p>
              <a:p>
                <a:pPr lvl="4"/>
                <a:r>
                  <a:rPr lang="en-US" altLang="ko-Kore-KR" dirty="0" err="1"/>
                  <a:t>Smoothes</a:t>
                </a:r>
                <a:r>
                  <a:rPr lang="en-US" altLang="ko-Kore-KR" dirty="0"/>
                  <a:t> the discrete distribution and converting it to continuous distribution</a:t>
                </a: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ore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ore-KR" b="1" i="1">
                            <a:latin typeface="Cambria Math" panose="02040503050406030204" pitchFamily="18" charset="0"/>
                          </a:rPr>
                          <m:t>𝒘</m:t>
                        </m:r>
                      </m:sup>
                    </m:sSubSup>
                  </m:oMath>
                </a14:m>
                <a:r>
                  <a:rPr lang="en-US" altLang="ko-Kore-KR" dirty="0"/>
                  <a:t> : the duration discrete distribution of word </a:t>
                </a:r>
                <a14:m>
                  <m:oMath xmlns:m="http://schemas.openxmlformats.org/officeDocument/2006/math">
                    <m:r>
                      <a:rPr lang="en-US" altLang="ko-Kore-KR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ore-KR" dirty="0"/>
                  <a:t> from system </a:t>
                </a:r>
                <a14:m>
                  <m:oMath xmlns:m="http://schemas.openxmlformats.org/officeDocument/2006/math">
                    <m:r>
                      <a:rPr lang="en-US" altLang="ko-Kore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ore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ko-Kore-KR" dirty="0"/>
                  <a:t> : size of the dictionary W (W= Chinese character dictionary)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CA7FA6-059C-A040-8A46-9DF28C05C1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82" b="-24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B0060-C48C-E049-8973-351FFEEC7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63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D6962-CE27-A14B-A5B6-D4E4AA0A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Results - MOS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932938B5-F71F-AD43-94D7-AE4B7E1ED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415809"/>
            <a:ext cx="4464496" cy="2712181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5AF6BFCC-4A35-8BCD-C1A7-D9E6FA8F01A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53000" y="1143000"/>
                <a:ext cx="4619625" cy="5257800"/>
              </a:xfrm>
            </p:spPr>
            <p:txBody>
              <a:bodyPr/>
              <a:lstStyle/>
              <a:p>
                <a:r>
                  <a:rPr lang="en-US" sz="2400" dirty="0"/>
                  <a:t>3가지 </a:t>
                </a:r>
                <a:r>
                  <a:rPr lang="en-US" sz="2400" dirty="0" err="1"/>
                  <a:t>모델과</a:t>
                </a:r>
                <a:r>
                  <a:rPr lang="en-US" sz="2400" dirty="0"/>
                  <a:t> </a:t>
                </a:r>
                <a:r>
                  <a:rPr lang="en-US" sz="2400" dirty="0" err="1"/>
                  <a:t>비교</a:t>
                </a:r>
                <a:endParaRPr lang="en-US" sz="2400" dirty="0"/>
              </a:p>
              <a:p>
                <a:pPr lvl="1"/>
                <a:r>
                  <a:rPr lang="en-US" sz="1800" dirty="0" err="1"/>
                  <a:t>FastSpeech</a:t>
                </a:r>
                <a:r>
                  <a:rPr lang="en-US" sz="1800" dirty="0"/>
                  <a:t> 1</a:t>
                </a:r>
              </a:p>
              <a:p>
                <a:pPr lvl="1"/>
                <a:r>
                  <a:rPr lang="en-US" sz="1800" dirty="0"/>
                  <a:t>FastSpeech2</a:t>
                </a:r>
              </a:p>
              <a:p>
                <a:pPr lvl="1"/>
                <a:r>
                  <a:rPr lang="en-US" sz="1800" dirty="0"/>
                  <a:t>FastSpeech2 joint</a:t>
                </a:r>
              </a:p>
              <a:p>
                <a:pPr lvl="2"/>
                <a:r>
                  <a:rPr lang="en-US" sz="1600" dirty="0" err="1"/>
                  <a:t>Pretrain에서</a:t>
                </a:r>
                <a:r>
                  <a:rPr lang="en-US" sz="1600" dirty="0"/>
                  <a:t> </a:t>
                </a:r>
                <a:r>
                  <a:rPr lang="en-US" sz="1600" dirty="0" err="1"/>
                  <a:t>사용했던</a:t>
                </a:r>
                <a:r>
                  <a:rPr lang="en-US" sz="1600" dirty="0"/>
                  <a:t> ASR dataset</a:t>
                </a:r>
              </a:p>
              <a:p>
                <a:pPr lvl="2"/>
                <a:r>
                  <a:rPr lang="en-US" sz="1600" dirty="0"/>
                  <a:t>FastSpeech2를 </a:t>
                </a:r>
                <a:r>
                  <a:rPr lang="en-US" sz="1600" dirty="0" err="1"/>
                  <a:t>훈련할</a:t>
                </a:r>
                <a:r>
                  <a:rPr lang="en-US" sz="1600" dirty="0"/>
                  <a:t> </a:t>
                </a:r>
                <a:r>
                  <a:rPr lang="en-US" sz="1600" dirty="0" err="1"/>
                  <a:t>때</a:t>
                </a:r>
                <a:r>
                  <a:rPr lang="en-US" sz="1600" dirty="0"/>
                  <a:t>  </a:t>
                </a:r>
              </a:p>
              <a:p>
                <a:pPr lvl="2"/>
                <a:r>
                  <a:rPr lang="en-US" sz="1600" dirty="0"/>
                  <a:t>High quality dataset(TTS)                             + low quality dataset(ASR)</a:t>
                </a:r>
              </a:p>
              <a:p>
                <a:r>
                  <a:rPr lang="en-US" sz="2200" dirty="0"/>
                  <a:t>Vs FastSpeech2 joint </a:t>
                </a:r>
              </a:p>
              <a:p>
                <a:pPr lvl="1"/>
                <a:r>
                  <a:rPr lang="en-US" sz="1800" dirty="0"/>
                  <a:t>Low-quality </a:t>
                </a:r>
                <a:r>
                  <a:rPr lang="en-US" sz="1800" dirty="0" err="1"/>
                  <a:t>data를</a:t>
                </a:r>
                <a:r>
                  <a:rPr lang="en-US" sz="1800" dirty="0"/>
                  <a:t> TTS </a:t>
                </a:r>
                <a:r>
                  <a:rPr lang="en-US" altLang="ko-KR" sz="1800" dirty="0"/>
                  <a:t>model</a:t>
                </a:r>
                <a:r>
                  <a:rPr lang="ko-KR" altLang="en-US" sz="1800" dirty="0"/>
                  <a:t>에   직접 훈련 데이터로 주는 것보다         모듈을 </a:t>
                </a:r>
                <a:r>
                  <a:rPr lang="en-US" altLang="ko-KR" sz="1800" dirty="0"/>
                  <a:t>pretrain</a:t>
                </a:r>
                <a:r>
                  <a:rPr lang="ko-KR" altLang="en-US" sz="1800" dirty="0"/>
                  <a:t>하는 방법이 더 낫다</a:t>
                </a:r>
                <a:r>
                  <a:rPr lang="en-US" altLang="ko-KR" sz="18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𝒑𝒊𝒕</m:t>
                        </m:r>
                      </m:sub>
                    </m:sSub>
                  </m:oMath>
                </a14:m>
                <a:r>
                  <a:rPr lang="en-US" altLang="ko-KR" sz="2000" dirty="0"/>
                  <a:t> : Pitch</a:t>
                </a:r>
              </a:p>
              <a:p>
                <a14:m>
                  <m:oMath xmlns:m="http://schemas.openxmlformats.org/officeDocument/2006/math">
                    <m:r>
                      <a:rPr lang="en-US" altLang="ko-Kore-KR" sz="2000" i="1">
                        <a:latin typeface="Cambria Math" panose="02040503050406030204" pitchFamily="18" charset="0"/>
                      </a:rPr>
                      <m:t>𝑲</m:t>
                    </m:r>
                    <m:sSub>
                      <m:sSubPr>
                        <m:ctrlPr>
                          <a:rPr lang="en-US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𝒅𝒖𝒓</m:t>
                        </m:r>
                      </m:sub>
                    </m:sSub>
                  </m:oMath>
                </a14:m>
                <a:r>
                  <a:rPr lang="en-US" altLang="ko-KR" sz="2000" dirty="0"/>
                  <a:t> : duration  </a:t>
                </a:r>
              </a:p>
              <a:p>
                <a:pPr lvl="1"/>
                <a:r>
                  <a:rPr lang="en-US" altLang="ko-KR" sz="1800" dirty="0"/>
                  <a:t>The lower the better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5AF6BFCC-4A35-8BCD-C1A7-D9E6FA8F0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53000" y="1143000"/>
                <a:ext cx="4619625" cy="5257800"/>
              </a:xfrm>
              <a:blipFill>
                <a:blip r:embed="rId3"/>
                <a:stretch>
                  <a:fillRect l="-549" t="-1446" r="-10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63758-55F8-3E43-950F-A9322BB6E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75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AFF6-732A-BD42-B4AA-C1241B7F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 &amp; Takeaway points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005ED-F913-4D4D-BB86-27F3B4AD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Prosody encoder</a:t>
            </a:r>
            <a:r>
              <a:rPr lang="ko-Kore-KR" altLang="en-US" dirty="0"/>
              <a:t>와 </a:t>
            </a:r>
            <a:r>
              <a:rPr lang="en-US" altLang="ko-Kore-KR" dirty="0"/>
              <a:t>LPV predictor</a:t>
            </a:r>
            <a:r>
              <a:rPr lang="ko-Kore-KR" altLang="en-US" dirty="0"/>
              <a:t>를 통해 </a:t>
            </a:r>
            <a:r>
              <a:rPr lang="en-US" altLang="ko-Kore-KR" dirty="0"/>
              <a:t>prosody</a:t>
            </a:r>
            <a:r>
              <a:rPr lang="ko-Kore-KR" altLang="en-US" dirty="0"/>
              <a:t>를 모델링</a:t>
            </a:r>
            <a:endParaRPr lang="en-US" altLang="ko-Kore-KR" dirty="0"/>
          </a:p>
          <a:p>
            <a:r>
              <a:rPr kumimoji="1" lang="ko-Kore-KR" altLang="en-US" dirty="0"/>
              <a:t>데이터 부족 문제를 해결하기 위해 </a:t>
            </a:r>
            <a:r>
              <a:rPr lang="en-US" altLang="ko-Kore-KR" dirty="0"/>
              <a:t>pretrain –&gt; finetuning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Takeaway points</a:t>
            </a:r>
          </a:p>
          <a:p>
            <a:pPr lvl="1"/>
            <a:r>
              <a:rPr kumimoji="1" lang="ko-Kore-KR" altLang="en-US" dirty="0"/>
              <a:t>지금까지 논문들은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rosody modeling</a:t>
            </a:r>
            <a:r>
              <a:rPr lang="ko-KR" altLang="en-US" dirty="0"/>
              <a:t>의 </a:t>
            </a:r>
            <a:r>
              <a:rPr lang="en-US" altLang="ko-KR" dirty="0"/>
              <a:t>Main body : tacotron2</a:t>
            </a:r>
            <a:r>
              <a:rPr lang="ko-KR" altLang="en-US" dirty="0"/>
              <a:t>였는데</a:t>
            </a:r>
            <a:r>
              <a:rPr lang="en-US" altLang="ko-KR" dirty="0"/>
              <a:t>,                      </a:t>
            </a:r>
            <a:r>
              <a:rPr lang="ko-Kore-KR" altLang="en-US" dirty="0"/>
              <a:t>이제는 </a:t>
            </a:r>
            <a:r>
              <a:rPr lang="en-US" altLang="ko-Kore-KR" dirty="0"/>
              <a:t>FastSpeeech2</a:t>
            </a:r>
            <a:r>
              <a:rPr lang="ko-Kore-KR" altLang="en-US" dirty="0"/>
              <a:t>가 주류를 이룸</a:t>
            </a:r>
            <a:endParaRPr lang="en-US" altLang="ko-Kore-KR" dirty="0"/>
          </a:p>
          <a:p>
            <a:pPr lvl="1"/>
            <a:r>
              <a:rPr lang="en-US" altLang="ko-KR" dirty="0"/>
              <a:t>Prosody modeling</a:t>
            </a:r>
            <a:r>
              <a:rPr lang="ko-KR" altLang="en-US" dirty="0"/>
              <a:t>을 할</a:t>
            </a:r>
            <a:r>
              <a:rPr lang="en-US" altLang="ko-KR" dirty="0"/>
              <a:t> </a:t>
            </a:r>
            <a:r>
              <a:rPr lang="ko-KR" altLang="en-US" dirty="0"/>
              <a:t>때는 </a:t>
            </a:r>
            <a:r>
              <a:rPr lang="en-US" altLang="ko-KR" dirty="0"/>
              <a:t>full frequency </a:t>
            </a:r>
            <a:r>
              <a:rPr lang="ko-KR" altLang="en-US" dirty="0"/>
              <a:t>보다는 </a:t>
            </a:r>
            <a:r>
              <a:rPr lang="en-US" altLang="ko-KR" dirty="0"/>
              <a:t>low-frequency band</a:t>
            </a:r>
            <a:r>
              <a:rPr lang="ko-KR" altLang="en-US" dirty="0" err="1"/>
              <a:t>를</a:t>
            </a:r>
            <a:r>
              <a:rPr lang="ko-KR" altLang="en-US" dirty="0"/>
              <a:t> 사용하는 것이 용이하다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Reference speech </a:t>
            </a:r>
            <a:r>
              <a:rPr lang="ko-KR" altLang="en-US" dirty="0"/>
              <a:t>없이 </a:t>
            </a:r>
            <a:r>
              <a:rPr lang="en-US" altLang="ko-KR" dirty="0"/>
              <a:t>text</a:t>
            </a:r>
            <a:r>
              <a:rPr lang="ko-KR" altLang="en-US" dirty="0"/>
              <a:t>로부터 </a:t>
            </a:r>
            <a:r>
              <a:rPr lang="en-US" altLang="ko-KR" dirty="0"/>
              <a:t>prosody vector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predict </a:t>
            </a:r>
            <a:r>
              <a:rPr lang="ko-KR" altLang="en-US" dirty="0"/>
              <a:t>할 수 있도록 하는 방법</a:t>
            </a:r>
            <a:endParaRPr lang="en-US" altLang="ko-KR" dirty="0"/>
          </a:p>
          <a:p>
            <a:pPr lvl="1"/>
            <a:r>
              <a:rPr lang="en-US" altLang="ko-KR" dirty="0"/>
              <a:t>Prosody modeling</a:t>
            </a:r>
            <a:r>
              <a:rPr lang="ko-KR" altLang="en-US" dirty="0"/>
              <a:t>을 위해 </a:t>
            </a:r>
            <a:r>
              <a:rPr lang="en-US" altLang="ko-KR" dirty="0"/>
              <a:t>phoneme </a:t>
            </a:r>
            <a:r>
              <a:rPr lang="ko-KR" altLang="en-US" dirty="0"/>
              <a:t>뿐만 아니라 </a:t>
            </a:r>
            <a:r>
              <a:rPr lang="en-US" altLang="ko-KR" dirty="0"/>
              <a:t>word(grapheme) </a:t>
            </a:r>
            <a:r>
              <a:rPr lang="ko-KR" altLang="en-US" dirty="0"/>
              <a:t>정보도 활용</a:t>
            </a:r>
            <a:endParaRPr lang="en-US" altLang="ko-KR" dirty="0"/>
          </a:p>
          <a:p>
            <a:pPr lvl="2"/>
            <a:r>
              <a:rPr lang="ko-KR" altLang="en-US" dirty="0"/>
              <a:t>다수의 논문에 공통적으로 나타나는 부분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E4315-DEFC-7A41-87EC-1746A9FBD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96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29C2C-208F-3445-B05C-326C1CD4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Prosospeech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9774A-9ACE-E845-9ACC-3ADCB07B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 err="1"/>
              <a:t>Prosospeech</a:t>
            </a:r>
            <a:r>
              <a:rPr lang="en" altLang="ko-Kore-KR" dirty="0"/>
              <a:t>: Enhancing Prosody with Quantized Vector Pre-training in Text-To-Speech</a:t>
            </a:r>
          </a:p>
          <a:p>
            <a:r>
              <a:rPr lang="en" altLang="ko-Kore-KR" dirty="0"/>
              <a:t>Zhejiang University, Alibaba</a:t>
            </a:r>
          </a:p>
          <a:p>
            <a:r>
              <a:rPr kumimoji="1" lang="en" altLang="ko-Kore-KR" dirty="0"/>
              <a:t>ICASSP</a:t>
            </a:r>
            <a:r>
              <a:rPr lang="en" altLang="ko-Kore-KR" dirty="0"/>
              <a:t> 2022 </a:t>
            </a:r>
            <a:r>
              <a:rPr lang="en-US" altLang="ko-Kore-KR" dirty="0"/>
              <a:t>accepted</a:t>
            </a:r>
          </a:p>
          <a:p>
            <a:r>
              <a:rPr kumimoji="1" lang="ko-KR" altLang="en-US" dirty="0">
                <a:hlinkClick r:id="rId2"/>
              </a:rPr>
              <a:t>논문링크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50247-E0A3-E940-9BC0-6F2EC5A6A4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E43DA2-5124-7D45-9009-B98CF4550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135" y="2779289"/>
            <a:ext cx="6368161" cy="35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985B-1BE0-4749-9E0E-9287EA20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Motivation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1914A-87A8-004D-BB6E-BFA39EDA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GST style</a:t>
            </a:r>
            <a:r>
              <a:rPr lang="ko-Kore-KR" altLang="en-US" dirty="0"/>
              <a:t>로 </a:t>
            </a:r>
            <a:r>
              <a:rPr lang="en-US" altLang="ko-Kore-KR" dirty="0"/>
              <a:t>emotion module</a:t>
            </a:r>
            <a:r>
              <a:rPr lang="ko-Kore-KR" altLang="en-US" dirty="0"/>
              <a:t>을 만들어보자</a:t>
            </a:r>
            <a:endParaRPr lang="en-US" altLang="ko-Kore-KR" dirty="0"/>
          </a:p>
          <a:p>
            <a:r>
              <a:rPr lang="en-US" altLang="ko-Kore-KR" dirty="0"/>
              <a:t>Contribution</a:t>
            </a:r>
            <a:r>
              <a:rPr lang="ko-Kore-KR" altLang="en-US" dirty="0"/>
              <a:t> </a:t>
            </a:r>
            <a:endParaRPr lang="en-US" altLang="ko-Kore-KR" dirty="0"/>
          </a:p>
          <a:p>
            <a:pPr>
              <a:buFont typeface="Symbol" pitchFamily="2" charset="2"/>
              <a:buChar char="Þ"/>
            </a:pPr>
            <a:r>
              <a:rPr lang="en-US" altLang="ko-Kore-KR" dirty="0"/>
              <a:t>reference speech </a:t>
            </a:r>
            <a:r>
              <a:rPr lang="ko-Kore-KR" altLang="en-US" dirty="0"/>
              <a:t>없이 </a:t>
            </a:r>
            <a:r>
              <a:rPr lang="en-US" altLang="ko-Kore-KR" dirty="0"/>
              <a:t>inference </a:t>
            </a:r>
            <a:r>
              <a:rPr lang="ko-Kore-KR" altLang="en-US" dirty="0"/>
              <a:t>할 수 있도록</a:t>
            </a:r>
            <a:r>
              <a:rPr lang="en-US" altLang="ko-Kore-KR" dirty="0"/>
              <a:t> </a:t>
            </a:r>
            <a:r>
              <a:rPr lang="ko-Kore-KR" altLang="en-US" dirty="0"/>
              <a:t>하는 </a:t>
            </a:r>
            <a:r>
              <a:rPr lang="en-US" altLang="ko-Kore-KR" dirty="0"/>
              <a:t>emotion module</a:t>
            </a:r>
          </a:p>
          <a:p>
            <a:pPr>
              <a:buFont typeface="Symbol" pitchFamily="2" charset="2"/>
              <a:buChar char="Þ"/>
            </a:pPr>
            <a:r>
              <a:rPr lang="en-US" altLang="ko-Kore-KR" dirty="0"/>
              <a:t>Modeling style token from text input</a:t>
            </a:r>
          </a:p>
          <a:p>
            <a:r>
              <a:rPr lang="ko-Kore-KR" altLang="en-US" dirty="0"/>
              <a:t>오늘 소개할 논문이 이에 해당</a:t>
            </a:r>
            <a:endParaRPr lang="en-US" altLang="ko-Kore-KR" dirty="0"/>
          </a:p>
          <a:p>
            <a:r>
              <a:rPr lang="en-US" altLang="ko-Kore-KR" dirty="0"/>
              <a:t>Text</a:t>
            </a:r>
            <a:r>
              <a:rPr lang="ko-Kore-KR" altLang="en-US" dirty="0"/>
              <a:t>로부터 </a:t>
            </a:r>
            <a:r>
              <a:rPr lang="en-US" altLang="ko-Kore-KR" dirty="0"/>
              <a:t>prosody</a:t>
            </a:r>
            <a:r>
              <a:rPr lang="ko-Kore-KR" altLang="en-US" dirty="0"/>
              <a:t>를 </a:t>
            </a:r>
            <a:r>
              <a:rPr lang="en-US" altLang="ko-Kore-KR" dirty="0"/>
              <a:t>M</a:t>
            </a:r>
            <a:r>
              <a:rPr lang="en-US" altLang="ko-KR" dirty="0"/>
              <a:t>odeling</a:t>
            </a:r>
            <a:r>
              <a:rPr lang="ko-KR" altLang="en-US" dirty="0"/>
              <a:t>하는 방식을 초점으로 세미나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4B087-8E34-F84F-AF96-EC5E81EBD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64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487A7-2A43-0F46-A7E7-9D21345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2CD0-1961-7C4A-826B-B6A7F646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Pitch extractor</a:t>
            </a:r>
            <a:r>
              <a:rPr lang="ko-Kore-KR" altLang="en-US" dirty="0"/>
              <a:t>의 고질적인 </a:t>
            </a:r>
            <a:r>
              <a:rPr lang="en-US" altLang="ko-Kore-KR" dirty="0"/>
              <a:t>error</a:t>
            </a:r>
            <a:r>
              <a:rPr lang="ko-Kore-KR" altLang="en-US" dirty="0"/>
              <a:t>를 없애고</a:t>
            </a:r>
            <a:r>
              <a:rPr lang="en-US" altLang="ko-Kore-KR" dirty="0"/>
              <a:t> </a:t>
            </a:r>
          </a:p>
          <a:p>
            <a:pPr lvl="1"/>
            <a:r>
              <a:rPr lang="en-US" altLang="ko-KR" dirty="0"/>
              <a:t>Errors : voiced, unvoiced decision / inaccuracy of F0 values</a:t>
            </a:r>
            <a:endParaRPr lang="en-US" altLang="ko-Kore-KR" dirty="0"/>
          </a:p>
          <a:p>
            <a:r>
              <a:rPr lang="en-US" altLang="ko-Kore-KR" dirty="0"/>
              <a:t>Prosody attributes</a:t>
            </a:r>
            <a:r>
              <a:rPr lang="ko-Kore-KR" altLang="en-US" dirty="0"/>
              <a:t> 간의 연관성을 반영하는 </a:t>
            </a:r>
            <a:endParaRPr lang="en-US" altLang="ko-Kore-KR" dirty="0"/>
          </a:p>
          <a:p>
            <a:r>
              <a:rPr lang="en-US" altLang="ko-Kore-KR" dirty="0"/>
              <a:t>P</a:t>
            </a:r>
            <a:r>
              <a:rPr lang="en-US" altLang="ko-KR" dirty="0"/>
              <a:t>rosody modeling </a:t>
            </a:r>
            <a:r>
              <a:rPr lang="ko-KR" altLang="en-US" dirty="0"/>
              <a:t>방법을 제시</a:t>
            </a:r>
            <a:endParaRPr lang="en-US" altLang="ko-KR" dirty="0"/>
          </a:p>
          <a:p>
            <a:pPr>
              <a:buFont typeface="Symbol" pitchFamily="2" charset="2"/>
              <a:buChar char="Þ"/>
            </a:pPr>
            <a:r>
              <a:rPr lang="en-US" altLang="ko-KR" dirty="0"/>
              <a:t>Prosody encoder, Latent Prosody Vector(LPV) Predictor</a:t>
            </a:r>
          </a:p>
          <a:p>
            <a:r>
              <a:rPr kumimoji="1" lang="ko-Kore-KR" altLang="en-US" dirty="0"/>
              <a:t>특히</a:t>
            </a:r>
            <a:r>
              <a:rPr kumimoji="1" lang="en-US" altLang="ko-Kore-KR" dirty="0"/>
              <a:t>, LPV predictor</a:t>
            </a:r>
            <a:r>
              <a:rPr kumimoji="1" lang="ko-Kore-KR" altLang="en-US" dirty="0"/>
              <a:t>에서 </a:t>
            </a:r>
            <a:r>
              <a:rPr lang="en-US" altLang="ko-Kore-KR" dirty="0"/>
              <a:t>text</a:t>
            </a:r>
            <a:r>
              <a:rPr lang="ko-Kore-KR" altLang="en-US" dirty="0"/>
              <a:t>로부터 </a:t>
            </a:r>
            <a:r>
              <a:rPr lang="en-US" altLang="ko-Kore-KR" dirty="0"/>
              <a:t>prosody</a:t>
            </a:r>
            <a:r>
              <a:rPr lang="ko-Kore-KR" altLang="en-US" dirty="0"/>
              <a:t>를 </a:t>
            </a:r>
            <a:r>
              <a:rPr lang="en-US" altLang="ko-Kore-KR" dirty="0"/>
              <a:t>modeling</a:t>
            </a:r>
            <a:r>
              <a:rPr lang="ko-Kore-KR" altLang="en-US" dirty="0"/>
              <a:t>하는 방법을 제시</a:t>
            </a:r>
            <a:endParaRPr lang="en-US" altLang="ko-Kore-KR" dirty="0"/>
          </a:p>
          <a:p>
            <a:pPr lvl="1"/>
            <a:r>
              <a:rPr lang="en-US" altLang="ko-Kore-KR" dirty="0"/>
              <a:t>Reference speech </a:t>
            </a:r>
            <a:r>
              <a:rPr lang="ko-Kore-KR" altLang="en-US" dirty="0"/>
              <a:t>없이 </a:t>
            </a:r>
            <a:r>
              <a:rPr lang="en-US" altLang="ko-Kore-KR" dirty="0"/>
              <a:t>expressive speech </a:t>
            </a:r>
            <a:r>
              <a:rPr lang="ko-Kore-KR" altLang="en-US" dirty="0"/>
              <a:t>를 합성할 수 있게 함 </a:t>
            </a:r>
            <a:endParaRPr lang="en-US" altLang="ko-Kore-KR" dirty="0"/>
          </a:p>
          <a:p>
            <a:pPr lvl="1"/>
            <a:r>
              <a:rPr lang="ko-KR" altLang="en-US" dirty="0"/>
              <a:t>이때 부족한 학습 데이터를 보완하기 위해 </a:t>
            </a:r>
            <a:r>
              <a:rPr lang="en-US" altLang="ko-KR" dirty="0"/>
              <a:t>LPV predictor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pretrain-&gt;finetune</a:t>
            </a:r>
            <a:r>
              <a:rPr lang="ko-KR" altLang="en-US" dirty="0"/>
              <a:t>하는 방법 제시</a:t>
            </a:r>
            <a:endParaRPr lang="en-US" altLang="ko-KR" dirty="0"/>
          </a:p>
          <a:p>
            <a:pPr lvl="1"/>
            <a:endParaRPr lang="en-US" altLang="ko-Kore-KR" dirty="0"/>
          </a:p>
          <a:p>
            <a:r>
              <a:rPr lang="en-US" altLang="ko-Kore-KR" dirty="0"/>
              <a:t>Prosody encoder</a:t>
            </a:r>
            <a:r>
              <a:rPr lang="ko-Kore-KR" altLang="en-US" dirty="0"/>
              <a:t>에서는 </a:t>
            </a:r>
            <a:r>
              <a:rPr lang="en-US" altLang="ko-Kore-KR" dirty="0"/>
              <a:t>word-level vector quantization bottleneck</a:t>
            </a:r>
            <a:r>
              <a:rPr lang="ko-Kore-KR" altLang="en-US" dirty="0"/>
              <a:t>을 이용하여    </a:t>
            </a:r>
            <a:r>
              <a:rPr lang="en-US" altLang="ko-Kore-KR" dirty="0"/>
              <a:t>speech</a:t>
            </a:r>
            <a:r>
              <a:rPr lang="ko-Kore-KR" altLang="en-US" dirty="0"/>
              <a:t>로부터 </a:t>
            </a:r>
            <a:r>
              <a:rPr lang="en-US" altLang="ko-Kore-KR" dirty="0"/>
              <a:t>prosody</a:t>
            </a:r>
            <a:r>
              <a:rPr lang="ko-Kore-KR" altLang="en-US" dirty="0"/>
              <a:t>를 분리한다</a:t>
            </a:r>
            <a:r>
              <a:rPr lang="en-US" altLang="ko-Kore-KR" dirty="0"/>
              <a:t>. </a:t>
            </a:r>
            <a:r>
              <a:rPr lang="en-US" altLang="ko-KR" dirty="0"/>
              <a:t>(GST </a:t>
            </a:r>
            <a:r>
              <a:rPr lang="ko-KR" altLang="en-US" dirty="0"/>
              <a:t>의 </a:t>
            </a:r>
            <a:r>
              <a:rPr lang="en-US" altLang="ko-KR" dirty="0"/>
              <a:t>reference encoder</a:t>
            </a:r>
            <a:r>
              <a:rPr lang="ko-KR" altLang="en-US" dirty="0"/>
              <a:t>와 같은 역할</a:t>
            </a:r>
            <a:r>
              <a:rPr lang="en-US" altLang="ko-KR" dirty="0"/>
              <a:t>)</a:t>
            </a:r>
          </a:p>
          <a:p>
            <a:r>
              <a:rPr lang="en-US" altLang="ko-Kore-KR" dirty="0"/>
              <a:t>LPV predictor self-attention based autoregressive </a:t>
            </a:r>
            <a:r>
              <a:rPr lang="ko-Kore-KR" altLang="en-US" dirty="0"/>
              <a:t>구조를 이용하여                        </a:t>
            </a:r>
            <a:r>
              <a:rPr lang="en-US" altLang="ko-Kore-KR" dirty="0"/>
              <a:t>LPV sequence</a:t>
            </a:r>
            <a:r>
              <a:rPr lang="ko-Kore-KR" altLang="en-US" dirty="0"/>
              <a:t>를 통해 </a:t>
            </a:r>
            <a:r>
              <a:rPr lang="en-US" altLang="ko-Kore-KR" dirty="0"/>
              <a:t>prosody </a:t>
            </a:r>
            <a:r>
              <a:rPr lang="ko-Kore-KR" altLang="en-US" dirty="0"/>
              <a:t>를 모델링</a:t>
            </a:r>
            <a:endParaRPr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B19B1-8489-B44C-8A68-54282F4B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346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985B-1BE0-4749-9E0E-9287EA20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1914A-87A8-004D-BB6E-BFA39EDA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기존 </a:t>
            </a:r>
            <a:r>
              <a:rPr lang="en-US" altLang="ko-Kore-KR" dirty="0"/>
              <a:t>prosody modeling</a:t>
            </a:r>
            <a:r>
              <a:rPr lang="ko-Kore-KR" altLang="en-US" dirty="0"/>
              <a:t>의 문제점</a:t>
            </a:r>
            <a:endParaRPr lang="en-US" altLang="ko-Kore-KR" dirty="0"/>
          </a:p>
          <a:p>
            <a:pPr marL="819150" lvl="1" indent="-342900">
              <a:buAutoNum type="arabicPeriod"/>
            </a:pPr>
            <a:r>
              <a:rPr lang="en-US" altLang="ko-KR" dirty="0"/>
              <a:t>Pitch extractor -&gt; inevitable error</a:t>
            </a:r>
          </a:p>
          <a:p>
            <a:pPr marL="1200150" lvl="2" indent="-342900">
              <a:buAutoNum type="arabicPeriod"/>
            </a:pPr>
            <a:r>
              <a:rPr lang="en-US" altLang="ko-KR" dirty="0"/>
              <a:t>Voiced, unvoiced decision, inaccurate F0 value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1200150" lvl="2" indent="-342900">
              <a:buAutoNum type="arabicPeriod"/>
            </a:pPr>
            <a:r>
              <a:rPr lang="en-US" altLang="ko-KR" dirty="0"/>
              <a:t>Pitch prediction </a:t>
            </a:r>
            <a:r>
              <a:rPr lang="ko-KR" altLang="en-US" dirty="0"/>
              <a:t>뿐만 아니라 전체 모델의 성능에도 영향</a:t>
            </a:r>
            <a:endParaRPr lang="en-US" altLang="ko-KR" dirty="0"/>
          </a:p>
          <a:p>
            <a:pPr marL="819150" lvl="1" indent="-342900">
              <a:buAutoNum type="arabicPeriod"/>
            </a:pPr>
            <a:r>
              <a:rPr kumimoji="1" lang="en-US" altLang="ko-Kore-KR" dirty="0"/>
              <a:t>Prosody attributes</a:t>
            </a:r>
            <a:r>
              <a:rPr lang="ko-Kore-KR" altLang="en-US" dirty="0"/>
              <a:t>의 특성</a:t>
            </a:r>
            <a:endParaRPr lang="en-US" altLang="ko-Kore-KR" dirty="0"/>
          </a:p>
          <a:p>
            <a:pPr marL="1200150" lvl="2" indent="-342900">
              <a:buAutoNum type="arabicPeriod"/>
            </a:pPr>
            <a:r>
              <a:rPr lang="en-US" altLang="ko-Kore-KR" dirty="0"/>
              <a:t>Duration, pitch, energy</a:t>
            </a:r>
            <a:r>
              <a:rPr lang="ko-Kore-KR" altLang="en-US" dirty="0"/>
              <a:t> 등 </a:t>
            </a:r>
            <a:r>
              <a:rPr lang="en-US" altLang="ko-Kore-KR" dirty="0"/>
              <a:t>prosody attribute</a:t>
            </a:r>
            <a:r>
              <a:rPr lang="ko-Kore-KR" altLang="en-US" dirty="0"/>
              <a:t>들은 서로 연관성이 높음</a:t>
            </a:r>
            <a:endParaRPr lang="en-US" altLang="ko-Kore-KR" dirty="0"/>
          </a:p>
          <a:p>
            <a:pPr marL="1657350" lvl="3" indent="-342900"/>
            <a:r>
              <a:rPr lang="en-US" altLang="ko-Kore-KR" dirty="0"/>
              <a:t>FastSpeech2</a:t>
            </a:r>
            <a:r>
              <a:rPr lang="ko-Kore-KR" altLang="en-US" dirty="0"/>
              <a:t> 등은 각각 추출</a:t>
            </a:r>
            <a:r>
              <a:rPr lang="en-US" altLang="ko-Kore-KR" dirty="0"/>
              <a:t>,</a:t>
            </a:r>
            <a:r>
              <a:rPr lang="ko-Kore-KR" altLang="en-US" dirty="0"/>
              <a:t> </a:t>
            </a:r>
            <a:r>
              <a:rPr lang="en-US" altLang="ko-Kore-KR" dirty="0"/>
              <a:t>modeling</a:t>
            </a:r>
            <a:r>
              <a:rPr lang="ko-Kore-KR" altLang="en-US" dirty="0"/>
              <a:t>해서 연관성을 반영하지 못함</a:t>
            </a:r>
            <a:endParaRPr lang="en-US" altLang="ko-Kore-KR" dirty="0"/>
          </a:p>
          <a:p>
            <a:pPr marL="819150" lvl="1" indent="-342900">
              <a:buAutoNum type="arabicPeriod"/>
            </a:pPr>
            <a:r>
              <a:rPr lang="ko-Kore-KR" altLang="en-US" dirty="0"/>
              <a:t>충분하지 않은 학습 데이터</a:t>
            </a:r>
            <a:endParaRPr lang="en-US" altLang="ko-Kore-KR" dirty="0"/>
          </a:p>
          <a:p>
            <a:pPr marL="1200150" lvl="2" indent="-342900">
              <a:buAutoNum type="arabicPeriod"/>
            </a:pPr>
            <a:r>
              <a:rPr lang="en-US" altLang="ko-Kore-KR" dirty="0"/>
              <a:t>Prosody</a:t>
            </a:r>
            <a:r>
              <a:rPr lang="ko-Kore-KR" altLang="en-US" dirty="0"/>
              <a:t>는 단어에 따라서도 달라지고</a:t>
            </a:r>
            <a:r>
              <a:rPr lang="en-US" altLang="ko-Kore-KR" dirty="0"/>
              <a:t>, </a:t>
            </a:r>
            <a:r>
              <a:rPr lang="ko-Kore-KR" altLang="en-US" dirty="0"/>
              <a:t>사람에 따라서도 달라짐</a:t>
            </a:r>
            <a:r>
              <a:rPr lang="en-US" altLang="ko-Kore-KR" dirty="0"/>
              <a:t>. </a:t>
            </a:r>
            <a:r>
              <a:rPr lang="ko-Kore-KR" altLang="en-US" dirty="0"/>
              <a:t>굉장히 다양함</a:t>
            </a:r>
            <a:endParaRPr lang="en-US" altLang="ko-Kore-KR" dirty="0"/>
          </a:p>
          <a:p>
            <a:pPr marL="1200150" lvl="2" indent="-342900">
              <a:buAutoNum type="arabicPeriod"/>
            </a:pPr>
            <a:r>
              <a:rPr kumimoji="1" lang="ko-Kore-KR" altLang="en-US" dirty="0"/>
              <a:t>다양한 </a:t>
            </a:r>
            <a:r>
              <a:rPr kumimoji="1" lang="en-US" altLang="ko-Kore-KR" dirty="0"/>
              <a:t>prosody</a:t>
            </a:r>
            <a:r>
              <a:rPr lang="ko-Kore-KR" altLang="en-US" dirty="0"/>
              <a:t>의 </a:t>
            </a:r>
            <a:r>
              <a:rPr lang="en-US" altLang="ko-Kore-KR" dirty="0"/>
              <a:t>Full distribution</a:t>
            </a:r>
            <a:r>
              <a:rPr lang="ko-Kore-KR" altLang="en-US" dirty="0"/>
              <a:t>을 </a:t>
            </a:r>
            <a:r>
              <a:rPr lang="en-US" altLang="ko-Kore-KR" dirty="0"/>
              <a:t>modeling </a:t>
            </a:r>
            <a:r>
              <a:rPr lang="ko-Kore-KR" altLang="en-US" dirty="0"/>
              <a:t>할 만큼의 데이터가 없음</a:t>
            </a:r>
            <a:endParaRPr lang="en-US" altLang="ko-Kore-KR" dirty="0"/>
          </a:p>
          <a:p>
            <a:pPr marL="1200150" lvl="2" indent="-342900">
              <a:buAutoNum type="arabicPeriod"/>
            </a:pPr>
            <a:endParaRPr kumimoji="1" lang="ko-Kore-KR" altLang="en-US" dirty="0"/>
          </a:p>
          <a:p>
            <a:r>
              <a:rPr lang="en-US" altLang="ko-Kore-KR" dirty="0"/>
              <a:t>Pitch extractor</a:t>
            </a:r>
            <a:r>
              <a:rPr lang="ko-Kore-KR" altLang="en-US" dirty="0"/>
              <a:t>의 </a:t>
            </a:r>
            <a:r>
              <a:rPr lang="en-US" altLang="ko-Kore-KR" dirty="0"/>
              <a:t>error</a:t>
            </a:r>
            <a:r>
              <a:rPr lang="ko-Kore-KR" altLang="en-US" dirty="0"/>
              <a:t>를 없애고</a:t>
            </a:r>
            <a:r>
              <a:rPr lang="en-US" altLang="ko-Kore-KR" dirty="0"/>
              <a:t>, </a:t>
            </a:r>
            <a:r>
              <a:rPr lang="ko-Kore-KR" altLang="en-US" dirty="0"/>
              <a:t>연관성을 반영하는 </a:t>
            </a:r>
            <a:r>
              <a:rPr lang="en-US" altLang="ko-Kore-KR" dirty="0"/>
              <a:t>P</a:t>
            </a:r>
            <a:r>
              <a:rPr lang="en-US" altLang="ko-KR" dirty="0"/>
              <a:t>rosody modeling </a:t>
            </a:r>
            <a:r>
              <a:rPr lang="ko-KR" altLang="en-US" dirty="0"/>
              <a:t>방법을 제시</a:t>
            </a:r>
            <a:r>
              <a:rPr lang="en-US" altLang="ko-KR" dirty="0"/>
              <a:t> =&gt; Prosody encoder, Latent Prosody Vector(LPV) Predictor</a:t>
            </a:r>
          </a:p>
          <a:p>
            <a:r>
              <a:rPr lang="ko-KR" altLang="en-US" dirty="0"/>
              <a:t>부족한 학습 데이터를 보완하기 위해 </a:t>
            </a:r>
            <a:r>
              <a:rPr lang="en-US" altLang="ko-KR" dirty="0"/>
              <a:t>LPV predictor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pretrain-&gt;finetune</a:t>
            </a:r>
            <a:r>
              <a:rPr lang="ko-KR" altLang="en-US" dirty="0"/>
              <a:t>하는 방법 제시</a:t>
            </a:r>
            <a:endParaRPr lang="en-US" altLang="ko-KR" dirty="0"/>
          </a:p>
          <a:p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4B087-8E34-F84F-AF96-EC5E81EBD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873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F3CC-6735-C744-9709-E6420989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 – vector quantization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9DB8EC-7FAB-FD44-BFB0-2F96D378B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ore-KR" dirty="0"/>
                  <a:t>Prototype vector</a:t>
                </a:r>
                <a:r>
                  <a:rPr lang="ko-Kore-KR" altLang="en-US" dirty="0"/>
                  <a:t>에 의해 확률밀도함수</a:t>
                </a:r>
                <a:r>
                  <a:rPr lang="en-US" altLang="ko-Kore-KR" dirty="0"/>
                  <a:t>(</a:t>
                </a:r>
                <a:r>
                  <a:rPr lang="en-US" altLang="ko-KR" dirty="0" err="1"/>
                  <a:t>pmf</a:t>
                </a:r>
                <a:r>
                  <a:rPr lang="en-US" altLang="ko-KR" dirty="0"/>
                  <a:t>)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모델링하는 양자화 방법</a:t>
                </a:r>
                <a:endParaRPr lang="en-US" altLang="ko-KR" dirty="0"/>
              </a:p>
              <a:p>
                <a:r>
                  <a:rPr lang="en-US" altLang="ko-Kore-KR" dirty="0"/>
                  <a:t>Quantization</a:t>
                </a:r>
                <a:r>
                  <a:rPr lang="ko-Kore-KR" altLang="en-US" dirty="0"/>
                  <a:t>이 되면</a:t>
                </a:r>
                <a:r>
                  <a:rPr lang="en-US" altLang="ko-Kore-KR" dirty="0"/>
                  <a:t>, continuous value -&gt; discrete </a:t>
                </a:r>
              </a:p>
              <a:p>
                <a:pPr lvl="1">
                  <a:buFont typeface="Symbol" pitchFamily="2" charset="2"/>
                  <a:buChar char="Þ"/>
                </a:pPr>
                <a:r>
                  <a:rPr lang="en-US" altLang="ko-Kore-KR" dirty="0"/>
                  <a:t>Counting</a:t>
                </a:r>
                <a:r>
                  <a:rPr lang="ko-Kore-KR" altLang="en-US" dirty="0"/>
                  <a:t>을 통해 </a:t>
                </a:r>
                <a:r>
                  <a:rPr lang="en-US" altLang="ko-Kore-KR" dirty="0" err="1"/>
                  <a:t>pmf</a:t>
                </a:r>
                <a:r>
                  <a:rPr lang="ko-Kore-KR" altLang="en-US" dirty="0"/>
                  <a:t>로 모델링이 가능해진다</a:t>
                </a:r>
                <a:r>
                  <a:rPr lang="en-US" altLang="ko-Kore-KR" dirty="0"/>
                  <a:t>.</a:t>
                </a:r>
              </a:p>
              <a:p>
                <a:pPr marL="476250" lvl="1" indent="0">
                  <a:buNone/>
                </a:pPr>
                <a:endParaRPr lang="en-US" altLang="ko-Kore-KR" dirty="0"/>
              </a:p>
              <a:p>
                <a:r>
                  <a:rPr lang="en-US" altLang="ko-KR" dirty="0"/>
                  <a:t>Quantization </a:t>
                </a:r>
                <a:r>
                  <a:rPr lang="ko-KR" altLang="en-US" dirty="0"/>
                  <a:t>과정은 </a:t>
                </a:r>
                <a:r>
                  <a:rPr lang="en-US" altLang="ko-KR" dirty="0"/>
                  <a:t>codebook, codeword, clustering algorithm, distance metric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구성됨</a:t>
                </a:r>
                <a:endParaRPr lang="en-US" altLang="ko-KR" dirty="0"/>
              </a:p>
              <a:p>
                <a:pPr lvl="1"/>
                <a:r>
                  <a:rPr lang="en-US" altLang="ko-KR" sz="1600" b="0" dirty="0"/>
                  <a:t>Codebook : vocabulary</a:t>
                </a:r>
                <a:r>
                  <a:rPr lang="ko-KR" altLang="en-US" sz="1600" b="0" dirty="0" err="1"/>
                  <a:t>를</a:t>
                </a:r>
                <a:r>
                  <a:rPr lang="ko-KR" altLang="en-US" sz="1600" b="0" dirty="0"/>
                  <a:t> 구성하는 </a:t>
                </a:r>
                <a:r>
                  <a:rPr lang="en-US" altLang="ko-KR" sz="1600" b="0" dirty="0"/>
                  <a:t>symbol</a:t>
                </a:r>
                <a:r>
                  <a:rPr lang="ko-KR" altLang="en-US" sz="1600" b="0" dirty="0"/>
                  <a:t>들의 </a:t>
                </a:r>
                <a:r>
                  <a:rPr lang="en-US" altLang="ko-KR" sz="1600" b="0" dirty="0"/>
                  <a:t>set</a:t>
                </a:r>
              </a:p>
              <a:p>
                <a:pPr lvl="1"/>
                <a:r>
                  <a:rPr lang="en-US" altLang="ko-KR" sz="1600" b="0" dirty="0"/>
                  <a:t>Codeword : codebook </a:t>
                </a:r>
                <a:r>
                  <a:rPr lang="ko-KR" altLang="en-US" sz="1600" b="0" dirty="0"/>
                  <a:t>안에 있는 각각의 </a:t>
                </a:r>
                <a:r>
                  <a:rPr lang="en-US" altLang="ko-KR" sz="1600" b="0" dirty="0"/>
                  <a:t>symbol</a:t>
                </a:r>
              </a:p>
              <a:p>
                <a:pPr lvl="2"/>
                <a:r>
                  <a:rPr lang="en-US" altLang="ko-KR" sz="1400" b="0" dirty="0"/>
                  <a:t>V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} </a:t>
                </a:r>
                <a:r>
                  <a:rPr lang="ko-KR" altLang="en-US" sz="1400" b="0" dirty="0"/>
                  <a:t>에서 </a:t>
                </a:r>
                <a:r>
                  <a:rPr lang="en-US" altLang="ko-KR" sz="1400" b="0" dirty="0"/>
                  <a:t>V</a:t>
                </a:r>
                <a:r>
                  <a:rPr lang="ko-KR" altLang="en-US" sz="1400" b="0" dirty="0"/>
                  <a:t>가 </a:t>
                </a:r>
                <a:r>
                  <a:rPr lang="en-US" altLang="ko-KR" sz="1400" b="0" dirty="0"/>
                  <a:t>codebook,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 </a:t>
                </a:r>
                <a:r>
                  <a:rPr lang="ko-KR" altLang="en-US" sz="1400" b="0" dirty="0"/>
                  <a:t>각각이 </a:t>
                </a:r>
                <a:r>
                  <a:rPr lang="en-US" altLang="ko-KR" sz="1400" b="0" dirty="0"/>
                  <a:t>codeword</a:t>
                </a:r>
              </a:p>
              <a:p>
                <a:pPr lvl="1"/>
                <a:r>
                  <a:rPr lang="en-US" altLang="ko-KR" sz="1600" b="0" dirty="0"/>
                  <a:t>Clustering algorithm : codebook</a:t>
                </a:r>
                <a:r>
                  <a:rPr lang="ko-KR" altLang="en-US" sz="1600" b="0" dirty="0"/>
                  <a:t>을 만드는 알고리즘</a:t>
                </a:r>
                <a:endParaRPr lang="en-US" altLang="ko-KR" sz="1600" b="0" dirty="0"/>
              </a:p>
              <a:p>
                <a:pPr lvl="2"/>
                <a:r>
                  <a:rPr lang="ko-KR" altLang="en-US" sz="1400" b="0" dirty="0"/>
                  <a:t>학습</a:t>
                </a:r>
                <a:r>
                  <a:rPr lang="en" altLang="ko-Kore-KR" sz="1400" b="0" dirty="0"/>
                  <a:t>set</a:t>
                </a:r>
                <a:r>
                  <a:rPr lang="ko-KR" altLang="en-US" sz="1400" b="0" dirty="0"/>
                  <a:t>내의 모든 </a:t>
                </a:r>
                <a:r>
                  <a:rPr lang="en-US" altLang="ko-KR" sz="1400" b="0" dirty="0"/>
                  <a:t>feature</a:t>
                </a:r>
                <a:r>
                  <a:rPr lang="ko-KR" altLang="en-US" sz="1400" b="0" dirty="0"/>
                  <a:t> 벡터들을 </a:t>
                </a:r>
                <a:r>
                  <a:rPr lang="en-US" altLang="ko-KR" sz="1400" b="0" dirty="0"/>
                  <a:t>256</a:t>
                </a:r>
                <a:r>
                  <a:rPr lang="ko-KR" altLang="en-US" sz="1400" b="0" dirty="0"/>
                  <a:t>개의 </a:t>
                </a:r>
                <a:r>
                  <a:rPr lang="en" altLang="ko-Kore-KR" sz="1400" b="0" dirty="0"/>
                  <a:t>class</a:t>
                </a:r>
                <a:r>
                  <a:rPr lang="ko-KR" altLang="en-US" sz="1400" b="0" dirty="0"/>
                  <a:t>로 </a:t>
                </a:r>
                <a:r>
                  <a:rPr lang="en" altLang="ko-Kore-KR" sz="1400" b="0" dirty="0"/>
                  <a:t>clustering.</a:t>
                </a:r>
              </a:p>
              <a:p>
                <a:pPr lvl="2"/>
                <a:r>
                  <a:rPr lang="ko-KR" altLang="en-US" sz="1400" b="0" dirty="0"/>
                  <a:t>그리고 나서 이 </a:t>
                </a:r>
                <a:r>
                  <a:rPr lang="en" altLang="ko-Kore-KR" sz="1400" b="0" dirty="0"/>
                  <a:t>cluster</a:t>
                </a:r>
                <a:r>
                  <a:rPr lang="ko-KR" altLang="en-US" sz="1400" b="0" dirty="0"/>
                  <a:t>에서 대표적인 </a:t>
                </a:r>
                <a:r>
                  <a:rPr lang="en-US" altLang="ko-KR" sz="1400" b="0" dirty="0"/>
                  <a:t>feature</a:t>
                </a:r>
                <a:r>
                  <a:rPr lang="ko-KR" altLang="en-US" sz="1400" b="0" dirty="0"/>
                  <a:t> 벡터를 고르고</a:t>
                </a:r>
                <a:r>
                  <a:rPr lang="en-US" altLang="ko-KR" sz="1400" b="0" dirty="0"/>
                  <a:t>, </a:t>
                </a:r>
                <a:r>
                  <a:rPr lang="ko-KR" altLang="en-US" sz="1400" b="0" dirty="0"/>
                  <a:t>이를 그 </a:t>
                </a:r>
                <a:r>
                  <a:rPr lang="en" altLang="ko-Kore-KR" sz="1400" b="0" dirty="0"/>
                  <a:t>cluster</a:t>
                </a:r>
                <a:r>
                  <a:rPr lang="ko-KR" altLang="en-US" sz="1400" b="0" dirty="0"/>
                  <a:t>에 대한 </a:t>
                </a:r>
                <a:r>
                  <a:rPr lang="en" altLang="ko-Kore-KR" sz="1400" b="0" dirty="0"/>
                  <a:t>codeword</a:t>
                </a:r>
                <a:r>
                  <a:rPr lang="ko-KR" altLang="en-US" sz="1400" b="0" dirty="0"/>
                  <a:t>로 삼는다</a:t>
                </a:r>
                <a:r>
                  <a:rPr lang="en-US" altLang="ko-KR" sz="1400" b="0" dirty="0"/>
                  <a:t>.</a:t>
                </a:r>
              </a:p>
              <a:p>
                <a:pPr lvl="2"/>
                <a:r>
                  <a:rPr lang="ko-KR" altLang="en-US" sz="1400" b="0" dirty="0"/>
                  <a:t>주로</a:t>
                </a:r>
                <a:r>
                  <a:rPr lang="en-US" altLang="ko-KR" sz="1400" b="0" dirty="0"/>
                  <a:t>, </a:t>
                </a:r>
                <a:r>
                  <a:rPr lang="en" altLang="ko-Kore-KR" sz="1400" b="0" dirty="0"/>
                  <a:t>K-means clustering</a:t>
                </a:r>
                <a:r>
                  <a:rPr lang="ko-KR" altLang="en-US" sz="1400" b="0" dirty="0"/>
                  <a:t>이 자주 사용된다</a:t>
                </a:r>
                <a:r>
                  <a:rPr lang="en-US" altLang="ko-KR" sz="1400" b="0" dirty="0"/>
                  <a:t>.</a:t>
                </a:r>
              </a:p>
              <a:p>
                <a:pPr lvl="1"/>
                <a:r>
                  <a:rPr lang="en-US" altLang="ko-KR" sz="1600" b="0" dirty="0"/>
                  <a:t>Distance metric : codebook</a:t>
                </a:r>
                <a:r>
                  <a:rPr lang="ko-KR" altLang="en-US" sz="1600" b="0" dirty="0"/>
                  <a:t>을 만들고 나면</a:t>
                </a:r>
                <a:r>
                  <a:rPr lang="en-US" altLang="ko-KR" sz="1600" b="0" dirty="0"/>
                  <a:t>, </a:t>
                </a:r>
                <a:r>
                  <a:rPr lang="ko-KR" altLang="en-US" sz="1600" b="0" dirty="0"/>
                  <a:t>각각의 </a:t>
                </a:r>
                <a:r>
                  <a:rPr lang="en-US" altLang="ko-KR" sz="1600" b="0" dirty="0"/>
                  <a:t>Input feature vector</a:t>
                </a:r>
                <a:r>
                  <a:rPr lang="ko-KR" altLang="en-US" sz="1600" b="0" dirty="0"/>
                  <a:t>들을 </a:t>
                </a:r>
                <a:r>
                  <a:rPr lang="en-US" altLang="ko-KR" sz="1600" b="0" dirty="0"/>
                  <a:t>256</a:t>
                </a:r>
                <a:r>
                  <a:rPr lang="ko-KR" altLang="en-US" sz="1600" b="0" dirty="0"/>
                  <a:t>개의 </a:t>
                </a:r>
                <a:r>
                  <a:rPr lang="en-US" altLang="ko-KR" sz="1600" b="0" dirty="0"/>
                  <a:t>codeword</a:t>
                </a:r>
                <a:r>
                  <a:rPr lang="ko-KR" altLang="en-US" sz="1600" b="0" dirty="0"/>
                  <a:t>와 비교하고</a:t>
                </a:r>
                <a:r>
                  <a:rPr lang="en-US" altLang="ko-KR" sz="1600" b="0" dirty="0"/>
                  <a:t>, distance metric</a:t>
                </a:r>
                <a:r>
                  <a:rPr lang="ko-KR" altLang="en-US" sz="1600" b="0" dirty="0"/>
                  <a:t>에 의해 가장 가까운 </a:t>
                </a:r>
                <a:r>
                  <a:rPr lang="en-US" altLang="ko-KR" sz="1600" b="0" dirty="0"/>
                  <a:t>codeword </a:t>
                </a:r>
                <a:r>
                  <a:rPr lang="ko-KR" altLang="en-US" sz="1600" b="0" dirty="0"/>
                  <a:t>하나를 선택한다</a:t>
                </a:r>
                <a:r>
                  <a:rPr lang="en-US" altLang="ko-KR" sz="1600" b="0" dirty="0"/>
                  <a:t>.</a:t>
                </a:r>
              </a:p>
              <a:p>
                <a:pPr lvl="1"/>
                <a:r>
                  <a:rPr lang="ko-KR" altLang="en-US" sz="1600" dirty="0"/>
                  <a:t>이렇게 </a:t>
                </a:r>
                <a:r>
                  <a:rPr lang="en-US" altLang="ko-KR" sz="1600" dirty="0"/>
                  <a:t>continuous</a:t>
                </a:r>
                <a:r>
                  <a:rPr lang="ko-KR" altLang="en-US" sz="1600" dirty="0"/>
                  <a:t>한 값을 적은 양의 정보</a:t>
                </a:r>
                <a:r>
                  <a:rPr lang="en-US" altLang="ko-KR" sz="1600" dirty="0"/>
                  <a:t>(codebook)</a:t>
                </a:r>
                <a:r>
                  <a:rPr lang="ko-KR" altLang="en-US" sz="1600" dirty="0"/>
                  <a:t>을 가지고 </a:t>
                </a:r>
                <a:r>
                  <a:rPr lang="en-US" altLang="ko-KR" sz="1600" dirty="0"/>
                  <a:t>discrete</a:t>
                </a:r>
                <a:r>
                  <a:rPr lang="ko-KR" altLang="en-US" sz="1600" dirty="0"/>
                  <a:t>하게 표현하는 방법</a:t>
                </a:r>
                <a:endParaRPr lang="en-US" altLang="ko-KR" sz="1600" dirty="0"/>
              </a:p>
              <a:p>
                <a:pPr lvl="1">
                  <a:buFont typeface="Symbol" pitchFamily="2" charset="2"/>
                  <a:buChar char="Þ"/>
                </a:pPr>
                <a:r>
                  <a:rPr lang="en-US" altLang="ko-KR" sz="1600" dirty="0"/>
                  <a:t>Bottleneck</a:t>
                </a:r>
                <a:r>
                  <a:rPr lang="ko-KR" altLang="en-US" sz="1600" dirty="0" err="1"/>
                  <a:t>으로</a:t>
                </a:r>
                <a:r>
                  <a:rPr lang="ko-KR" altLang="en-US" sz="1600" dirty="0"/>
                  <a:t> 작용할 수 있음</a:t>
                </a:r>
                <a:endParaRPr lang="en-US" altLang="ko-KR" sz="1600" dirty="0"/>
              </a:p>
              <a:p>
                <a:pPr marL="476250" lvl="1" indent="0">
                  <a:buNone/>
                </a:pPr>
                <a:endParaRPr lang="en-US" altLang="ko-KR" sz="1600" dirty="0"/>
              </a:p>
              <a:p>
                <a:pPr marL="476250" lvl="1" indent="0">
                  <a:buNone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9DB8EC-7FAB-FD44-BFB0-2F96D378B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 t="-723" b="-38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D27F77-CC54-7045-ADA6-DE85427C9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737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2BB05-3E51-D044-91DC-01356376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Architecture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ADD829-FCC1-C945-937F-612338F4B9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01" b="20133"/>
          <a:stretch/>
        </p:blipFill>
        <p:spPr>
          <a:xfrm>
            <a:off x="56456" y="1484784"/>
            <a:ext cx="3638112" cy="468943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43F82196-DF7F-CCD4-A70D-682CF70A2D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843574" y="1275581"/>
                <a:ext cx="5699745" cy="5060031"/>
              </a:xfrm>
            </p:spPr>
            <p:txBody>
              <a:bodyPr/>
              <a:lstStyle/>
              <a:p>
                <a:r>
                  <a:rPr lang="en-US" sz="1800" dirty="0"/>
                  <a:t>FastSpeech2를 </a:t>
                </a:r>
                <a:r>
                  <a:rPr lang="en-US" sz="1800" dirty="0" err="1"/>
                  <a:t>변형</a:t>
                </a:r>
                <a:endParaRPr lang="en-US" sz="1800" dirty="0"/>
              </a:p>
              <a:p>
                <a:pPr lvl="1"/>
                <a:r>
                  <a:rPr lang="en-US" sz="1400" dirty="0"/>
                  <a:t>Word encoder, Prosody encoder, LPV predictor </a:t>
                </a:r>
                <a:r>
                  <a:rPr lang="en-US" sz="1400" dirty="0" err="1"/>
                  <a:t>추가</a:t>
                </a:r>
                <a:endParaRPr lang="en-US" sz="1400" dirty="0"/>
              </a:p>
              <a:p>
                <a:pPr lvl="1"/>
                <a:r>
                  <a:rPr lang="en-US" sz="1400" dirty="0"/>
                  <a:t>Variance adapto</a:t>
                </a:r>
                <a:r>
                  <a:rPr lang="en-US" altLang="ko-KR" sz="1400" dirty="0"/>
                  <a:t>r</a:t>
                </a:r>
                <a:r>
                  <a:rPr lang="ko-KR" altLang="en-US" sz="1400" dirty="0" err="1"/>
                  <a:t>를</a:t>
                </a:r>
                <a:r>
                  <a:rPr lang="ko-KR" altLang="en-US" sz="1400" dirty="0"/>
                  <a:t> 없애고</a:t>
                </a:r>
                <a:r>
                  <a:rPr lang="en-US" altLang="ko-KR" sz="1400" dirty="0"/>
                  <a:t>, (</a:t>
                </a:r>
                <a:r>
                  <a:rPr lang="ko-KR" altLang="en-US" sz="1400" dirty="0"/>
                  <a:t>각각 추출</a:t>
                </a:r>
                <a:r>
                  <a:rPr lang="en-US" altLang="ko-KR" sz="1400" dirty="0"/>
                  <a:t>)</a:t>
                </a:r>
              </a:p>
              <a:p>
                <a:pPr lvl="1"/>
                <a:r>
                  <a:rPr lang="en-US" sz="1400" dirty="0"/>
                  <a:t>Proso</a:t>
                </a:r>
                <a:r>
                  <a:rPr lang="en-US" altLang="ko-KR" sz="1400" dirty="0"/>
                  <a:t>dy encoder, LPV predictor</a:t>
                </a:r>
                <a:r>
                  <a:rPr lang="ko-KR" altLang="en-US" sz="1400" dirty="0"/>
                  <a:t>로 대체</a:t>
                </a:r>
                <a:r>
                  <a:rPr lang="en-US" altLang="ko-KR" sz="1400" dirty="0"/>
                  <a:t> (</a:t>
                </a:r>
                <a:r>
                  <a:rPr lang="ko-KR" altLang="en-US" sz="1400" dirty="0"/>
                  <a:t>연관성 반영</a:t>
                </a:r>
                <a:r>
                  <a:rPr lang="en-US" altLang="ko-KR" sz="1400" dirty="0"/>
                  <a:t>)</a:t>
                </a:r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400" dirty="0"/>
              </a:p>
              <a:p>
                <a:r>
                  <a:rPr lang="en-US" sz="1600" dirty="0"/>
                  <a:t>LPV sequence </a:t>
                </a:r>
              </a:p>
              <a:p>
                <a:pPr lvl="1"/>
                <a:r>
                  <a:rPr lang="en-US" sz="1400" dirty="0" err="1"/>
                  <a:t>GST에서의</a:t>
                </a:r>
                <a:r>
                  <a:rPr lang="en-US" sz="1400" dirty="0"/>
                  <a:t> </a:t>
                </a:r>
                <a:r>
                  <a:rPr lang="en-US" altLang="ko-KR" sz="1400" dirty="0"/>
                  <a:t>style token</a:t>
                </a:r>
                <a:r>
                  <a:rPr lang="ko-KR" altLang="en-US" sz="1400" dirty="0"/>
                  <a:t>이라고 볼 수 있음</a:t>
                </a:r>
                <a:endParaRPr lang="en-US" altLang="ko-KR" sz="1400" dirty="0"/>
              </a:p>
              <a:p>
                <a:pPr lvl="1"/>
                <a:r>
                  <a:rPr lang="en-US" sz="1400" dirty="0" err="1"/>
                  <a:t>훈련</a:t>
                </a:r>
                <a:r>
                  <a:rPr lang="en-US" sz="1400" dirty="0"/>
                  <a:t> </a:t>
                </a:r>
                <a:r>
                  <a:rPr lang="en-US" sz="1400" dirty="0" err="1"/>
                  <a:t>시에는</a:t>
                </a:r>
                <a:r>
                  <a:rPr lang="en-US" sz="1400" dirty="0"/>
                  <a:t> prosody </a:t>
                </a:r>
                <a:r>
                  <a:rPr lang="en-US" sz="1400" dirty="0" err="1"/>
                  <a:t>encoder에서</a:t>
                </a:r>
                <a:r>
                  <a:rPr lang="en-US" sz="1400" dirty="0"/>
                  <a:t> </a:t>
                </a:r>
                <a:r>
                  <a:rPr lang="en-US" sz="1400" dirty="0" err="1"/>
                  <a:t>추출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</a:t>
                </a:r>
                <a:r>
                  <a:rPr lang="en-US" sz="1400" dirty="0"/>
                  <a:t>Inference </a:t>
                </a:r>
                <a:r>
                  <a:rPr lang="en-US" sz="1400" dirty="0" err="1"/>
                  <a:t>때는</a:t>
                </a:r>
                <a:r>
                  <a:rPr lang="en-US" sz="1400" dirty="0"/>
                  <a:t> LPV predicto</a:t>
                </a:r>
                <a:r>
                  <a:rPr lang="en-US" altLang="ko-KR" sz="1400" dirty="0"/>
                  <a:t>r </a:t>
                </a:r>
                <a:r>
                  <a:rPr lang="ko-KR" altLang="en-US" sz="1400" dirty="0"/>
                  <a:t>가 예측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𝒍𝒊𝒏𝒈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sz="1400" dirty="0"/>
                  <a:t>Linguistic feature(phoneme + word) by Transformer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400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ore-KR" sz="1400" i="1">
                            <a:latin typeface="Cambria Math" panose="02040503050406030204" pitchFamily="18" charset="0"/>
                          </a:rPr>
                          <m:t>𝒔𝒑𝒌</m:t>
                        </m:r>
                      </m:sub>
                    </m:sSub>
                    <m:r>
                      <a:rPr lang="en-US" altLang="ko-Kore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en-US" sz="1400" dirty="0"/>
                  <a:t>Speaker embedding =&gt; by </a:t>
                </a:r>
                <a:r>
                  <a:rPr lang="en-US" sz="1400" dirty="0">
                    <a:hlinkClick r:id="rId3"/>
                  </a:rPr>
                  <a:t>resemblyzer</a:t>
                </a:r>
                <a:endParaRPr lang="en-US" sz="1400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43F82196-DF7F-CCD4-A70D-682CF70A2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843574" y="1275581"/>
                <a:ext cx="5699745" cy="5060031"/>
              </a:xfrm>
              <a:blipFill>
                <a:blip r:embed="rId4"/>
                <a:stretch>
                  <a:fillRect t="-752" r="-222" b="-17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BEC75-9DAE-7240-BF2B-E6D0B6EC6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98B56-184B-4440-A494-CF7AB72BDA94}"/>
              </a:ext>
            </a:extLst>
          </p:cNvPr>
          <p:cNvSpPr txBox="1"/>
          <p:nvPr/>
        </p:nvSpPr>
        <p:spPr>
          <a:xfrm>
            <a:off x="362681" y="6150173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Decoder : transformer</a:t>
            </a:r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D5369FD-A387-DC47-8063-AB3C48452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2492896"/>
            <a:ext cx="2304256" cy="2092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63424D-C833-824B-A9E8-5FA32A0701C9}"/>
              </a:ext>
            </a:extLst>
          </p:cNvPr>
          <p:cNvSpPr txBox="1"/>
          <p:nvPr/>
        </p:nvSpPr>
        <p:spPr>
          <a:xfrm>
            <a:off x="4444080" y="249289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>
                <a:latin typeface="+mn-lt"/>
              </a:rPr>
              <a:t>cf</a:t>
            </a:r>
            <a:r>
              <a:rPr lang="en-US" altLang="ko-Kore-KR" sz="1200" dirty="0">
                <a:latin typeface="+mn-lt"/>
              </a:rPr>
              <a:t>) Architecture of FastSpeech2</a:t>
            </a:r>
            <a:endParaRPr kumimoji="1" lang="ko-Kore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37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2BB05-3E51-D044-91DC-01356376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lang="en-US" altLang="ko-Kore-KR" dirty="0"/>
              <a:t>Architecture – Prosody encoder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D9DA56-129A-814B-8F61-1E5D2E72F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3" r="43480" b="28560"/>
          <a:stretch/>
        </p:blipFill>
        <p:spPr>
          <a:xfrm>
            <a:off x="363482" y="1323631"/>
            <a:ext cx="2324200" cy="4337618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1D65BD5-86C0-6B5D-6A0B-5B3225688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8824" y="1143000"/>
            <a:ext cx="6203801" cy="5257800"/>
          </a:xfrm>
        </p:spPr>
        <p:txBody>
          <a:bodyPr/>
          <a:lstStyle/>
          <a:p>
            <a:r>
              <a:rPr lang="en-US" sz="2000" dirty="0" err="1"/>
              <a:t>주어진</a:t>
            </a:r>
            <a:r>
              <a:rPr lang="en-US" sz="2000" dirty="0"/>
              <a:t> </a:t>
            </a:r>
            <a:r>
              <a:rPr lang="en-US" altLang="ko-KR" sz="2000" dirty="0"/>
              <a:t>speech</a:t>
            </a:r>
            <a:r>
              <a:rPr lang="ko-KR" altLang="en-US" sz="2000" dirty="0"/>
              <a:t>로부터 </a:t>
            </a:r>
            <a:r>
              <a:rPr lang="en-US" altLang="ko-KR" sz="2000" dirty="0"/>
              <a:t>Prosody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분리함</a:t>
            </a:r>
            <a:r>
              <a:rPr lang="en-US" altLang="ko-KR" sz="2000" dirty="0"/>
              <a:t>.</a:t>
            </a:r>
          </a:p>
          <a:p>
            <a:r>
              <a:rPr lang="en-US" sz="2000" dirty="0"/>
              <a:t>Word-level vector quantization bottleneck</a:t>
            </a:r>
          </a:p>
          <a:p>
            <a:pPr marL="819150" lvl="1" indent="-342900">
              <a:buAutoNum type="arabicPeriod"/>
            </a:pPr>
            <a:r>
              <a:rPr lang="en-US" altLang="ko-KR" sz="1600" dirty="0"/>
              <a:t>Mel spectrogram</a:t>
            </a:r>
            <a:r>
              <a:rPr lang="ko-KR" altLang="en-US" sz="1600" dirty="0"/>
              <a:t>의 </a:t>
            </a:r>
            <a:r>
              <a:rPr lang="en-US" altLang="ko-KR" sz="1600" dirty="0"/>
              <a:t>word boundary</a:t>
            </a:r>
            <a:r>
              <a:rPr lang="ko-KR" altLang="en-US" sz="1600" dirty="0"/>
              <a:t>에 따라 </a:t>
            </a:r>
            <a:r>
              <a:rPr lang="en-US" altLang="ko-KR" sz="1600" dirty="0"/>
              <a:t>word-level hidden states</a:t>
            </a:r>
            <a:r>
              <a:rPr lang="ko-KR" altLang="en-US" sz="1600" dirty="0"/>
              <a:t>로 압축한다</a:t>
            </a:r>
            <a:r>
              <a:rPr lang="en-US" altLang="ko-KR" sz="1600" dirty="0"/>
              <a:t>.</a:t>
            </a:r>
          </a:p>
          <a:p>
            <a:pPr marL="1200150" lvl="2" indent="-342900"/>
            <a:r>
              <a:rPr lang="ko-KR" altLang="en-US" sz="1400" dirty="0"/>
              <a:t>이때</a:t>
            </a:r>
            <a:r>
              <a:rPr lang="en-US" altLang="ko-KR" sz="1400" dirty="0"/>
              <a:t>, word boundary : linguistic feature, speaker embedding</a:t>
            </a:r>
          </a:p>
          <a:p>
            <a:pPr marL="819150" lvl="1" indent="-342900">
              <a:buAutoNum type="arabicPeriod"/>
            </a:pPr>
            <a:r>
              <a:rPr lang="en-US" altLang="ko-KR" sz="1600" dirty="0"/>
              <a:t>Word-level hidden state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post process</a:t>
            </a:r>
          </a:p>
          <a:p>
            <a:pPr marL="819150" lvl="1" indent="-342900">
              <a:buAutoNum type="arabicPeriod"/>
            </a:pPr>
            <a:r>
              <a:rPr lang="en-US" altLang="ko-KR" sz="1600" dirty="0"/>
              <a:t>Exponential-Moving-average-based vector quantization layer</a:t>
            </a:r>
            <a:endParaRPr lang="en-US" altLang="ko-KR" sz="1200" dirty="0"/>
          </a:p>
          <a:p>
            <a:pPr lvl="1">
              <a:buFont typeface="Symbol" pitchFamily="2" charset="2"/>
              <a:buChar char="Þ"/>
            </a:pPr>
            <a:r>
              <a:rPr lang="en-US" altLang="ko-KR" sz="1600" dirty="0"/>
              <a:t>Word-level LPV sequence</a:t>
            </a:r>
          </a:p>
          <a:p>
            <a:r>
              <a:rPr lang="en-US" altLang="ko-KR" sz="2000" dirty="0"/>
              <a:t>Input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</a:t>
            </a:r>
            <a:r>
              <a:rPr lang="en-US" altLang="ko-KR" sz="2000" dirty="0"/>
              <a:t>low-frequency band</a:t>
            </a:r>
            <a:r>
              <a:rPr lang="ko-KR" altLang="en-US" sz="2000" dirty="0"/>
              <a:t>만 사용</a:t>
            </a:r>
            <a:endParaRPr lang="en-US" altLang="ko-KR" sz="2000" dirty="0"/>
          </a:p>
          <a:p>
            <a:pPr lvl="1"/>
            <a:r>
              <a:rPr lang="en-US" altLang="ko-KR" sz="1600" dirty="0"/>
              <a:t>Prosody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분리하는 것을 </a:t>
            </a:r>
            <a:r>
              <a:rPr lang="ko-KR" altLang="en-US" sz="1600" dirty="0" err="1"/>
              <a:t>쉽게하려는</a:t>
            </a:r>
            <a:r>
              <a:rPr lang="ko-KR" altLang="en-US" sz="1600" dirty="0"/>
              <a:t> 목적</a:t>
            </a:r>
            <a:endParaRPr lang="en-US" altLang="ko-KR" sz="1600" dirty="0"/>
          </a:p>
          <a:p>
            <a:pPr lvl="1"/>
            <a:r>
              <a:rPr lang="ko-KR" altLang="en-US" sz="1600" dirty="0"/>
              <a:t>처음 </a:t>
            </a:r>
            <a:r>
              <a:rPr lang="en-US" altLang="ko-KR" sz="1600" dirty="0"/>
              <a:t>20 bins</a:t>
            </a:r>
            <a:r>
              <a:rPr lang="ko-KR" altLang="en-US" sz="1600" dirty="0"/>
              <a:t>만 사용</a:t>
            </a:r>
            <a:endParaRPr lang="en-US" altLang="ko-KR" sz="1600" dirty="0"/>
          </a:p>
          <a:p>
            <a:pPr lvl="1"/>
            <a:r>
              <a:rPr lang="en-US" altLang="ko-KR" sz="1600" dirty="0"/>
              <a:t>Full band</a:t>
            </a:r>
            <a:r>
              <a:rPr lang="ko-KR" altLang="en-US" sz="1600" dirty="0"/>
              <a:t>와 비교했을 때 </a:t>
            </a:r>
            <a:endParaRPr lang="en-US" altLang="ko-KR" sz="1600" dirty="0"/>
          </a:p>
          <a:p>
            <a:pPr lvl="2"/>
            <a:r>
              <a:rPr lang="en-US" altLang="ko-KR" sz="1400" dirty="0"/>
              <a:t>prosody </a:t>
            </a:r>
            <a:r>
              <a:rPr lang="ko-KR" altLang="en-US" sz="1400" dirty="0"/>
              <a:t>정보는 거의 완전하게 들어있고</a:t>
            </a:r>
            <a:endParaRPr lang="en-US" altLang="ko-KR" sz="1400" dirty="0"/>
          </a:p>
          <a:p>
            <a:pPr lvl="2"/>
            <a:r>
              <a:rPr lang="en-US" altLang="ko-KR" sz="1400" dirty="0"/>
              <a:t>content </a:t>
            </a:r>
            <a:r>
              <a:rPr lang="ko-KR" altLang="en-US" sz="1400" dirty="0"/>
              <a:t>정보와 </a:t>
            </a:r>
            <a:r>
              <a:rPr lang="en-US" altLang="ko-KR" sz="1400" dirty="0"/>
              <a:t>timbre(speaker) </a:t>
            </a:r>
            <a:r>
              <a:rPr lang="ko-KR" altLang="en-US" sz="1400" dirty="0"/>
              <a:t>정보는 덜 포함한다</a:t>
            </a:r>
            <a:r>
              <a:rPr lang="en-US" altLang="ko-KR" sz="1400" dirty="0"/>
              <a:t>.</a:t>
            </a:r>
          </a:p>
          <a:p>
            <a:r>
              <a:rPr lang="en-US" altLang="ko-KR" sz="2000" dirty="0"/>
              <a:t>Prosody encoder</a:t>
            </a:r>
            <a:r>
              <a:rPr lang="ko-KR" altLang="en-US" sz="2000" dirty="0"/>
              <a:t>의 </a:t>
            </a:r>
            <a:r>
              <a:rPr lang="en-US" altLang="ko-KR" sz="2000" dirty="0"/>
              <a:t>output : content, speaker independent prosody</a:t>
            </a:r>
          </a:p>
          <a:p>
            <a:pPr marL="476250" lvl="1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BEC75-9DAE-7240-BF2B-E6D0B6EC6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en-US" altLang="ko-KR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55E8FF1-A9A2-DA47-B5F1-EFFA5AB84482}"/>
              </a:ext>
            </a:extLst>
          </p:cNvPr>
          <p:cNvCxnSpPr/>
          <p:nvPr/>
        </p:nvCxnSpPr>
        <p:spPr bwMode="auto">
          <a:xfrm>
            <a:off x="39492" y="3861048"/>
            <a:ext cx="3024336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10E2543-D440-0445-933F-DB9C3BDA6CF0}"/>
              </a:ext>
            </a:extLst>
          </p:cNvPr>
          <p:cNvCxnSpPr/>
          <p:nvPr/>
        </p:nvCxnSpPr>
        <p:spPr bwMode="auto">
          <a:xfrm>
            <a:off x="39492" y="2780928"/>
            <a:ext cx="3024336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BFD94A-1D51-7546-986B-53174FABE206}"/>
              </a:ext>
            </a:extLst>
          </p:cNvPr>
          <p:cNvSpPr txBox="1"/>
          <p:nvPr/>
        </p:nvSpPr>
        <p:spPr>
          <a:xfrm>
            <a:off x="1660484" y="3286330"/>
            <a:ext cx="1351188" cy="52322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Word level </a:t>
            </a:r>
          </a:p>
          <a:p>
            <a:r>
              <a:rPr kumimoji="1" lang="en-US" altLang="ko-Kore-KR" dirty="0"/>
              <a:t>hidden states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E95A9-E811-8D4E-8373-1136AA56ABA1}"/>
              </a:ext>
            </a:extLst>
          </p:cNvPr>
          <p:cNvSpPr txBox="1"/>
          <p:nvPr/>
        </p:nvSpPr>
        <p:spPr>
          <a:xfrm>
            <a:off x="1564916" y="5534370"/>
            <a:ext cx="1803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0" dirty="0">
                <a:latin typeface="+mn-lt"/>
              </a:rPr>
              <a:t>Linguistic feature </a:t>
            </a:r>
          </a:p>
          <a:p>
            <a:r>
              <a:rPr kumimoji="1" lang="en-US" altLang="ko-Kore-KR" b="0" dirty="0">
                <a:latin typeface="+mn-lt"/>
              </a:rPr>
              <a:t>From</a:t>
            </a:r>
            <a:r>
              <a:rPr lang="en-US" altLang="ko-Kore-KR" b="0" dirty="0">
                <a:latin typeface="+mn-lt"/>
              </a:rPr>
              <a:t> w</a:t>
            </a:r>
            <a:r>
              <a:rPr kumimoji="1" lang="en-US" altLang="ko-Kore-KR" b="0" dirty="0">
                <a:latin typeface="+mn-lt"/>
              </a:rPr>
              <a:t>ord encoder </a:t>
            </a:r>
          </a:p>
          <a:p>
            <a:r>
              <a:rPr kumimoji="1" lang="en-US" altLang="ko-Kore-KR" b="0" dirty="0">
                <a:latin typeface="+mn-lt"/>
              </a:rPr>
              <a:t>and phoneme encoder</a:t>
            </a:r>
            <a:endParaRPr kumimoji="1" lang="ko-Kore-KR" altLang="en-US" b="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E3B08-76E7-1D48-A716-55E3294E40F7}"/>
              </a:ext>
            </a:extLst>
          </p:cNvPr>
          <p:cNvSpPr txBox="1"/>
          <p:nvPr/>
        </p:nvSpPr>
        <p:spPr>
          <a:xfrm>
            <a:off x="1525582" y="1581384"/>
            <a:ext cx="1466554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ore-KR" dirty="0"/>
              <a:t>LPV sequence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C0549-CCC0-6C4C-BC2D-72A1E7FD7923}"/>
              </a:ext>
            </a:extLst>
          </p:cNvPr>
          <p:cNvSpPr txBox="1"/>
          <p:nvPr/>
        </p:nvSpPr>
        <p:spPr>
          <a:xfrm>
            <a:off x="39492" y="4293097"/>
            <a:ext cx="293883" cy="3077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7C7827-E3DD-294C-9E03-72DC82F4A776}"/>
              </a:ext>
            </a:extLst>
          </p:cNvPr>
          <p:cNvSpPr txBox="1"/>
          <p:nvPr/>
        </p:nvSpPr>
        <p:spPr>
          <a:xfrm>
            <a:off x="37965" y="3219365"/>
            <a:ext cx="293883" cy="3077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B39E4-8BF6-5449-B8CC-C101B80FDB83}"/>
              </a:ext>
            </a:extLst>
          </p:cNvPr>
          <p:cNvSpPr txBox="1"/>
          <p:nvPr/>
        </p:nvSpPr>
        <p:spPr>
          <a:xfrm>
            <a:off x="37964" y="2299521"/>
            <a:ext cx="293883" cy="30777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ore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133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3490-57CF-8745-822E-35D9D38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Architecture – Prosody encoder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67C03D-CDEC-D341-9D80-FA75C5D67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522" y="1085850"/>
                <a:ext cx="9256712" cy="5257800"/>
              </a:xfrm>
            </p:spPr>
            <p:txBody>
              <a:bodyPr/>
              <a:lstStyle/>
              <a:p>
                <a:r>
                  <a:rPr kumimoji="1" lang="ko-Kore-KR" altLang="en-US" dirty="0"/>
                  <a:t>훈련 시 생길 수 있는 문제 </a:t>
                </a:r>
                <a:r>
                  <a:rPr kumimoji="1" lang="en-US" altLang="ko-Kore-KR" dirty="0"/>
                  <a:t>– </a:t>
                </a:r>
                <a:r>
                  <a:rPr lang="en-US" altLang="ko-Kore-KR" dirty="0"/>
                  <a:t>index collapse</a:t>
                </a:r>
              </a:p>
              <a:p>
                <a:pPr lvl="1"/>
                <a:r>
                  <a:rPr lang="en-US" altLang="ko-Kore-KR" dirty="0"/>
                  <a:t>Some embedding vectors -&gt; </a:t>
                </a:r>
                <a:r>
                  <a:rPr lang="ko-Kore-KR" altLang="en-US" dirty="0"/>
                  <a:t>많은 </a:t>
                </a:r>
                <a:r>
                  <a:rPr lang="en-US" altLang="ko-Kore-KR" dirty="0"/>
                  <a:t>encoder output</a:t>
                </a:r>
                <a:r>
                  <a:rPr lang="ko-Kore-KR" altLang="en-US" dirty="0"/>
                  <a:t>과 유사</a:t>
                </a:r>
                <a:endParaRPr lang="en-US" altLang="ko-Kore-KR" dirty="0"/>
              </a:p>
              <a:p>
                <a:pPr lvl="1"/>
                <a:r>
                  <a:rPr lang="en-US" altLang="ko-Kore-KR" dirty="0"/>
                  <a:t>Model</a:t>
                </a:r>
                <a:r>
                  <a:rPr lang="ko-Kore-KR" altLang="en-US" dirty="0"/>
                  <a:t>이 주어진 </a:t>
                </a:r>
                <a:r>
                  <a:rPr lang="en-US" altLang="ko-Kore-KR" dirty="0"/>
                  <a:t>E</a:t>
                </a:r>
                <a:r>
                  <a:rPr lang="en-US" altLang="ko-KR" dirty="0"/>
                  <a:t>mbedding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vector</a:t>
                </a:r>
                <a:r>
                  <a:rPr lang="ko-KR" altLang="en-US" dirty="0"/>
                  <a:t>에서 일부만을 사용하는 것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ore-KR" dirty="0"/>
                  <a:t> </a:t>
                </a:r>
                <a:r>
                  <a:rPr lang="ko-Kore-KR" altLang="en-US" dirty="0"/>
                  <a:t>으로 주어졌는데</a:t>
                </a:r>
                <a:r>
                  <a:rPr lang="en-US" altLang="ko-Kore-KR" dirty="0"/>
                  <a:t>, </a:t>
                </a:r>
              </a:p>
              <a:p>
                <a:pPr lvl="2"/>
                <a:r>
                  <a:rPr lang="en-US" altLang="ko-KR" dirty="0"/>
                  <a:t>Output </a:t>
                </a:r>
                <a:r>
                  <a:rPr lang="ko-KR" altLang="en-US" dirty="0"/>
                  <a:t>계산을 할 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일부만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예를 들어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ko-Kore-KR" altLang="en-US" dirty="0"/>
                  <a:t>만 사용하는 경우</a:t>
                </a:r>
                <a:endParaRPr lang="en-US" altLang="ko-Kore-KR" dirty="0"/>
              </a:p>
              <a:p>
                <a:pPr lvl="1"/>
                <a:r>
                  <a:rPr lang="en-US" altLang="ko-Kore-KR" dirty="0"/>
                  <a:t>Prosody encoder</a:t>
                </a:r>
                <a:r>
                  <a:rPr lang="ko-Kore-KR" altLang="en-US" dirty="0"/>
                  <a:t>의 </a:t>
                </a:r>
                <a:r>
                  <a:rPr lang="en-US" altLang="ko-Kore-KR" dirty="0"/>
                  <a:t>expression ability</a:t>
                </a:r>
                <a:r>
                  <a:rPr lang="ko-Kore-KR" altLang="en-US" dirty="0"/>
                  <a:t>에 심각한 악영향</a:t>
                </a:r>
                <a:endParaRPr lang="en-US" altLang="ko-Kore-KR" dirty="0"/>
              </a:p>
              <a:p>
                <a:r>
                  <a:rPr lang="ko-Kore-KR" altLang="en-US" dirty="0"/>
                  <a:t>해결책</a:t>
                </a:r>
                <a:endParaRPr lang="en-US" altLang="ko-Kore-KR" dirty="0"/>
              </a:p>
              <a:p>
                <a:pPr lvl="1"/>
                <a:r>
                  <a:rPr kumimoji="1" lang="en-US" altLang="ko-Kore-KR" dirty="0"/>
                  <a:t>Prosody encoder</a:t>
                </a:r>
                <a:r>
                  <a:rPr kumimoji="1" lang="ko-Kore-KR" altLang="en-US" dirty="0"/>
                  <a:t>훈련 시 처음 </a:t>
                </a:r>
                <a:r>
                  <a:rPr kumimoji="1" lang="en-US" altLang="ko-Kore-KR" dirty="0"/>
                  <a:t>2</a:t>
                </a:r>
                <a:r>
                  <a:rPr kumimoji="1" lang="en-US" altLang="ko-KR" dirty="0"/>
                  <a:t>0</a:t>
                </a:r>
                <a:r>
                  <a:rPr lang="en-US" altLang="ko-KR" dirty="0"/>
                  <a:t>k steps</a:t>
                </a:r>
                <a:r>
                  <a:rPr lang="ko-KR" altLang="en-US" dirty="0"/>
                  <a:t>에서는 </a:t>
                </a:r>
                <a:r>
                  <a:rPr lang="en-US" altLang="ko-KR" dirty="0"/>
                  <a:t>vector quantization(bottleneck)</a:t>
                </a:r>
                <a:r>
                  <a:rPr lang="ko-KR" altLang="en-US" dirty="0"/>
                  <a:t>없이 훈련</a:t>
                </a:r>
                <a:endParaRPr lang="en-US" altLang="ko-KR" dirty="0"/>
              </a:p>
              <a:p>
                <a:pPr lvl="1"/>
                <a:r>
                  <a:rPr lang="ko-Kore-KR" altLang="en-US" dirty="0"/>
                  <a:t>그 후</a:t>
                </a:r>
                <a:r>
                  <a:rPr lang="en-US" altLang="ko-Kore-KR" dirty="0"/>
                  <a:t>,</a:t>
                </a:r>
                <a:r>
                  <a:rPr kumimoji="1" lang="en-US" altLang="ko-Kore-KR" dirty="0"/>
                  <a:t> vector quantization layer</a:t>
                </a:r>
                <a:r>
                  <a:rPr kumimoji="1" lang="ko-Kore-KR" altLang="en-US" dirty="0"/>
                  <a:t>의 </a:t>
                </a:r>
                <a:r>
                  <a:rPr kumimoji="1" lang="en-US" altLang="ko-Kore-KR" dirty="0"/>
                  <a:t>codebook</a:t>
                </a:r>
                <a:r>
                  <a:rPr kumimoji="1" lang="ko-Kore-KR" altLang="en-US" dirty="0"/>
                  <a:t>을 </a:t>
                </a:r>
                <a:r>
                  <a:rPr kumimoji="1" lang="en-US" altLang="ko-Kore-KR" dirty="0"/>
                  <a:t>k-means cluster centers</a:t>
                </a:r>
                <a:r>
                  <a:rPr kumimoji="1" lang="ko-Kore-KR" altLang="en-US" dirty="0"/>
                  <a:t>로 초기화</a:t>
                </a:r>
                <a:endParaRPr kumimoji="1" lang="en-US" altLang="ko-Kore-KR" dirty="0"/>
              </a:p>
              <a:p>
                <a:pPr lvl="2"/>
                <a:r>
                  <a:rPr kumimoji="1" lang="ko-Kore-KR" altLang="en-US" dirty="0"/>
                  <a:t>어떤 </a:t>
                </a:r>
                <a:r>
                  <a:rPr kumimoji="1" lang="en-US" altLang="ko-Kore-KR" dirty="0" err="1"/>
                  <a:t>Continous</a:t>
                </a:r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값을 </a:t>
                </a:r>
                <a:r>
                  <a:rPr kumimoji="1" lang="en-US" altLang="ko-Kore-KR" dirty="0"/>
                  <a:t>discrete</a:t>
                </a:r>
                <a:r>
                  <a:rPr kumimoji="1" lang="ko-Kore-KR" altLang="en-US" dirty="0"/>
                  <a:t>한 값으로 바꿀 때</a:t>
                </a:r>
                <a:r>
                  <a:rPr kumimoji="1" lang="en-US" altLang="ko-Kore-KR" dirty="0"/>
                  <a:t>, </a:t>
                </a:r>
                <a:endParaRPr lang="en-US" altLang="ko-Kore-KR" dirty="0"/>
              </a:p>
              <a:p>
                <a:pPr lvl="2"/>
                <a:r>
                  <a:rPr kumimoji="1" lang="en-US" altLang="ko-Kore-KR" dirty="0"/>
                  <a:t>Discrete</a:t>
                </a:r>
                <a:r>
                  <a:rPr kumimoji="1" lang="ko-Kore-KR" altLang="en-US" dirty="0"/>
                  <a:t> 값의 </a:t>
                </a:r>
                <a:r>
                  <a:rPr lang="ko-Kore-KR" altLang="en-US" dirty="0"/>
                  <a:t>전체 </a:t>
                </a:r>
                <a:r>
                  <a:rPr lang="en-US" altLang="ko-Kore-KR" dirty="0"/>
                  <a:t>set</a:t>
                </a:r>
                <a:r>
                  <a:rPr lang="ko-Kore-KR" altLang="en-US" dirty="0"/>
                  <a:t>이 되는 </a:t>
                </a:r>
                <a:r>
                  <a:rPr lang="en-US" altLang="ko-Kore-KR" dirty="0"/>
                  <a:t>codebook</a:t>
                </a:r>
                <a:r>
                  <a:rPr lang="ko-Kore-KR" altLang="en-US" dirty="0"/>
                  <a:t>을 </a:t>
                </a:r>
                <a:r>
                  <a:rPr lang="en-US" altLang="ko-Kore-KR" dirty="0"/>
                  <a:t>prosody encoder </a:t>
                </a:r>
                <a:r>
                  <a:rPr lang="ko-Kore-KR" altLang="en-US" dirty="0"/>
                  <a:t>기반으로 정함</a:t>
                </a:r>
                <a:endParaRPr kumimoji="1" lang="en-US" altLang="ko-Kore-KR" dirty="0"/>
              </a:p>
              <a:p>
                <a:pPr lvl="1"/>
                <a:r>
                  <a:rPr lang="ko-Kore-KR" altLang="en-US" dirty="0"/>
                  <a:t>그리고 </a:t>
                </a:r>
                <a:r>
                  <a:rPr lang="en-US" altLang="ko-Kore-KR" dirty="0"/>
                  <a:t>P</a:t>
                </a:r>
                <a:r>
                  <a:rPr lang="en-US" altLang="ko-KR" dirty="0"/>
                  <a:t>rosody encoder</a:t>
                </a:r>
                <a:r>
                  <a:rPr lang="ko-KR" altLang="en-US" dirty="0"/>
                  <a:t>에 다시 </a:t>
                </a:r>
                <a:r>
                  <a:rPr lang="en-US" altLang="ko-KR" dirty="0"/>
                  <a:t>vector quantization layer </a:t>
                </a:r>
                <a:r>
                  <a:rPr lang="ko-KR" altLang="en-US" dirty="0"/>
                  <a:t>추가</a:t>
                </a:r>
                <a:endParaRPr lang="en-US" altLang="ko-KR" dirty="0"/>
              </a:p>
              <a:p>
                <a:pPr marL="47625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67C03D-CDEC-D341-9D80-FA75C5D67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522" y="1085850"/>
                <a:ext cx="9256712" cy="5257800"/>
              </a:xfrm>
              <a:blipFill>
                <a:blip r:embed="rId3"/>
                <a:stretch>
                  <a:fillRect l="-137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675D4-D75A-754C-BB13-D112FEC005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1022F7-DEAD-7C43-B918-BED4F7984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/>
          <a:stretch/>
        </p:blipFill>
        <p:spPr>
          <a:xfrm>
            <a:off x="8161144" y="4603969"/>
            <a:ext cx="1368152" cy="17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79589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15587</TotalTime>
  <Words>1793</Words>
  <Application>Microsoft Macintosh PowerPoint</Application>
  <PresentationFormat>A4 용지(210x297mm)</PresentationFormat>
  <Paragraphs>269</Paragraphs>
  <Slides>18</Slides>
  <Notes>7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Monotype Sorts</vt:lpstr>
      <vt:lpstr>Symbol</vt:lpstr>
      <vt:lpstr>Times New Roman</vt:lpstr>
      <vt:lpstr>Wingdings</vt:lpstr>
      <vt:lpstr>XcodeSourceControl</vt:lpstr>
      <vt:lpstr>Prosospeech: Enhancing Prosody with Quantized    Vector Pre-training in Text-To-Speech</vt:lpstr>
      <vt:lpstr>Prosospeech</vt:lpstr>
      <vt:lpstr>Motivation</vt:lpstr>
      <vt:lpstr>Overview</vt:lpstr>
      <vt:lpstr>Introduction</vt:lpstr>
      <vt:lpstr>Background – vector quantization</vt:lpstr>
      <vt:lpstr>Architecture</vt:lpstr>
      <vt:lpstr>Architecture – Prosody encoder</vt:lpstr>
      <vt:lpstr>Architecture – Prosody encoder</vt:lpstr>
      <vt:lpstr>기존 GST의 reference encoder와의 차이점</vt:lpstr>
      <vt:lpstr>Architecture – LPV predictor</vt:lpstr>
      <vt:lpstr>Architecture – LPV predictor pretraining</vt:lpstr>
      <vt:lpstr>Architecture – 정리</vt:lpstr>
      <vt:lpstr>Experiments</vt:lpstr>
      <vt:lpstr>Objective evalutation</vt:lpstr>
      <vt:lpstr>Results - MOS</vt:lpstr>
      <vt:lpstr>Conclusion &amp; Takeaway points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1234</cp:revision>
  <cp:lastPrinted>2018-01-22T13:46:10Z</cp:lastPrinted>
  <dcterms:created xsi:type="dcterms:W3CDTF">2013-03-03T01:08:41Z</dcterms:created>
  <dcterms:modified xsi:type="dcterms:W3CDTF">2023-02-11T12:06:59Z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