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333" r:id="rId3"/>
    <p:sldId id="310" r:id="rId4"/>
    <p:sldId id="321" r:id="rId5"/>
    <p:sldId id="322" r:id="rId6"/>
    <p:sldId id="326" r:id="rId7"/>
    <p:sldId id="327" r:id="rId8"/>
    <p:sldId id="331" r:id="rId9"/>
    <p:sldId id="330" r:id="rId10"/>
    <p:sldId id="324" r:id="rId11"/>
    <p:sldId id="332" r:id="rId12"/>
    <p:sldId id="334" r:id="rId13"/>
    <p:sldId id="335" r:id="rId14"/>
    <p:sldId id="336" r:id="rId15"/>
    <p:sldId id="328" r:id="rId16"/>
    <p:sldId id="325" r:id="rId17"/>
    <p:sldId id="309" r:id="rId18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0128"/>
    <a:srgbClr val="FF7C80"/>
    <a:srgbClr val="737373"/>
    <a:srgbClr val="009900"/>
    <a:srgbClr val="99FFCC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 autoAdjust="0"/>
    <p:restoredTop sz="97462" autoAdjust="0"/>
  </p:normalViewPr>
  <p:slideViewPr>
    <p:cSldViewPr>
      <p:cViewPr varScale="1">
        <p:scale>
          <a:sx n="189" d="100"/>
          <a:sy n="189" d="100"/>
        </p:scale>
        <p:origin x="280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686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MCD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는 원래의 합성된 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MCEPs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와 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F0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값 사이의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셉스트럴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왜곡을 계산하는데 사용되는 객관적인 오류 측정이다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낮은 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MCD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값은 고품질의 합성된 스피치를 나타낸다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　 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MCD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는 다음의 수학식을 사용하여 유클리드 거리 측정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(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Euclidean Distance measure)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정의될 수 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0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xiv.org/pdf/2202.06409.pd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96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educated-toothpaste-462.notion.site/Demo-b0edd300e6004c508744c6259369a468" TargetMode="External"/><Relationship Id="rId4" Type="http://schemas.openxmlformats.org/officeDocument/2006/relationships/hyperlink" Target="https://github.com/richardbaihe/a3t/tree/aab2d836173371ff3aebcb0fb4ed1480e4c8a5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ichardbaihe/a3t/tree/aab2d836173371ff3aebcb0fb4ed1480e4c8a5ce#:~:text=tokenizer%20are%20from-,HTK,-.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7" name="Rectangle 7"/>
              <p:cNvSpPr>
                <a:spLocks noGrp="1" noChangeArrowheads="1"/>
              </p:cNvSpPr>
              <p:nvPr>
                <p:ph type="ctrTitle"/>
              </p:nvPr>
            </p:nvSpPr>
            <p:spPr>
              <a:xfrm>
                <a:off x="310580" y="1340768"/>
                <a:ext cx="9361040" cy="1800200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32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sz="3200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sz="3200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ore-KR" sz="3200" dirty="0"/>
                  <a:t> : Alignment-Aware Acoustic and Text                Pretraining for Speech Synthesis and Editing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35847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0580" y="1340768"/>
                <a:ext cx="9361040" cy="1800200"/>
              </a:xfrm>
              <a:blipFill>
                <a:blip r:embed="rId3"/>
                <a:stretch>
                  <a:fillRect r="-13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2022.6.28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4274BB2-DF08-2A4D-AD32-CB16B57E37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1" lang="en-US" altLang="ko-Kore-KR" dirty="0"/>
                  <a:t> for multi-speaker TTS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4274BB2-DF08-2A4D-AD32-CB16B57E3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1" t="-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4479D-C96D-5642-8953-2BCCA7B2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multi-speaker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tts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speaker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Speaker embedding</a:t>
            </a:r>
            <a:r>
              <a:rPr lang="ko-KR" altLang="en-US" dirty="0"/>
              <a:t>을 추출할 때 </a:t>
            </a:r>
            <a:r>
              <a:rPr lang="en-US" altLang="ko-KR" dirty="0"/>
              <a:t>speaker verification model</a:t>
            </a:r>
            <a:r>
              <a:rPr lang="ko-KR" altLang="en-US" dirty="0"/>
              <a:t>을 사용하는데 이는 </a:t>
            </a:r>
            <a:r>
              <a:rPr lang="en-US" altLang="ko-KR" dirty="0"/>
              <a:t>TTS</a:t>
            </a:r>
            <a:r>
              <a:rPr lang="ko-KR" altLang="en-US" dirty="0"/>
              <a:t>에 필요한 </a:t>
            </a:r>
            <a:r>
              <a:rPr lang="en-US" altLang="ko-KR" dirty="0"/>
              <a:t>speaker</a:t>
            </a:r>
            <a:r>
              <a:rPr lang="ko-KR" altLang="en-US" dirty="0"/>
              <a:t> </a:t>
            </a:r>
            <a:r>
              <a:rPr lang="en-US" altLang="ko-KR" dirty="0"/>
              <a:t>characteristic</a:t>
            </a:r>
            <a:r>
              <a:rPr lang="ko-KR" altLang="en-US" dirty="0"/>
              <a:t>을 추출하는데 적합하지 않다</a:t>
            </a:r>
            <a:r>
              <a:rPr lang="en-US" altLang="ko-KR" dirty="0"/>
              <a:t>.</a:t>
            </a:r>
          </a:p>
          <a:p>
            <a:r>
              <a:rPr kumimoji="1" lang="en-US" altLang="ko-Kore-KR" dirty="0"/>
              <a:t>Prompt-based decoding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제안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Input </a:t>
            </a:r>
            <a:r>
              <a:rPr kumimoji="1" lang="ko-Kore-KR" altLang="en-US" dirty="0"/>
              <a:t>형태</a:t>
            </a:r>
            <a:endParaRPr kumimoji="1" lang="en-US" altLang="ko-Kore-KR" dirty="0"/>
          </a:p>
          <a:p>
            <a:pPr lvl="2"/>
            <a:r>
              <a:rPr lang="en-US" altLang="ko-Kore-KR" dirty="0"/>
              <a:t>Reference speech + </a:t>
            </a:r>
            <a:r>
              <a:rPr lang="en-US" altLang="ko-KR" dirty="0"/>
              <a:t>[MASK] x N + reference speech</a:t>
            </a:r>
            <a:r>
              <a:rPr lang="ko-KR" altLang="en-US" dirty="0"/>
              <a:t>의 </a:t>
            </a:r>
            <a:r>
              <a:rPr lang="en-US" altLang="ko-KR" dirty="0"/>
              <a:t>Text + target text</a:t>
            </a:r>
          </a:p>
          <a:p>
            <a:pPr lvl="2"/>
            <a:r>
              <a:rPr lang="ko-Kore-KR" altLang="en-US" dirty="0"/>
              <a:t>이때 </a:t>
            </a:r>
            <a:r>
              <a:rPr lang="en-US" altLang="ko-Kore-KR" dirty="0"/>
              <a:t>N</a:t>
            </a:r>
            <a:r>
              <a:rPr lang="ko-Kore-KR" altLang="en-US" dirty="0"/>
              <a:t>은 </a:t>
            </a:r>
            <a:r>
              <a:rPr lang="en-US" altLang="ko-Kore-KR" dirty="0"/>
              <a:t>duration predictor</a:t>
            </a:r>
            <a:r>
              <a:rPr lang="ko-Kore-KR" altLang="en-US" dirty="0"/>
              <a:t>가 예측한 값</a:t>
            </a:r>
            <a:endParaRPr lang="en-US" altLang="ko-Kore-KR" dirty="0"/>
          </a:p>
          <a:p>
            <a:pPr lvl="2"/>
            <a:r>
              <a:rPr kumimoji="1" lang="en-US" altLang="ko-Kore-KR" dirty="0"/>
              <a:t>Masking </a:t>
            </a:r>
            <a:r>
              <a:rPr kumimoji="1" lang="ko-Kore-KR" altLang="en-US" dirty="0"/>
              <a:t>된 부분을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BAF71-16DD-E64B-B25B-A59494E24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B70CF-F8DD-6945-9F88-3E99CF23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17" y="3429000"/>
            <a:ext cx="3224206" cy="2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6DBB-89EC-A748-88DF-BB507F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Result – multi-speaker TTS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868CD059-F32F-D043-BDC1-E8137B2F6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7" y="1556792"/>
            <a:ext cx="4464496" cy="198670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313572-0320-98FB-9CA2-79DBA839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2000" dirty="0"/>
              <a:t>Seen / Unseen </a:t>
            </a:r>
            <a:r>
              <a:rPr lang="en-US" sz="2000" dirty="0" err="1"/>
              <a:t>각각</a:t>
            </a:r>
            <a:r>
              <a:rPr 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음성</a:t>
            </a:r>
            <a:endParaRPr lang="en-US" altLang="ko-KR" sz="2000" dirty="0"/>
          </a:p>
          <a:p>
            <a:r>
              <a:rPr lang="en-US" altLang="ko-KR" sz="2000" dirty="0"/>
              <a:t>15</a:t>
            </a:r>
            <a:r>
              <a:rPr lang="ko-KR" altLang="en-US" sz="2000" dirty="0"/>
              <a:t>명의 평가자</a:t>
            </a:r>
            <a:endParaRPr lang="en-US" altLang="ko-KR" sz="2000" dirty="0"/>
          </a:p>
          <a:p>
            <a:r>
              <a:rPr lang="en-US" sz="2000" dirty="0" err="1"/>
              <a:t>비교</a:t>
            </a:r>
            <a:r>
              <a:rPr lang="en-US" sz="2000" dirty="0"/>
              <a:t> </a:t>
            </a:r>
            <a:r>
              <a:rPr lang="en-US" sz="2000" dirty="0" err="1"/>
              <a:t>모델</a:t>
            </a:r>
            <a:endParaRPr lang="en-US" sz="2000" dirty="0"/>
          </a:p>
          <a:p>
            <a:pPr lvl="1"/>
            <a:r>
              <a:rPr lang="en-US" sz="1600" dirty="0"/>
              <a:t>FastSpeech2 </a:t>
            </a:r>
            <a:r>
              <a:rPr lang="en-US" sz="1600" dirty="0" err="1"/>
              <a:t>에</a:t>
            </a:r>
            <a:r>
              <a:rPr lang="en-US" sz="1600" dirty="0"/>
              <a:t> </a:t>
            </a:r>
            <a:r>
              <a:rPr lang="en-US" altLang="ko-KR" sz="1600" dirty="0"/>
              <a:t>speaker embedding</a:t>
            </a:r>
            <a:r>
              <a:rPr lang="ko-KR" altLang="en-US" sz="1600" dirty="0"/>
              <a:t> 추가</a:t>
            </a:r>
            <a:endParaRPr lang="en-US" altLang="ko-KR" sz="1600" dirty="0"/>
          </a:p>
          <a:p>
            <a:pPr lvl="1"/>
            <a:r>
              <a:rPr lang="en-US" sz="1600" dirty="0"/>
              <a:t>FastSpeech2</a:t>
            </a:r>
            <a:r>
              <a:rPr lang="ko-KR" altLang="en-US" sz="1600" dirty="0"/>
              <a:t>에 </a:t>
            </a:r>
            <a:r>
              <a:rPr lang="en-US" altLang="ko-KR" sz="1600" dirty="0"/>
              <a:t>speaker embedding + GST</a:t>
            </a:r>
            <a:endParaRPr lang="en-US" sz="1600" dirty="0"/>
          </a:p>
          <a:p>
            <a:r>
              <a:rPr lang="en-US" sz="2000" dirty="0"/>
              <a:t>FastSpeech2에 </a:t>
            </a:r>
            <a:r>
              <a:rPr lang="en-US" sz="2000" dirty="0" err="1"/>
              <a:t>GST를</a:t>
            </a:r>
            <a:r>
              <a:rPr lang="en-US" sz="2000" dirty="0"/>
              <a:t> </a:t>
            </a:r>
            <a:r>
              <a:rPr lang="en-US" sz="2000" dirty="0" err="1"/>
              <a:t>추가했을</a:t>
            </a:r>
            <a:r>
              <a:rPr lang="en-US" sz="2000" dirty="0"/>
              <a:t> </a:t>
            </a:r>
            <a:r>
              <a:rPr lang="en-US" sz="2000" dirty="0" err="1"/>
              <a:t>때</a:t>
            </a:r>
            <a:r>
              <a:rPr lang="en-US" sz="2000" dirty="0"/>
              <a:t> </a:t>
            </a:r>
          </a:p>
          <a:p>
            <a:pPr lvl="1"/>
            <a:r>
              <a:rPr lang="en-US" altLang="ko-KR" sz="1600" dirty="0"/>
              <a:t>Similarity score</a:t>
            </a:r>
            <a:r>
              <a:rPr lang="ko-KR" altLang="en-US" sz="1600" dirty="0"/>
              <a:t>는 높아졌지만</a:t>
            </a:r>
            <a:endParaRPr lang="en-US" altLang="ko-KR" sz="1600" dirty="0"/>
          </a:p>
          <a:p>
            <a:pPr lvl="1"/>
            <a:r>
              <a:rPr lang="en-US" altLang="ko-KR" sz="1600" dirty="0"/>
              <a:t>Speech quality</a:t>
            </a:r>
            <a:r>
              <a:rPr lang="ko-KR" altLang="en-US" sz="1600" dirty="0"/>
              <a:t>는 낮아짐</a:t>
            </a:r>
            <a:endParaRPr lang="en-US" sz="1600" dirty="0"/>
          </a:p>
          <a:p>
            <a:pPr marL="476250" lvl="1" indent="0">
              <a:buNone/>
            </a:pPr>
            <a:endParaRPr lang="en-US" sz="1600" dirty="0"/>
          </a:p>
          <a:p>
            <a:r>
              <a:rPr lang="en-US" sz="2000" dirty="0"/>
              <a:t>Seen Speaker </a:t>
            </a:r>
            <a:r>
              <a:rPr lang="en-US" sz="2000" dirty="0" err="1"/>
              <a:t>점수보다</a:t>
            </a:r>
            <a:r>
              <a:rPr lang="en-US" sz="2000" dirty="0"/>
              <a:t>                       Unseen Speaker </a:t>
            </a:r>
            <a:r>
              <a:rPr lang="en-US" sz="2000" dirty="0" err="1"/>
              <a:t>점수가</a:t>
            </a:r>
            <a:r>
              <a:rPr lang="en-US" sz="2000" dirty="0"/>
              <a:t> </a:t>
            </a:r>
            <a:r>
              <a:rPr lang="en-US" sz="2000" dirty="0" err="1"/>
              <a:t>높음</a:t>
            </a:r>
            <a:endParaRPr lang="en-US" sz="2000" dirty="0"/>
          </a:p>
          <a:p>
            <a:pPr lvl="1"/>
            <a:r>
              <a:rPr lang="en-US" sz="1600" dirty="0" err="1"/>
              <a:t>Groundtruth의</a:t>
            </a:r>
            <a:r>
              <a:rPr lang="en-US" sz="1600" dirty="0"/>
              <a:t> MOS </a:t>
            </a:r>
            <a:r>
              <a:rPr lang="en-US" sz="1600" dirty="0" err="1"/>
              <a:t>점수가</a:t>
            </a:r>
            <a:r>
              <a:rPr lang="en-US" sz="1600" dirty="0"/>
              <a:t> </a:t>
            </a:r>
            <a:r>
              <a:rPr lang="en-US" sz="1600" dirty="0" err="1"/>
              <a:t>높기</a:t>
            </a:r>
            <a:r>
              <a:rPr lang="en-US" sz="1600" dirty="0"/>
              <a:t> </a:t>
            </a:r>
            <a:r>
              <a:rPr lang="en-US" sz="1600" dirty="0" err="1"/>
              <a:t>때문</a:t>
            </a:r>
            <a:endParaRPr lang="en-US" sz="1600" dirty="0"/>
          </a:p>
          <a:p>
            <a:pPr lvl="1"/>
            <a:r>
              <a:rPr lang="en-US" altLang="ko-KR" sz="1600" dirty="0"/>
              <a:t>Test case set</a:t>
            </a:r>
            <a:r>
              <a:rPr lang="ko-KR" altLang="en-US" sz="1600" dirty="0"/>
              <a:t>의 차이에서 비롯</a:t>
            </a:r>
            <a:endParaRPr 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D3A22-3C41-184A-BB14-E03893331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ko-KR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018AD73-1645-BD47-8187-52DEA3AE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5" y="3771900"/>
            <a:ext cx="4474049" cy="19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4274BB2-DF08-2A4D-AD32-CB16B57E37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1" lang="en-US" altLang="ko-Kore-KR" dirty="0"/>
                  <a:t> for </a:t>
                </a:r>
                <a:r>
                  <a:rPr lang="en-US" altLang="ko-Kore-KR" dirty="0"/>
                  <a:t>Speech editing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4274BB2-DF08-2A4D-AD32-CB16B57E3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1" t="-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24479D-C96D-5642-8953-2BCCA7B26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Input :</a:t>
                </a:r>
              </a:p>
              <a:p>
                <a:pPr lvl="1"/>
                <a:r>
                  <a:rPr kumimoji="1" lang="ko-KR" altLang="en-US" dirty="0"/>
                  <a:t>기존 음성 </a:t>
                </a:r>
                <a:r>
                  <a:rPr kumimoji="1" lang="en-US" altLang="ko-KR" dirty="0"/>
                  <a:t>s </a:t>
                </a:r>
              </a:p>
              <a:p>
                <a:pPr lvl="1"/>
                <a:r>
                  <a:rPr kumimoji="1" lang="ko-KR" altLang="en-US" dirty="0"/>
                  <a:t>기존 </a:t>
                </a:r>
                <a:r>
                  <a:rPr lang="ko-KR" altLang="en-US" dirty="0"/>
                  <a:t>음소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ko-Kore-KR" dirty="0"/>
                  <a:t> (e.g. “a </a:t>
                </a:r>
                <a:r>
                  <a:rPr lang="en-US" altLang="ko-Kore-KR" dirty="0">
                    <a:solidFill>
                      <a:srgbClr val="FF0000"/>
                    </a:solidFill>
                  </a:rPr>
                  <a:t>good</a:t>
                </a:r>
                <a:r>
                  <a:rPr lang="en-US" altLang="ko-Kore-KR" dirty="0"/>
                  <a:t> actor”)</a:t>
                </a:r>
              </a:p>
              <a:p>
                <a:pPr lvl="1"/>
                <a:r>
                  <a:rPr kumimoji="1" lang="ko-KR" altLang="en-US" dirty="0"/>
                  <a:t>바꿀 음소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ko-Kore-KR" dirty="0"/>
                  <a:t> (e.g. “a </a:t>
                </a:r>
                <a:r>
                  <a:rPr kumimoji="1" lang="en-US" altLang="ko-Kore-KR" dirty="0">
                    <a:solidFill>
                      <a:srgbClr val="00B0F0"/>
                    </a:solidFill>
                  </a:rPr>
                  <a:t>successful</a:t>
                </a:r>
                <a:r>
                  <a:rPr kumimoji="1" lang="en-US" altLang="ko-Kore-KR" dirty="0"/>
                  <a:t> actor</a:t>
                </a:r>
                <a:r>
                  <a:rPr lang="en-US" altLang="ko-Kore-KR" dirty="0">
                    <a:sym typeface="Wingdings" pitchFamily="2" charset="2"/>
                  </a:rPr>
                  <a:t>”)</a:t>
                </a:r>
                <a:endParaRPr kumimoji="1" lang="en-US" altLang="ko-Kore-KR" dirty="0"/>
              </a:p>
              <a:p>
                <a:r>
                  <a:rPr kumimoji="1" lang="en-US" altLang="ko-Kore-KR" dirty="0"/>
                  <a:t>Process</a:t>
                </a:r>
              </a:p>
              <a:p>
                <a:pPr lvl="1"/>
                <a:r>
                  <a:rPr kumimoji="1" lang="ko-Kore-KR" altLang="en-US" dirty="0"/>
                  <a:t>바꿔야</a:t>
                </a:r>
                <a:r>
                  <a:rPr kumimoji="1" lang="ko-KR" altLang="en-US" dirty="0"/>
                  <a:t> 하는 위치를 찾음</a:t>
                </a:r>
                <a:endParaRPr kumimoji="1" lang="en-US" altLang="ko-KR" dirty="0"/>
              </a:p>
              <a:p>
                <a:pPr lvl="2"/>
                <a:r>
                  <a:rPr lang="en-US" altLang="ko-Kore-KR" dirty="0"/>
                  <a:t>Text</a:t>
                </a:r>
                <a:r>
                  <a:rPr lang="ko-Kore-KR" altLang="en-US" dirty="0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id</a:t>
                </a:r>
                <a:r>
                  <a:rPr lang="ko-KR" altLang="en-US" dirty="0"/>
                  <a:t>로 바꾼 다음 다른 부분 찾기</a:t>
                </a:r>
                <a:endParaRPr lang="en-US" altLang="ko-KR" dirty="0"/>
              </a:p>
              <a:p>
                <a:pPr lvl="1"/>
                <a:r>
                  <a:rPr kumimoji="1" lang="ko-KR" altLang="en-US" dirty="0"/>
                  <a:t>바꿔야하는 </a:t>
                </a:r>
                <a:r>
                  <a:rPr kumimoji="1" lang="en-US" altLang="ko-KR" dirty="0"/>
                  <a:t>text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duration</a:t>
                </a:r>
                <a:r>
                  <a:rPr kumimoji="1" lang="ko-KR" altLang="en-US" dirty="0"/>
                  <a:t> </a:t>
                </a:r>
                <a:r>
                  <a:rPr lang="en-US" altLang="ko-KR" dirty="0"/>
                  <a:t>predict</a:t>
                </a:r>
              </a:p>
              <a:p>
                <a:pPr lvl="2"/>
                <a:r>
                  <a:rPr kumimoji="1" lang="en-US" altLang="ko-KR" dirty="0"/>
                  <a:t>By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external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duration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predictor</a:t>
                </a:r>
              </a:p>
              <a:p>
                <a:pPr lvl="1"/>
                <a:r>
                  <a:rPr lang="ko-KR" altLang="en-US" dirty="0"/>
                  <a:t>바꿔야 하는 위치에</a:t>
                </a:r>
                <a:r>
                  <a:rPr lang="en-US" altLang="ko-KR" dirty="0"/>
                  <a:t> mask token </a:t>
                </a:r>
                <a:r>
                  <a:rPr lang="ko-KR" altLang="en-US" dirty="0"/>
                  <a:t>추가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가</a:t>
                </a:r>
                <a:r>
                  <a:rPr kumimoji="1" lang="ko-KR" altLang="en-US" dirty="0"/>
                  <a:t> </a:t>
                </a:r>
                <a:r>
                  <a:rPr lang="en-US" altLang="ko-KR" dirty="0"/>
                  <a:t>mask predict </a:t>
                </a:r>
              </a:p>
              <a:p>
                <a:r>
                  <a:rPr lang="en-US" altLang="ko-Kore-KR" dirty="0"/>
                  <a:t>Output 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kumimoji="1" lang="ko-KR" altLang="en-US" dirty="0"/>
                  <a:t>바꿔야 하는 위치에 해당하는 </a:t>
                </a:r>
                <a:r>
                  <a:rPr kumimoji="1" lang="en-US" altLang="ko-KR" dirty="0" err="1"/>
                  <a:t>mel</a:t>
                </a:r>
                <a:r>
                  <a:rPr lang="en-US" altLang="ko-KR" dirty="0"/>
                  <a:t>-spectrogram </a:t>
                </a:r>
              </a:p>
              <a:p>
                <a:pPr lvl="2"/>
                <a:r>
                  <a:rPr kumimoji="1" lang="en-US" altLang="ko-Kore-KR" dirty="0"/>
                  <a:t>E.g. successful </a:t>
                </a:r>
                <a:r>
                  <a:rPr kumimoji="1" lang="ko-Kore-KR" altLang="en-US" dirty="0"/>
                  <a:t>에</a:t>
                </a:r>
                <a:r>
                  <a:rPr kumimoji="1" lang="ko-KR" altLang="en-US" dirty="0"/>
                  <a:t> 해당하는 </a:t>
                </a:r>
                <a:r>
                  <a:rPr lang="en-US" altLang="ko-KR" dirty="0" err="1"/>
                  <a:t>mel</a:t>
                </a:r>
                <a:r>
                  <a:rPr lang="en-US" altLang="ko-KR" dirty="0"/>
                  <a:t>-spectrogram</a:t>
                </a:r>
              </a:p>
              <a:p>
                <a:pPr lvl="1"/>
                <a:r>
                  <a:rPr kumimoji="1" lang="en-US" altLang="ko-Kore-KR" dirty="0"/>
                  <a:t>Vocoder</a:t>
                </a:r>
                <a:r>
                  <a:rPr kumimoji="1" lang="ko-Kore-KR" altLang="en-US" dirty="0"/>
                  <a:t>가</a:t>
                </a:r>
                <a:r>
                  <a:rPr kumimoji="1" lang="en-US" altLang="ko-Kore-KR" dirty="0"/>
                  <a:t> </a:t>
                </a:r>
                <a:r>
                  <a:rPr kumimoji="1" lang="en-US" altLang="ko-Kore-KR" dirty="0" err="1"/>
                  <a:t>wavfor</a:t>
                </a:r>
                <a:r>
                  <a:rPr lang="en-US" altLang="ko-Kore-KR" dirty="0" err="1"/>
                  <a:t>m</a:t>
                </a:r>
                <a:r>
                  <a:rPr lang="ko-Kore-KR" altLang="en-US" dirty="0"/>
                  <a:t>으로</a:t>
                </a:r>
                <a:r>
                  <a:rPr lang="ko-KR" altLang="en-US" dirty="0"/>
                  <a:t> 변환한 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기존 음성과 합침</a:t>
                </a:r>
                <a:endParaRPr kumimoji="1" lang="en-US" altLang="ko-Kore-KR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24479D-C96D-5642-8953-2BCCA7B26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 b="-24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BAF71-16DD-E64B-B25B-A59494E24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A842BE-D0C6-AF48-9DC8-A7E319104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49" y="1267544"/>
            <a:ext cx="3587447" cy="46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2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1C1D0-06A7-9943-9211-B5CA112E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TTS data augmentation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AA4368-6638-AC48-9AA8-CB69293CD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Speech editing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ore-KR" dirty="0"/>
                  <a:t> =&gt; speech data augmentation</a:t>
                </a:r>
                <a:r>
                  <a:rPr lang="ko-Kore-KR" altLang="en-US" dirty="0"/>
                  <a:t>에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endParaRPr kumimoji="1" lang="en-US" altLang="ko-Kore-KR" dirty="0"/>
              </a:p>
              <a:p>
                <a:r>
                  <a:rPr lang="en-US" altLang="ko-Kore-KR" dirty="0"/>
                  <a:t>“</a:t>
                </a:r>
                <a:r>
                  <a:rPr lang="en" altLang="ko-Kore-KR" dirty="0">
                    <a:hlinkClick r:id="rId2"/>
                  </a:rPr>
                  <a:t>Distribution Augmentation For Low-Resource Expressive Text-To-Speech</a:t>
                </a:r>
                <a:r>
                  <a:rPr lang="en" altLang="ko-Kore-KR" dirty="0"/>
                  <a:t>”</a:t>
                </a:r>
              </a:p>
              <a:p>
                <a:pPr lvl="1"/>
                <a:r>
                  <a:rPr lang="en-US" altLang="ko-Kore-KR" dirty="0"/>
                  <a:t>ICASSP 2022 / Alexa AI, Amazon, Cambridge</a:t>
                </a:r>
                <a:endParaRPr lang="en" altLang="ko-Kore-KR" dirty="0"/>
              </a:p>
              <a:p>
                <a:pPr lvl="1"/>
                <a:r>
                  <a:rPr kumimoji="1" lang="ko-Kore-KR" altLang="en-US" dirty="0"/>
                  <a:t>데이터의</a:t>
                </a:r>
                <a:r>
                  <a:rPr kumimoji="1" lang="ko-KR" altLang="en-US" dirty="0"/>
                  <a:t> 다양성을 높일 수 있는</a:t>
                </a:r>
                <a:r>
                  <a:rPr kumimoji="1" lang="en-US" altLang="ko-KR" dirty="0"/>
                  <a:t> TTS </a:t>
                </a:r>
                <a:r>
                  <a:rPr lang="ko-KR" altLang="en-US" dirty="0"/>
                  <a:t>데이터 증강 방법을 제안</a:t>
                </a:r>
                <a:endParaRPr lang="en-US" altLang="ko-KR" dirty="0"/>
              </a:p>
              <a:p>
                <a:pPr lvl="1"/>
                <a:r>
                  <a:rPr kumimoji="1" lang="en-US" altLang="ko-Kore-KR" dirty="0"/>
                  <a:t>text </a:t>
                </a:r>
                <a:r>
                  <a:rPr kumimoji="1" lang="ko-Kore-KR" altLang="en-US" dirty="0"/>
                  <a:t>차원에서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Constituency parse based tree substitution</a:t>
                </a:r>
                <a:r>
                  <a:rPr kumimoji="1" lang="ko-KR" altLang="en-US" dirty="0"/>
                  <a:t>을 통해 </a:t>
                </a:r>
                <a:r>
                  <a:rPr kumimoji="1" lang="en-US" altLang="ko-KR" dirty="0"/>
                  <a:t>text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재조합</a:t>
                </a:r>
                <a:endParaRPr lang="en-US" altLang="ko-KR" dirty="0"/>
              </a:p>
              <a:p>
                <a:pPr lvl="2"/>
                <a:r>
                  <a:rPr kumimoji="1" lang="en-US" altLang="ko-KR" dirty="0"/>
                  <a:t>Word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permutation</a:t>
                </a:r>
                <a:r>
                  <a:rPr kumimoji="1" lang="ko-KR" altLang="en-US" dirty="0"/>
                  <a:t>을 문장 성분 단위로 </a:t>
                </a:r>
                <a:endParaRPr kumimoji="1" lang="en-US" altLang="ko-KR" dirty="0"/>
              </a:p>
              <a:p>
                <a:pPr lvl="2"/>
                <a:r>
                  <a:rPr lang="ko-KR" altLang="en-US" dirty="0"/>
                  <a:t>문장 구조적으로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문법적으로 올바른 </a:t>
                </a:r>
                <a:r>
                  <a:rPr lang="en-US" altLang="ko-KR" dirty="0"/>
                  <a:t>Text</a:t>
                </a:r>
                <a:r>
                  <a:rPr lang="ko-KR" altLang="en-US" dirty="0"/>
                  <a:t> 재조합 방법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이를 바탕으로 </a:t>
                </a:r>
                <a:r>
                  <a:rPr lang="en-US" altLang="ko-KR" dirty="0"/>
                  <a:t>audio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fragment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재조합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이때 증강된 데이터의 품질 저하로 훈련을 방해할 수 있음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때문에 재조합 횟수를 제한하고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재조합된</a:t>
                </a:r>
                <a:r>
                  <a:rPr lang="ko-KR" altLang="en-US" dirty="0"/>
                  <a:t> 부분을 따로 표시하여 훈련을 방해하지 않도록 함</a:t>
                </a:r>
                <a:r>
                  <a:rPr lang="en-US" altLang="ko-KR" dirty="0"/>
                  <a:t>.</a:t>
                </a:r>
              </a:p>
              <a:p>
                <a:pPr lvl="2">
                  <a:buFont typeface="Symbol" pitchFamily="2" charset="2"/>
                  <a:buChar char="Þ"/>
                </a:pPr>
                <a:r>
                  <a:rPr lang="ko-KR" altLang="en-US" dirty="0"/>
                  <a:t>이를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ore-KR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이용하여 </a:t>
                </a:r>
                <a:r>
                  <a:rPr lang="en-US" altLang="ko-KR" dirty="0"/>
                  <a:t>audio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재조합한다면 데이터 품질 저하를 완화할 수 있음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kumimoji="1" lang="en-US" altLang="ko-KR" dirty="0"/>
              </a:p>
              <a:p>
                <a:pPr lvl="2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AA4368-6638-AC48-9AA8-CB69293CD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1C9CC-1A9E-7B49-B5C2-2B6F880A5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543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A546-EA67-5E4E-B4D9-6C22D6DE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Constituency parse based tree substitution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19F23-2F59-2149-9A52-1414B010D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4F21F3-850E-CC4C-B91F-66F0A4BA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27" r="165"/>
          <a:stretch/>
        </p:blipFill>
        <p:spPr>
          <a:xfrm>
            <a:off x="764723" y="1268760"/>
            <a:ext cx="8263389" cy="471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A5933-0612-D842-B3A0-F6BC545A300A}"/>
              </a:ext>
            </a:extLst>
          </p:cNvPr>
          <p:cNvSpPr txBox="1"/>
          <p:nvPr/>
        </p:nvSpPr>
        <p:spPr>
          <a:xfrm>
            <a:off x="992560" y="6021288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* Substi</a:t>
            </a:r>
            <a:r>
              <a:rPr lang="en-US" altLang="ko-KR" dirty="0"/>
              <a:t>t</a:t>
            </a:r>
            <a:r>
              <a:rPr kumimoji="1" lang="en-US" altLang="ko-Kore-KR" dirty="0"/>
              <a:t>ute non-terminal node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1BD5A4-9C16-4F40-A747-129ED6909D8A}"/>
              </a:ext>
            </a:extLst>
          </p:cNvPr>
          <p:cNvSpPr/>
          <p:nvPr/>
        </p:nvSpPr>
        <p:spPr bwMode="auto">
          <a:xfrm>
            <a:off x="2576736" y="2276872"/>
            <a:ext cx="432048" cy="216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C5E68C-0152-7446-8768-55AF9E0B383C}"/>
              </a:ext>
            </a:extLst>
          </p:cNvPr>
          <p:cNvSpPr/>
          <p:nvPr/>
        </p:nvSpPr>
        <p:spPr bwMode="auto">
          <a:xfrm>
            <a:off x="4825752" y="1772816"/>
            <a:ext cx="432048" cy="216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2B5BE6-88FF-AC42-9707-5536A543105B}"/>
              </a:ext>
            </a:extLst>
          </p:cNvPr>
          <p:cNvSpPr/>
          <p:nvPr/>
        </p:nvSpPr>
        <p:spPr bwMode="auto">
          <a:xfrm>
            <a:off x="7689304" y="1792943"/>
            <a:ext cx="432048" cy="216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37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FCCE3-FF20-D143-92E9-2B655FF3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D267-3C3A-3A44-AC4B-F42BDF2F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언어모델에서 사용하는 방법을 </a:t>
            </a:r>
            <a:r>
              <a:rPr lang="ko-KR" altLang="en-US" dirty="0" err="1"/>
              <a:t>음성합성에</a:t>
            </a:r>
            <a:r>
              <a:rPr lang="ko-KR" altLang="en-US" dirty="0"/>
              <a:t> 적용한 논문</a:t>
            </a:r>
            <a:endParaRPr lang="en-US" altLang="ko-KR" dirty="0"/>
          </a:p>
          <a:p>
            <a:pPr lvl="1"/>
            <a:r>
              <a:rPr lang="en-US" altLang="ko-KR" dirty="0"/>
              <a:t>XLM, prompt-based decoding, mask prediction etc.</a:t>
            </a:r>
          </a:p>
          <a:p>
            <a:pPr lvl="1"/>
            <a:r>
              <a:rPr lang="ko-KR" altLang="en-US" dirty="0"/>
              <a:t>기존에도 </a:t>
            </a:r>
            <a:r>
              <a:rPr lang="en-US" altLang="ko-KR" dirty="0"/>
              <a:t>mask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altLang="ko-KR" dirty="0" err="1"/>
              <a:t>mel</a:t>
            </a:r>
            <a:r>
              <a:rPr lang="en-US" altLang="ko-KR" dirty="0"/>
              <a:t>-spectrogram</a:t>
            </a:r>
            <a:r>
              <a:rPr lang="ko-KR" altLang="en-US" dirty="0"/>
              <a:t>을 </a:t>
            </a:r>
            <a:r>
              <a:rPr lang="en-US" altLang="ko-KR" dirty="0"/>
              <a:t>decode</a:t>
            </a:r>
            <a:r>
              <a:rPr lang="ko-KR" altLang="en-US" dirty="0"/>
              <a:t>하는 방법은 제안됨</a:t>
            </a:r>
            <a:endParaRPr lang="en-US" altLang="ko-KR" dirty="0"/>
          </a:p>
          <a:p>
            <a:pPr lvl="1"/>
            <a:r>
              <a:rPr lang="en-US" altLang="ko-KR" dirty="0"/>
              <a:t>XLM </a:t>
            </a:r>
            <a:r>
              <a:rPr lang="ko-KR" altLang="en-US" dirty="0"/>
              <a:t>기법으로 그 성능을 높임</a:t>
            </a:r>
            <a:endParaRPr lang="en-US" altLang="ko-KR" dirty="0"/>
          </a:p>
          <a:p>
            <a:pPr marL="476250" lvl="1" indent="0">
              <a:buNone/>
            </a:pPr>
            <a:endParaRPr lang="en-US" altLang="ko-KR" dirty="0"/>
          </a:p>
          <a:p>
            <a:r>
              <a:rPr kumimoji="1" lang="ko-Kore-KR" altLang="en-US" dirty="0"/>
              <a:t>본</a:t>
            </a:r>
            <a:r>
              <a:rPr kumimoji="1" lang="ko-KR" altLang="en-US" dirty="0"/>
              <a:t> 논문의 한계점</a:t>
            </a:r>
            <a:endParaRPr lang="en-US" altLang="ko-KR" dirty="0"/>
          </a:p>
          <a:p>
            <a:pPr lvl="1"/>
            <a:r>
              <a:rPr kumimoji="1" lang="en-US" altLang="ko-KR" dirty="0"/>
              <a:t>Inference</a:t>
            </a:r>
            <a:r>
              <a:rPr kumimoji="1" lang="ko-KR" altLang="en-US" dirty="0"/>
              <a:t>할 때도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speech(silent audio)</a:t>
            </a:r>
            <a:r>
              <a:rPr kumimoji="1"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2"/>
            <a:r>
              <a:rPr lang="ko-KR" altLang="en-US" dirty="0"/>
              <a:t>엄밀히 말하면 </a:t>
            </a:r>
            <a:r>
              <a:rPr lang="en-US" altLang="ko-KR" dirty="0"/>
              <a:t>Text-to-Speech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Parallel data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lvl="2"/>
            <a:r>
              <a:rPr lang="en-US" altLang="ko-KR" dirty="0"/>
              <a:t>Pretraining </a:t>
            </a:r>
            <a:r>
              <a:rPr lang="ko-KR" altLang="en-US" dirty="0"/>
              <a:t>과정에서는 </a:t>
            </a:r>
            <a:r>
              <a:rPr lang="en-US" altLang="ko-KR" dirty="0"/>
              <a:t>speech</a:t>
            </a:r>
            <a:r>
              <a:rPr lang="ko-KR" altLang="en-US" dirty="0"/>
              <a:t>만으로도 훈련이 가능하지만</a:t>
            </a:r>
            <a:endParaRPr lang="en-US" altLang="ko-KR" dirty="0"/>
          </a:p>
          <a:p>
            <a:pPr lvl="2"/>
            <a:r>
              <a:rPr kumimoji="1" lang="ko-KR" altLang="en-US" dirty="0" err="1"/>
              <a:t>음성합성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훈련하려면 </a:t>
            </a:r>
            <a:r>
              <a:rPr kumimoji="1" lang="en-US" altLang="ko-KR" dirty="0"/>
              <a:t>parallel data</a:t>
            </a:r>
            <a:r>
              <a:rPr kumimoji="1" lang="ko-KR" altLang="en-US" dirty="0"/>
              <a:t>가 필요함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2C7CB-FE10-AE44-876D-0DD155601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2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3B67-0294-984D-B071-DA1C465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Discussion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60986-348E-0049-B514-7B771E04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Acoustic embedding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만들 때 </a:t>
            </a:r>
            <a:r>
              <a:rPr lang="en-US" altLang="ko-KR" dirty="0"/>
              <a:t>non-linear layer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kumimoji="1" lang="en-US" altLang="ko-KR" dirty="0"/>
              <a:t>Data2vec embedding</a:t>
            </a:r>
            <a:r>
              <a:rPr kumimoji="1" lang="ko-KR" altLang="en-US" dirty="0"/>
              <a:t>을 사용하도록 하면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en-US" altLang="ko-KR" dirty="0"/>
              <a:t>Text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Speech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Pretrained embedding</a:t>
            </a:r>
            <a:r>
              <a:rPr kumimoji="1" lang="ko-KR" altLang="en-US" dirty="0"/>
              <a:t>을 사용</a:t>
            </a:r>
            <a:r>
              <a:rPr lang="ko-KR" altLang="en-US" dirty="0"/>
              <a:t>하는 </a:t>
            </a:r>
            <a:r>
              <a:rPr lang="en-US" altLang="ko-KR" dirty="0"/>
              <a:t>TTS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39492-5820-E94B-9014-85E4FAFE8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2BF418-24A6-0544-8D66-FFAC32790249}"/>
              </a:ext>
            </a:extLst>
          </p:cNvPr>
          <p:cNvGrpSpPr/>
          <p:nvPr/>
        </p:nvGrpSpPr>
        <p:grpSpPr>
          <a:xfrm>
            <a:off x="1064568" y="2420888"/>
            <a:ext cx="3312368" cy="3753391"/>
            <a:chOff x="1302632" y="2018759"/>
            <a:chExt cx="3312368" cy="3753391"/>
          </a:xfrm>
        </p:grpSpPr>
        <p:pic>
          <p:nvPicPr>
            <p:cNvPr id="5" name="내용 개체 틀 5">
              <a:extLst>
                <a:ext uri="{FF2B5EF4-FFF2-40B4-BE49-F238E27FC236}">
                  <a16:creationId xmlns:a16="http://schemas.microsoft.com/office/drawing/2014/main" id="{08833768-3B88-9A4C-8BD8-D749F2AC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2632" y="2018759"/>
              <a:ext cx="3312368" cy="375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F37F81-A5AF-4E43-8D7B-646915561C38}"/>
                </a:ext>
              </a:extLst>
            </p:cNvPr>
            <p:cNvSpPr/>
            <p:nvPr/>
          </p:nvSpPr>
          <p:spPr bwMode="auto">
            <a:xfrm>
              <a:off x="1784648" y="4221088"/>
              <a:ext cx="2808312" cy="504056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3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1F8D63F-D523-BA40-A876-C0D4A59DE2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1F8D63F-D523-BA40-A876-C0D4A59DE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9C9F3-344C-3F4D-A83F-7CBE13C3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dirty="0"/>
              <a:t>ICML 2022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dirty="0"/>
              <a:t>University of Waterloo, Baidu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dirty="0">
                <a:hlinkClick r:id="rId3"/>
              </a:rPr>
              <a:t>Paper</a:t>
            </a:r>
            <a:endParaRPr lang="en-US" altLang="ko-Kore-KR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dirty="0">
                <a:hlinkClick r:id="rId4"/>
              </a:rPr>
              <a:t>Github</a:t>
            </a:r>
            <a:endParaRPr lang="en-US" altLang="ko-Kore-KR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dirty="0">
                <a:hlinkClick r:id="rId5"/>
              </a:rPr>
              <a:t>Audio samples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82735-D37F-B143-B19F-C122E4208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601233F-CE7D-2D4A-8A9F-0508C5F99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418422"/>
            <a:ext cx="3997469" cy="452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2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Speech representation learning</a:t>
            </a:r>
            <a:r>
              <a:rPr lang="ko-Kore-KR" altLang="en-US" dirty="0"/>
              <a:t>을 </a:t>
            </a:r>
            <a:r>
              <a:rPr lang="en-US" altLang="ko-Kore-KR" dirty="0"/>
              <a:t>Speech Synthesis</a:t>
            </a:r>
            <a:r>
              <a:rPr lang="ko-Kore-KR" altLang="en-US" dirty="0"/>
              <a:t>에 적용</a:t>
            </a:r>
            <a:endParaRPr lang="en-US" altLang="ko-Kore-KR" dirty="0"/>
          </a:p>
          <a:p>
            <a:pPr lvl="1"/>
            <a:r>
              <a:rPr kumimoji="1" lang="ko-Kore-KR" altLang="en-US" dirty="0"/>
              <a:t>지금까지는 음성인식 등의 </a:t>
            </a:r>
            <a:r>
              <a:rPr kumimoji="1" lang="en-US" altLang="ko-Kore-KR" dirty="0"/>
              <a:t>speech understanding</a:t>
            </a:r>
            <a:r>
              <a:rPr kumimoji="1" lang="ko-Kore-KR" altLang="en-US" dirty="0"/>
              <a:t>에만 적용되었음</a:t>
            </a:r>
            <a:endParaRPr kumimoji="1" lang="en-US" altLang="ko-Kore-KR" dirty="0"/>
          </a:p>
          <a:p>
            <a:r>
              <a:rPr lang="en-US" altLang="ko-Kore-KR" dirty="0"/>
              <a:t>Text input</a:t>
            </a:r>
            <a:r>
              <a:rPr lang="ko-Kore-KR" altLang="en-US" dirty="0"/>
              <a:t>과</a:t>
            </a:r>
            <a:r>
              <a:rPr lang="en-US" altLang="ko-Kore-KR" dirty="0"/>
              <a:t> masked acoustic signal</a:t>
            </a:r>
            <a:r>
              <a:rPr lang="ko-Kore-KR" altLang="en-US" dirty="0"/>
              <a:t>로부터 </a:t>
            </a:r>
            <a:r>
              <a:rPr lang="en-US" altLang="ko-Kore-KR" dirty="0"/>
              <a:t>acoustic signal</a:t>
            </a:r>
            <a:r>
              <a:rPr lang="ko-Kore-KR" altLang="en-US" dirty="0"/>
              <a:t>을 </a:t>
            </a:r>
            <a:r>
              <a:rPr lang="en-US" altLang="ko-Kore-KR" dirty="0"/>
              <a:t>reconstruct</a:t>
            </a:r>
            <a:r>
              <a:rPr lang="ko-Kore-KR" altLang="en-US" dirty="0"/>
              <a:t>하는 방법을 제안</a:t>
            </a:r>
            <a:endParaRPr lang="en-US" altLang="ko-Kore-KR" dirty="0"/>
          </a:p>
          <a:p>
            <a:pPr lvl="1"/>
            <a:r>
              <a:rPr lang="en-US" altLang="ko-Kore-KR" dirty="0"/>
              <a:t>BERT-Style Pretraining method</a:t>
            </a:r>
          </a:p>
          <a:p>
            <a:pPr lvl="1"/>
            <a:r>
              <a:rPr kumimoji="1" lang="ko-Kore-KR" altLang="en-US" dirty="0"/>
              <a:t>이때 </a:t>
            </a:r>
            <a:r>
              <a:rPr kumimoji="1" lang="en-US" altLang="ko-Kore-KR" dirty="0"/>
              <a:t>conformer, cross-modal alignment embedding</a:t>
            </a:r>
            <a:r>
              <a:rPr kumimoji="1" lang="en-US" altLang="ko-KR" dirty="0"/>
              <a:t>, </a:t>
            </a:r>
            <a:r>
              <a:rPr lang="en-US" altLang="ko-KR" dirty="0"/>
              <a:t>post-net </a:t>
            </a:r>
            <a:r>
              <a:rPr kumimoji="1" lang="ko-Kore-KR" altLang="en-US" dirty="0"/>
              <a:t>을 사용</a:t>
            </a:r>
            <a:endParaRPr kumimoji="1" lang="en-US" altLang="ko-Kore-KR" dirty="0"/>
          </a:p>
          <a:p>
            <a:pPr lvl="1"/>
            <a:endParaRPr lang="en-US" altLang="ko-Kore-KR" dirty="0"/>
          </a:p>
          <a:p>
            <a:r>
              <a:rPr lang="ko-Kore-KR" altLang="en-US" dirty="0"/>
              <a:t>본 논문에서 제안하는 훈련 방법은 별도의 </a:t>
            </a:r>
            <a:r>
              <a:rPr lang="en-US" altLang="ko-Kore-KR" dirty="0"/>
              <a:t>finetuning </a:t>
            </a:r>
            <a:r>
              <a:rPr lang="ko-Kore-KR" altLang="en-US" dirty="0"/>
              <a:t>없이 </a:t>
            </a:r>
            <a:r>
              <a:rPr lang="en-US" altLang="ko-Kore-KR" dirty="0"/>
              <a:t>S</a:t>
            </a:r>
            <a:r>
              <a:rPr lang="en-US" altLang="ko-KR" dirty="0"/>
              <a:t>peech editing</a:t>
            </a:r>
            <a:r>
              <a:rPr lang="ko-KR" altLang="en-US" dirty="0"/>
              <a:t>과 </a:t>
            </a:r>
            <a:r>
              <a:rPr lang="en-US" altLang="ko-KR" dirty="0"/>
              <a:t>multi-speaker TTS</a:t>
            </a:r>
            <a:r>
              <a:rPr lang="ko-KR" altLang="en-US" dirty="0"/>
              <a:t>에 활용할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48C0-C287-EB43-8634-EFBF963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Background : XLM</a:t>
            </a:r>
            <a:endParaRPr kumimoji="1" lang="ko-Kore-KR" altLang="en-US" dirty="0"/>
          </a:p>
        </p:txBody>
      </p:sp>
      <p:pic>
        <p:nvPicPr>
          <p:cNvPr id="6" name="내용 개체 틀 5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3796053E-4746-A147-B3B2-BD3986D059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10394"/>
            <a:ext cx="8150224" cy="2302438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9565C0-7520-AAB1-7D7A-87962A13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3645024"/>
            <a:ext cx="9228137" cy="2755776"/>
          </a:xfrm>
        </p:spPr>
        <p:txBody>
          <a:bodyPr/>
          <a:lstStyle/>
          <a:p>
            <a:r>
              <a:rPr lang="en-US" sz="2000" dirty="0" err="1"/>
              <a:t>번역</a:t>
            </a:r>
            <a:r>
              <a:rPr lang="en-US" sz="2000" dirty="0"/>
              <a:t> </a:t>
            </a:r>
            <a:r>
              <a:rPr lang="en-US" altLang="ko-KR" sz="2000" dirty="0"/>
              <a:t>task</a:t>
            </a:r>
            <a:r>
              <a:rPr lang="ko-KR" altLang="en-US" sz="2000" dirty="0"/>
              <a:t>에서 같은 뜻의 두가지 언어 문장을</a:t>
            </a:r>
            <a:r>
              <a:rPr lang="en-US" sz="2000" dirty="0"/>
              <a:t> </a:t>
            </a:r>
            <a:r>
              <a:rPr lang="en-US" sz="2000" dirty="0" err="1"/>
              <a:t>동시에</a:t>
            </a:r>
            <a:r>
              <a:rPr lang="en-US" sz="2000" dirty="0"/>
              <a:t> </a:t>
            </a:r>
            <a:r>
              <a:rPr lang="en-US" altLang="ko-KR" sz="2000" dirty="0"/>
              <a:t>input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넣어줌</a:t>
            </a:r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 err="1"/>
              <a:t>Postion</a:t>
            </a:r>
            <a:r>
              <a:rPr lang="en-US" altLang="ko-KR" sz="2000" dirty="0"/>
              <a:t> embedding</a:t>
            </a:r>
            <a:r>
              <a:rPr lang="ko-KR" altLang="en-US" sz="2000" dirty="0"/>
              <a:t>을 통해서 두 언어 간의 </a:t>
            </a:r>
            <a:r>
              <a:rPr lang="en-US" altLang="ko-KR" sz="2000" dirty="0"/>
              <a:t>interaction</a:t>
            </a:r>
            <a:r>
              <a:rPr lang="ko-KR" altLang="en-US" sz="2000" dirty="0"/>
              <a:t>이 일어남</a:t>
            </a:r>
            <a:endParaRPr lang="en-US" altLang="ko-KR" sz="2000" dirty="0"/>
          </a:p>
          <a:p>
            <a:r>
              <a:rPr lang="en-US" altLang="ko-Kore-KR" sz="2000" dirty="0"/>
              <a:t>Parallel data</a:t>
            </a:r>
            <a:endParaRPr 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CB673-AD69-0842-A0EA-5EC85C619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53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7DC6E-CEA8-BD44-B87D-0A11EA53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D09B28-A2FC-7645-8FCA-393909102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42441"/>
            <a:ext cx="4464496" cy="5058918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AAD727-B7DF-878A-B464-5421E200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1800" i="1" dirty="0"/>
              <a:t>Masked Mel-spectrogram</a:t>
            </a:r>
          </a:p>
          <a:p>
            <a:pPr lvl="1"/>
            <a:r>
              <a:rPr lang="en-US" altLang="ko-KR" sz="1400" dirty="0"/>
              <a:t>Masking probability : 80%</a:t>
            </a:r>
          </a:p>
          <a:p>
            <a:pPr lvl="1"/>
            <a:r>
              <a:rPr lang="en-US" altLang="ko-KR" sz="1400" dirty="0"/>
              <a:t>Randomly initialized vector</a:t>
            </a:r>
          </a:p>
          <a:p>
            <a:pPr lvl="1"/>
            <a:r>
              <a:rPr lang="en-US" sz="1400" dirty="0"/>
              <a:t>Alignment </a:t>
            </a:r>
            <a:r>
              <a:rPr lang="ko-KR" altLang="en-US" sz="1400" dirty="0"/>
              <a:t>정보를 활용하여 </a:t>
            </a:r>
            <a:r>
              <a:rPr lang="en-US" altLang="ko-KR" sz="1400" dirty="0"/>
              <a:t>phoneme 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masking</a:t>
            </a:r>
            <a:endParaRPr lang="en-US" sz="1400" dirty="0"/>
          </a:p>
          <a:p>
            <a:r>
              <a:rPr lang="en-US" sz="1800" dirty="0"/>
              <a:t>Acoustic encoder</a:t>
            </a:r>
          </a:p>
          <a:p>
            <a:pPr lvl="1"/>
            <a:r>
              <a:rPr lang="en-US" sz="1400" dirty="0"/>
              <a:t>To make </a:t>
            </a:r>
            <a:r>
              <a:rPr lang="en-US" sz="1400" dirty="0" err="1"/>
              <a:t>mel</a:t>
            </a:r>
            <a:r>
              <a:rPr lang="en-US" sz="1400" dirty="0"/>
              <a:t>-spectrogram feature 384 dim        embedding</a:t>
            </a:r>
          </a:p>
          <a:p>
            <a:pPr lvl="1"/>
            <a:r>
              <a:rPr lang="en-US" sz="1400" dirty="0"/>
              <a:t>Non-linear Feed Forward Layer (</a:t>
            </a:r>
            <a:r>
              <a:rPr lang="en-US" sz="1400" dirty="0" err="1"/>
              <a:t>ReLU</a:t>
            </a:r>
            <a:r>
              <a:rPr lang="en-US" sz="1400" dirty="0"/>
              <a:t>)</a:t>
            </a:r>
          </a:p>
          <a:p>
            <a:r>
              <a:rPr lang="en-US" sz="1800" i="1" dirty="0"/>
              <a:t>Acoustic embedding + phoneme embedding </a:t>
            </a:r>
          </a:p>
          <a:p>
            <a:pPr lvl="1"/>
            <a:r>
              <a:rPr lang="en-US" sz="1400" dirty="0"/>
              <a:t>XLM </a:t>
            </a:r>
            <a:r>
              <a:rPr lang="ko-KR" altLang="en-US" sz="1400" dirty="0"/>
              <a:t>방식</a:t>
            </a:r>
            <a:endParaRPr lang="en-US" sz="1400" dirty="0"/>
          </a:p>
          <a:p>
            <a:pPr lvl="1"/>
            <a:r>
              <a:rPr lang="en-US" sz="1400" dirty="0"/>
              <a:t>With positional and alignment embeddings</a:t>
            </a:r>
          </a:p>
          <a:p>
            <a:r>
              <a:rPr lang="en-US" sz="1800" dirty="0"/>
              <a:t>Conformer Block </a:t>
            </a:r>
          </a:p>
          <a:p>
            <a:pPr lvl="1"/>
            <a:r>
              <a:rPr lang="en-US" sz="1400" dirty="0"/>
              <a:t>Conformer encoder</a:t>
            </a:r>
          </a:p>
          <a:p>
            <a:pPr lvl="1"/>
            <a:r>
              <a:rPr lang="en-US" sz="1400" dirty="0"/>
              <a:t>Conformer decoder</a:t>
            </a:r>
            <a:endParaRPr lang="en-US" sz="1800" i="1" dirty="0"/>
          </a:p>
          <a:p>
            <a:r>
              <a:rPr lang="en-US" sz="1800" dirty="0" err="1"/>
              <a:t>Postnet</a:t>
            </a:r>
            <a:endParaRPr lang="en-US" sz="1800" dirty="0"/>
          </a:p>
          <a:p>
            <a:pPr lvl="1"/>
            <a:r>
              <a:rPr lang="en-US" sz="1400" i="1" dirty="0"/>
              <a:t>Refined spectrogram</a:t>
            </a:r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A5B3A4-6D31-B744-BA0E-4F7104AAC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8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7876-C170-F741-ADE6-D32E9810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- Detail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1B6AA-BACB-674B-9363-BC01CE68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 err="1"/>
              <a:t>Alinger</a:t>
            </a:r>
            <a:r>
              <a:rPr lang="en-US" altLang="ko-Kore-KR" dirty="0"/>
              <a:t> </a:t>
            </a:r>
          </a:p>
          <a:p>
            <a:pPr lvl="1"/>
            <a:r>
              <a:rPr kumimoji="1" lang="en-US" altLang="ko-Kore-KR" dirty="0"/>
              <a:t>External aligner (Forced Aligner using </a:t>
            </a:r>
            <a:r>
              <a:rPr kumimoji="1" lang="en-US" altLang="ko-Kore-KR" dirty="0">
                <a:hlinkClick r:id="rId2"/>
              </a:rPr>
              <a:t>HTK</a:t>
            </a:r>
            <a:r>
              <a:rPr kumimoji="1" lang="en-US" altLang="ko-Kore-KR" dirty="0"/>
              <a:t>)</a:t>
            </a:r>
          </a:p>
          <a:p>
            <a:r>
              <a:rPr lang="en-US" altLang="ko-Kore-KR" dirty="0"/>
              <a:t>Conformer Block</a:t>
            </a:r>
          </a:p>
          <a:p>
            <a:pPr lvl="1"/>
            <a:r>
              <a:rPr kumimoji="1" lang="en-US" altLang="ko-Kore-KR" dirty="0"/>
              <a:t>Encoder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decoder </a:t>
            </a:r>
            <a:r>
              <a:rPr kumimoji="1" lang="ko-KR" altLang="en-US" dirty="0"/>
              <a:t>모두 </a:t>
            </a:r>
            <a:r>
              <a:rPr lang="en-US" altLang="ko-KR" dirty="0"/>
              <a:t>conformer 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Acoustic embedding + phoneme embedding -&gt; encoder -&gt; decoder -&gt; spectrogram</a:t>
            </a:r>
            <a:endParaRPr kumimoji="1" lang="en-US" altLang="ko-Kore-KR" dirty="0"/>
          </a:p>
          <a:p>
            <a:r>
              <a:rPr lang="en-US" altLang="ko-Kore-KR" dirty="0" err="1"/>
              <a:t>PostNet</a:t>
            </a:r>
            <a:endParaRPr lang="en-US" altLang="ko-Kore-KR" dirty="0"/>
          </a:p>
          <a:p>
            <a:pPr lvl="1"/>
            <a:r>
              <a:rPr lang="en-US" altLang="ko-Kore-KR" dirty="0"/>
              <a:t>Tacotron2 </a:t>
            </a:r>
            <a:r>
              <a:rPr lang="ko-KR" altLang="en-US" dirty="0"/>
              <a:t>의 </a:t>
            </a:r>
            <a:r>
              <a:rPr lang="en-US" altLang="ko-KR" dirty="0" err="1"/>
              <a:t>Postnet</a:t>
            </a:r>
            <a:endParaRPr lang="en-US" altLang="ko-Kore-KR" dirty="0"/>
          </a:p>
          <a:p>
            <a:pPr lvl="1"/>
            <a:r>
              <a:rPr lang="en-US" altLang="ko-Kore-KR" dirty="0"/>
              <a:t>Acoustic embedding</a:t>
            </a:r>
            <a:r>
              <a:rPr lang="ko-Kore-KR" altLang="en-US" dirty="0"/>
              <a:t>이</a:t>
            </a:r>
            <a:r>
              <a:rPr lang="en-US" altLang="ko-Kore-KR" dirty="0"/>
              <a:t> spectrogram</a:t>
            </a:r>
            <a:r>
              <a:rPr lang="ko-Kore-KR" altLang="en-US" dirty="0"/>
              <a:t>이 </a:t>
            </a:r>
            <a:r>
              <a:rPr lang="en-US" altLang="ko-Kore-KR" dirty="0" err="1"/>
              <a:t>ReLU</a:t>
            </a:r>
            <a:r>
              <a:rPr lang="en-US" altLang="ko-Kore-KR" dirty="0"/>
              <a:t> </a:t>
            </a:r>
            <a:r>
              <a:rPr lang="ko-Kore-KR" altLang="en-US" dirty="0"/>
              <a:t>를 지난 값이기                                            때문에</a:t>
            </a:r>
            <a:r>
              <a:rPr lang="en-US" altLang="ko-Kore-KR" dirty="0"/>
              <a:t> better reconstruction </a:t>
            </a:r>
            <a:r>
              <a:rPr lang="ko-Kore-KR" altLang="en-US" dirty="0"/>
              <a:t>을 위해 추가</a:t>
            </a:r>
            <a:endParaRPr lang="en-US" altLang="ko-Kore-KR" dirty="0"/>
          </a:p>
          <a:p>
            <a:r>
              <a:rPr lang="en-US" altLang="ko-KR" dirty="0"/>
              <a:t>Training </a:t>
            </a:r>
            <a:r>
              <a:rPr lang="en-US" altLang="ko-KR" dirty="0" err="1"/>
              <a:t>Obejctive</a:t>
            </a:r>
            <a:endParaRPr lang="en-US" altLang="ko-KR" dirty="0"/>
          </a:p>
          <a:p>
            <a:pPr lvl="1"/>
            <a:r>
              <a:rPr lang="en-US" altLang="ko-KR" dirty="0"/>
              <a:t>Reconstruct the original speech signal with the surrounding                                  context information</a:t>
            </a:r>
          </a:p>
          <a:p>
            <a:pPr lvl="1"/>
            <a:r>
              <a:rPr lang="en-US" altLang="ko-KR" dirty="0"/>
              <a:t>Reconstruction error </a:t>
            </a:r>
          </a:p>
          <a:p>
            <a:pPr lvl="2"/>
            <a:r>
              <a:rPr lang="en-US" altLang="ko-KR" dirty="0"/>
              <a:t>S : input speech / x : input text</a:t>
            </a:r>
          </a:p>
          <a:p>
            <a:pPr lvl="2"/>
            <a:r>
              <a:rPr lang="en-US" altLang="ko-KR" dirty="0"/>
              <a:t>F : conformer block / G : post-net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458DA-F609-1E47-969A-E557C410B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5EE0D8-E735-3E4F-9831-42E75ED2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14" y="3140968"/>
            <a:ext cx="2020395" cy="215889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B4C2B33-22C9-124D-868C-5BC83A183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57" y="5221269"/>
            <a:ext cx="3906914" cy="10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A0E3F-C19A-B041-B710-5C6244DA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40986-1EB4-8341-BE7D-CE68B47E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Spectrogram </a:t>
            </a:r>
            <a:r>
              <a:rPr lang="ko-Kore-KR" altLang="en-US" dirty="0"/>
              <a:t>비교</a:t>
            </a:r>
            <a:endParaRPr lang="en-US" altLang="ko-Kore-KR" dirty="0"/>
          </a:p>
          <a:p>
            <a:pPr lvl="1"/>
            <a:r>
              <a:rPr lang="ko-Kore-KR" altLang="en-US" dirty="0"/>
              <a:t>표시된 부분 </a:t>
            </a:r>
            <a:r>
              <a:rPr lang="en-US" altLang="ko-Kore-KR" dirty="0"/>
              <a:t>= masking</a:t>
            </a:r>
            <a:r>
              <a:rPr lang="ko-Kore-KR" altLang="en-US" dirty="0"/>
              <a:t> 된 부분</a:t>
            </a:r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D934B-707D-4945-8C25-90406DA55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4D41CD-CE81-6545-AFF2-09E9B794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7863181" cy="23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FF6AE-CC6F-E44F-AD83-5E610141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96680-0161-E144-925B-01B93CD4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Alignment embedding </a:t>
            </a:r>
            <a:r>
              <a:rPr lang="en-US" altLang="ko-Kore-KR" dirty="0"/>
              <a:t>ablation study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FFF4-BFC0-BA44-8FFA-73B7F2913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F4B35-0BD2-CA4B-A440-48EE2F31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1650"/>
            <a:ext cx="3311138" cy="3020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AF3EB6-9819-6745-A291-83D769148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37" y="1757878"/>
            <a:ext cx="3311139" cy="30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64C4-A5C1-8F42-8B52-15E9DF1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Ablation Study</a:t>
            </a:r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5AB089C-2561-E04C-815E-CAE03A775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588809"/>
            <a:ext cx="4464496" cy="2366182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C2EF5-4059-C249-85CC-AC2809A7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lang="en-US" altLang="ko-Kore-KR" sz="2000" dirty="0"/>
              <a:t>MCD (Mel-cepstral distortion)</a:t>
            </a:r>
          </a:p>
          <a:p>
            <a:pPr lvl="1"/>
            <a:r>
              <a:rPr lang="en-US" altLang="ko-Kore-KR" sz="2000" dirty="0"/>
              <a:t>Ground t</a:t>
            </a:r>
            <a:r>
              <a:rPr lang="en-US" altLang="ko-KR" sz="2000" dirty="0"/>
              <a:t>ruth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mel-cepstra</a:t>
            </a:r>
            <a:r>
              <a:rPr lang="ko-KR" altLang="en-US" sz="2000" dirty="0"/>
              <a:t> 차이 비교</a:t>
            </a:r>
            <a:endParaRPr lang="en-US" altLang="ko-Kore-KR" sz="2000" dirty="0"/>
          </a:p>
          <a:p>
            <a:r>
              <a:rPr lang="en-US" altLang="ko-Kore-KR" sz="2000" dirty="0"/>
              <a:t>Alignment Embeddings</a:t>
            </a:r>
          </a:p>
          <a:p>
            <a:pPr lvl="1"/>
            <a:r>
              <a:rPr lang="en-US" altLang="ko-Kore-KR" sz="1600" dirty="0"/>
              <a:t>Positional embedding</a:t>
            </a:r>
            <a:r>
              <a:rPr lang="ko-Kore-KR" altLang="en-US" sz="1600" dirty="0"/>
              <a:t>만 사용</a:t>
            </a:r>
            <a:endParaRPr lang="en-US" altLang="ko-Kore-KR" sz="1600" dirty="0"/>
          </a:p>
          <a:p>
            <a:r>
              <a:rPr kumimoji="1" lang="en-US" altLang="ko-Kore-KR" sz="2000" dirty="0"/>
              <a:t>Conformer</a:t>
            </a:r>
          </a:p>
          <a:p>
            <a:pPr lvl="1"/>
            <a:r>
              <a:rPr lang="en-US" altLang="ko-Kore-KR" sz="1600" dirty="0"/>
              <a:t>Conformer </a:t>
            </a:r>
            <a:r>
              <a:rPr lang="ko-Kore-KR" altLang="en-US" sz="1600" dirty="0"/>
              <a:t>대신 </a:t>
            </a:r>
            <a:r>
              <a:rPr lang="en-US" altLang="ko-Kore-KR" sz="1600" dirty="0"/>
              <a:t>transformer </a:t>
            </a:r>
            <a:r>
              <a:rPr lang="ko-Kore-KR" altLang="en-US" sz="1600" dirty="0"/>
              <a:t>사용</a:t>
            </a:r>
            <a:endParaRPr lang="en-US" altLang="ko-Kore-KR" sz="1600" dirty="0"/>
          </a:p>
          <a:p>
            <a:r>
              <a:rPr lang="en-US" altLang="ko-Kore-KR" sz="2000" dirty="0"/>
              <a:t>Post-Net</a:t>
            </a:r>
          </a:p>
          <a:p>
            <a:pPr lvl="1"/>
            <a:r>
              <a:rPr lang="en-US" altLang="ko-Kore-KR" sz="1600" dirty="0"/>
              <a:t>Remove post-net</a:t>
            </a:r>
          </a:p>
          <a:p>
            <a:r>
              <a:rPr lang="en-US" altLang="ko-Kore-KR" sz="2000" dirty="0"/>
              <a:t>L1 loss</a:t>
            </a:r>
          </a:p>
          <a:p>
            <a:pPr lvl="1"/>
            <a:r>
              <a:rPr lang="en-US" altLang="ko-Kore-KR" sz="1600" dirty="0"/>
              <a:t>L1 loss</a:t>
            </a:r>
            <a:r>
              <a:rPr lang="ko-Kore-KR" altLang="en-US" sz="1600" dirty="0"/>
              <a:t>말고 </a:t>
            </a:r>
            <a:r>
              <a:rPr lang="en-US" altLang="ko-KR" sz="1600" dirty="0"/>
              <a:t>L2 loss </a:t>
            </a:r>
            <a:r>
              <a:rPr lang="ko-KR" altLang="en-US" sz="1600" dirty="0"/>
              <a:t>사용</a:t>
            </a:r>
            <a:endParaRPr lang="en-US" altLang="ko-Kore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73153-4590-6948-8158-A458BCC2A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136246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17167</TotalTime>
  <Words>880</Words>
  <Application>Microsoft Macintosh PowerPoint</Application>
  <PresentationFormat>A4 용지(210x297mm)</PresentationFormat>
  <Paragraphs>179</Paragraphs>
  <Slides>17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Monotype Sorts</vt:lpstr>
      <vt:lpstr>Symbol</vt:lpstr>
      <vt:lpstr>Times New Roman</vt:lpstr>
      <vt:lpstr>Wingdings</vt:lpstr>
      <vt:lpstr>XcodeSourceControl</vt:lpstr>
      <vt:lpstr>A^3 T : Alignment-Aware Acoustic and Text                Pretraining for Speech Synthesis and Editing</vt:lpstr>
      <vt:lpstr>A^3 T</vt:lpstr>
      <vt:lpstr>Overview</vt:lpstr>
      <vt:lpstr>Background : XLM</vt:lpstr>
      <vt:lpstr>Model Architecture</vt:lpstr>
      <vt:lpstr>Model Architecture - Detail</vt:lpstr>
      <vt:lpstr>Result</vt:lpstr>
      <vt:lpstr>Result</vt:lpstr>
      <vt:lpstr>Ablation Study</vt:lpstr>
      <vt:lpstr>A^3 T for multi-speaker TTS</vt:lpstr>
      <vt:lpstr>Result – multi-speaker TTS</vt:lpstr>
      <vt:lpstr>A^3 T for Speech editing</vt:lpstr>
      <vt:lpstr>TTS data augmentation</vt:lpstr>
      <vt:lpstr>Constituency parse based tree substitution</vt:lpstr>
      <vt:lpstr>Conclusion</vt:lpstr>
      <vt:lpstr>Discussion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1361</cp:revision>
  <cp:lastPrinted>2018-01-22T13:46:10Z</cp:lastPrinted>
  <dcterms:created xsi:type="dcterms:W3CDTF">2013-03-03T01:08:41Z</dcterms:created>
  <dcterms:modified xsi:type="dcterms:W3CDTF">2022-08-01T13:38:17Z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