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12" r:id="rId3"/>
    <p:sldId id="325" r:id="rId4"/>
    <p:sldId id="327" r:id="rId5"/>
    <p:sldId id="323" r:id="rId6"/>
    <p:sldId id="324" r:id="rId7"/>
    <p:sldId id="328" r:id="rId8"/>
    <p:sldId id="333" r:id="rId9"/>
    <p:sldId id="334" r:id="rId10"/>
    <p:sldId id="329" r:id="rId11"/>
    <p:sldId id="330" r:id="rId12"/>
    <p:sldId id="332" r:id="rId13"/>
    <p:sldId id="335" r:id="rId14"/>
    <p:sldId id="309" r:id="rId15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5170" autoAdjust="0"/>
  </p:normalViewPr>
  <p:slideViewPr>
    <p:cSldViewPr>
      <p:cViewPr varScale="1">
        <p:scale>
          <a:sx n="122" d="100"/>
          <a:sy n="122" d="100"/>
        </p:scale>
        <p:origin x="2056" y="184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16930.pdf" TargetMode="External"/><Relationship Id="rId2" Type="http://schemas.openxmlformats.org/officeDocument/2006/relationships/hyperlink" Target="https://arxiv.org/pdf/2112.02418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ractr-platform.github.io/WavThruVec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8.10447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00993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00993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952AB-2578-FC4F-BE17-7703590DFBAC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ko-Kore-KR" sz="3600" dirty="0" err="1"/>
              <a:t>WavThruVec</a:t>
            </a:r>
            <a:r>
              <a:rPr lang="en-US" altLang="ko-Kore-KR" sz="3600" dirty="0"/>
              <a:t>: Latent Speech                     Representation as Intermediate Features                       for Neural Speech Synthesis</a:t>
            </a:r>
            <a:endParaRPr kumimoji="1" lang="ko-Kore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F244E71-2B11-124B-A44B-E9F47DCCFABF}"/>
              </a:ext>
            </a:extLst>
          </p:cNvPr>
          <p:cNvSpPr txBox="1">
            <a:spLocks/>
          </p:cNvSpPr>
          <p:nvPr/>
        </p:nvSpPr>
        <p:spPr>
          <a:xfrm>
            <a:off x="698341" y="3396283"/>
            <a:ext cx="7200696" cy="2305049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2000" kern="0" dirty="0" err="1"/>
              <a:t>InterSpeech</a:t>
            </a:r>
            <a:r>
              <a:rPr lang="en-US" altLang="ko-KR" sz="2000" kern="0" dirty="0"/>
              <a:t> 2022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sz="2000" kern="0" dirty="0"/>
              <a:t>Charactr Inc, Max-Planck-Institute</a:t>
            </a:r>
            <a:endParaRPr lang="en-US" altLang="ko-Kore-KR" sz="2000" kern="0" dirty="0">
              <a:hlinkClick r:id="rId2"/>
            </a:endParaRP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sz="2000" kern="0" dirty="0">
                <a:hlinkClick r:id="rId3"/>
              </a:rPr>
              <a:t>Paper</a:t>
            </a:r>
            <a:endParaRPr lang="en-US" altLang="ko-Kore-KR" sz="2000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sz="2000" kern="0" dirty="0">
                <a:hlinkClick r:id="rId4"/>
              </a:rPr>
              <a:t>Demo page</a:t>
            </a:r>
            <a:endParaRPr lang="en-US" altLang="ko-Kore-KR" sz="2000" kern="0" dirty="0"/>
          </a:p>
        </p:txBody>
      </p:sp>
    </p:spTree>
    <p:extLst>
      <p:ext uri="{BB962C8B-B14F-4D97-AF65-F5344CB8AC3E}">
        <p14:creationId xmlns:p14="http://schemas.microsoft.com/office/powerpoint/2010/main" val="40258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B4CB6-C861-AF40-B3C3-C691498A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6AD91-A863-464C-8E2C-5BA15377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Dataset</a:t>
            </a:r>
          </a:p>
          <a:p>
            <a:pPr lvl="1"/>
            <a:r>
              <a:rPr kumimoji="1" lang="en-US" altLang="ko-Kore-KR" dirty="0"/>
              <a:t>For text2vec : </a:t>
            </a:r>
            <a:r>
              <a:rPr lang="en-US" altLang="ko-Kore-KR" dirty="0" err="1"/>
              <a:t>LibriSpeech</a:t>
            </a:r>
            <a:r>
              <a:rPr lang="en-US" altLang="ko-Kore-KR" dirty="0"/>
              <a:t>, </a:t>
            </a:r>
            <a:r>
              <a:rPr lang="en-US" altLang="ko-Kore-KR" dirty="0" err="1"/>
              <a:t>CommonVoice</a:t>
            </a:r>
            <a:r>
              <a:rPr lang="en-US" altLang="ko-Kore-KR" dirty="0"/>
              <a:t> =&gt; total 3k hours</a:t>
            </a:r>
          </a:p>
          <a:p>
            <a:pPr lvl="2"/>
            <a:r>
              <a:rPr kumimoji="1" lang="en-US" altLang="ko-Kore-KR" dirty="0"/>
              <a:t>G2p </a:t>
            </a:r>
            <a:r>
              <a:rPr kumimoji="1" lang="ko-Kore-KR" altLang="en-US" dirty="0"/>
              <a:t>없이 훈련</a:t>
            </a:r>
            <a:endParaRPr kumimoji="1" lang="en-US" altLang="ko-Kore-KR" dirty="0"/>
          </a:p>
          <a:p>
            <a:pPr lvl="1"/>
            <a:r>
              <a:rPr lang="en-US" altLang="ko-Kore-KR" dirty="0"/>
              <a:t>For vec2wav : AVS Speech (high quality speech with transcription)</a:t>
            </a:r>
          </a:p>
          <a:p>
            <a:pPr lvl="2"/>
            <a:r>
              <a:rPr kumimoji="1" lang="en-US" altLang="ko-Kore-KR" dirty="0"/>
              <a:t>+ </a:t>
            </a:r>
            <a:r>
              <a:rPr lang="en-US" altLang="ko-Kore-KR" dirty="0" err="1"/>
              <a:t>Hifi</a:t>
            </a:r>
            <a:r>
              <a:rPr lang="en-US" altLang="ko-Kore-KR" dirty="0"/>
              <a:t> TTS, </a:t>
            </a:r>
            <a:r>
              <a:rPr lang="en-US" altLang="ko-Kore-KR" dirty="0" err="1"/>
              <a:t>vctk</a:t>
            </a:r>
            <a:endParaRPr lang="en-US" altLang="ko-Kore-KR" dirty="0"/>
          </a:p>
          <a:p>
            <a:pPr lvl="1"/>
            <a:r>
              <a:rPr lang="en-US" altLang="ko-Kore-KR" dirty="0"/>
              <a:t>E2e finetuning : </a:t>
            </a:r>
            <a:r>
              <a:rPr lang="en-US" altLang="ko-Kore-KR" dirty="0" err="1"/>
              <a:t>vctk</a:t>
            </a:r>
            <a:r>
              <a:rPr lang="en-US" altLang="ko-Kore-KR" dirty="0"/>
              <a:t> </a:t>
            </a:r>
            <a:endParaRPr kumimoji="1" lang="en-US" altLang="ko-Kore-KR" dirty="0"/>
          </a:p>
          <a:p>
            <a:endParaRPr lang="en-US" altLang="ko-Kore-KR" dirty="0"/>
          </a:p>
          <a:p>
            <a:r>
              <a:rPr kumimoji="1" lang="en-US" altLang="ko-Kore-KR" dirty="0"/>
              <a:t>Baseline</a:t>
            </a:r>
          </a:p>
          <a:p>
            <a:pPr lvl="1"/>
            <a:r>
              <a:rPr lang="en-US" altLang="ko-Kore-KR" dirty="0"/>
              <a:t>Tacotron2, </a:t>
            </a:r>
            <a:r>
              <a:rPr lang="en-US" altLang="ko-Kore-KR" dirty="0" err="1"/>
              <a:t>FastPitch</a:t>
            </a:r>
            <a:r>
              <a:rPr lang="en-US" altLang="ko-Kore-KR" dirty="0"/>
              <a:t>, VITS with </a:t>
            </a:r>
            <a:r>
              <a:rPr lang="en-US" altLang="ko-Kore-KR" dirty="0" err="1"/>
              <a:t>Hifi</a:t>
            </a:r>
            <a:r>
              <a:rPr lang="en-US" altLang="ko-Kore-KR" dirty="0"/>
              <a:t>-GAN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B8034-B364-3040-AB6B-6893513B9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29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C2C38-CC61-F649-84A4-90EF34B1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 – Speech Quality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2C486B5F-6AE2-6841-A01F-F55E94EED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268761"/>
            <a:ext cx="5832648" cy="247111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19FD9-2E9D-D648-A9A5-AE249341E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3F09911-2017-3E49-B6D4-86BBCA2C0A1C}"/>
              </a:ext>
            </a:extLst>
          </p:cNvPr>
          <p:cNvSpPr txBox="1">
            <a:spLocks/>
          </p:cNvSpPr>
          <p:nvPr/>
        </p:nvSpPr>
        <p:spPr bwMode="auto">
          <a:xfrm>
            <a:off x="376704" y="3922782"/>
            <a:ext cx="9256712" cy="242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Pronunciation errors</a:t>
            </a:r>
          </a:p>
          <a:p>
            <a:pPr lvl="1"/>
            <a:r>
              <a:rPr lang="en-US" altLang="ko-Kore-KR" kern="0" dirty="0"/>
              <a:t>Unseen word</a:t>
            </a:r>
            <a:r>
              <a:rPr lang="ko-Kore-KR" altLang="en-US" kern="0" dirty="0"/>
              <a:t>에 대해 측정하여 </a:t>
            </a:r>
            <a:r>
              <a:rPr lang="en-US" altLang="ko-Kore-KR" kern="0" dirty="0"/>
              <a:t>g</a:t>
            </a:r>
            <a:r>
              <a:rPr lang="en-US" altLang="ko-KR" kern="0" dirty="0"/>
              <a:t>eneralization </a:t>
            </a:r>
            <a:r>
              <a:rPr lang="ko-KR" altLang="en-US" kern="0" dirty="0"/>
              <a:t>성능을 측정</a:t>
            </a:r>
            <a:endParaRPr lang="en-US" altLang="ko-KR" kern="0" dirty="0"/>
          </a:p>
          <a:p>
            <a:pPr lvl="1"/>
            <a:r>
              <a:rPr lang="en-US" altLang="ko-Kore-KR" kern="0" dirty="0"/>
              <a:t>Word</a:t>
            </a:r>
            <a:r>
              <a:rPr lang="ko-KR" altLang="en-US" kern="0" dirty="0"/>
              <a:t> 단위로 측정</a:t>
            </a:r>
            <a:endParaRPr lang="en-US" altLang="ko-Kore-KR" kern="0" dirty="0"/>
          </a:p>
        </p:txBody>
      </p:sp>
    </p:spTree>
    <p:extLst>
      <p:ext uri="{BB962C8B-B14F-4D97-AF65-F5344CB8AC3E}">
        <p14:creationId xmlns:p14="http://schemas.microsoft.com/office/powerpoint/2010/main" val="403433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94930-1F8B-F84C-97CD-12BA5153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Result – Voice Conversion / Zero-shot TTS</a:t>
            </a:r>
            <a:endParaRPr kumimoji="1" lang="ko-Kore-KR" altLang="en-US" dirty="0"/>
          </a:p>
        </p:txBody>
      </p:sp>
      <p:pic>
        <p:nvPicPr>
          <p:cNvPr id="6" name="내용 개체 틀 5" descr="텍스트, 영수증, 스크린샷, 서류이(가) 표시된 사진&#10;&#10;자동 생성된 설명">
            <a:extLst>
              <a:ext uri="{FF2B5EF4-FFF2-40B4-BE49-F238E27FC236}">
                <a16:creationId xmlns:a16="http://schemas.microsoft.com/office/drawing/2014/main" id="{90468D21-443B-F44C-A9FD-896589E72A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2" y="1844824"/>
            <a:ext cx="4536401" cy="3300231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22C5E-48C0-9343-A339-A43EC0DB0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D7342E0-D1D3-C345-A56E-A67AE42E4863}"/>
              </a:ext>
            </a:extLst>
          </p:cNvPr>
          <p:cNvSpPr txBox="1">
            <a:spLocks/>
          </p:cNvSpPr>
          <p:nvPr/>
        </p:nvSpPr>
        <p:spPr bwMode="auto">
          <a:xfrm>
            <a:off x="5097016" y="1412776"/>
            <a:ext cx="4536400" cy="493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defRPr kumimoji="1" sz="1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Pct val="55000"/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r>
              <a:rPr lang="en-US" altLang="ko-Kore-KR" kern="0" dirty="0"/>
              <a:t>F0</a:t>
            </a:r>
            <a:r>
              <a:rPr lang="ko-Kore-KR" altLang="en-US" kern="0" dirty="0"/>
              <a:t>의 </a:t>
            </a:r>
            <a:r>
              <a:rPr lang="en-US" altLang="ko-Kore-KR" kern="0" dirty="0"/>
              <a:t>T</a:t>
            </a:r>
            <a:r>
              <a:rPr lang="en-US" altLang="ko-KR" kern="0" dirty="0"/>
              <a:t>rajectories</a:t>
            </a:r>
            <a:r>
              <a:rPr lang="ko-KR" altLang="en-US" kern="0" dirty="0"/>
              <a:t>의 </a:t>
            </a:r>
            <a:r>
              <a:rPr lang="ko-KR" altLang="en-US" kern="0" dirty="0" err="1"/>
              <a:t>유사도를</a:t>
            </a:r>
            <a:r>
              <a:rPr lang="ko-KR" altLang="en-US" kern="0" dirty="0"/>
              <a:t> 측정</a:t>
            </a:r>
            <a:endParaRPr lang="en-US" altLang="ko-KR" kern="0" dirty="0"/>
          </a:p>
          <a:p>
            <a:pPr lvl="1"/>
            <a:r>
              <a:rPr lang="en-US" altLang="ko-Kore-KR" kern="0" dirty="0"/>
              <a:t>Cosine </a:t>
            </a:r>
            <a:r>
              <a:rPr lang="en-US" altLang="ko-Kore-KR" kern="0" dirty="0" err="1"/>
              <a:t>simlilarity</a:t>
            </a:r>
            <a:endParaRPr lang="en-US" altLang="ko-Kore-KR" kern="0" dirty="0"/>
          </a:p>
          <a:p>
            <a:pPr lvl="1"/>
            <a:endParaRPr lang="en-US" altLang="ko-Kore-KR" kern="0" dirty="0"/>
          </a:p>
          <a:p>
            <a:r>
              <a:rPr lang="en-US" altLang="ko-Kore-KR" kern="0" dirty="0"/>
              <a:t>TTS </a:t>
            </a:r>
          </a:p>
          <a:p>
            <a:pPr lvl="1"/>
            <a:r>
              <a:rPr lang="en-US" altLang="ko-Kore-KR" kern="0" dirty="0" err="1"/>
              <a:t>Valina</a:t>
            </a:r>
            <a:r>
              <a:rPr lang="en-US" altLang="ko-Kore-KR" kern="0" dirty="0"/>
              <a:t> TTS</a:t>
            </a:r>
            <a:r>
              <a:rPr lang="ko-Kore-KR" altLang="en-US" kern="0" dirty="0"/>
              <a:t>의 결과물을 </a:t>
            </a:r>
            <a:r>
              <a:rPr lang="en-US" altLang="ko-Kore-KR" kern="0" dirty="0"/>
              <a:t>GT </a:t>
            </a:r>
            <a:r>
              <a:rPr lang="ko-Kore-KR" altLang="en-US" kern="0" dirty="0"/>
              <a:t>와 비교</a:t>
            </a:r>
            <a:endParaRPr lang="en-US" altLang="ko-Kore-KR" kern="0" dirty="0"/>
          </a:p>
          <a:p>
            <a:endParaRPr lang="en-US" altLang="ko-Kore-KR" kern="0" dirty="0"/>
          </a:p>
          <a:p>
            <a:r>
              <a:rPr lang="en-US" altLang="ko-Kore-KR" kern="0" dirty="0"/>
              <a:t>Zero-shot TTS</a:t>
            </a:r>
          </a:p>
          <a:p>
            <a:pPr lvl="1"/>
            <a:r>
              <a:rPr lang="en-US" altLang="ko-Kore-KR" kern="0" dirty="0"/>
              <a:t>Zero-shot multi speaker TTS</a:t>
            </a:r>
          </a:p>
          <a:p>
            <a:pPr lvl="1"/>
            <a:r>
              <a:rPr lang="en-US" altLang="ko-Kore-KR" kern="0" dirty="0"/>
              <a:t>Speaker reference speech</a:t>
            </a:r>
            <a:r>
              <a:rPr lang="ko-Kore-KR" altLang="en-US" kern="0" dirty="0"/>
              <a:t>의 분량</a:t>
            </a:r>
            <a:endParaRPr lang="en-US" altLang="ko-Kore-KR" kern="0" dirty="0"/>
          </a:p>
          <a:p>
            <a:pPr lvl="1"/>
            <a:r>
              <a:rPr lang="en-US" altLang="ko-Kore-KR" kern="0" dirty="0"/>
              <a:t>10s, 30s </a:t>
            </a:r>
            <a:r>
              <a:rPr lang="ko-Kore-KR" altLang="en-US" kern="0" dirty="0"/>
              <a:t>의 경우</a:t>
            </a:r>
            <a:r>
              <a:rPr lang="en-US" altLang="ko-Kore-KR" kern="0" dirty="0"/>
              <a:t>, </a:t>
            </a:r>
            <a:r>
              <a:rPr lang="ko-Kore-KR" altLang="en-US" kern="0" dirty="0"/>
              <a:t> </a:t>
            </a:r>
            <a:r>
              <a:rPr lang="en-US" altLang="ko-Kore-KR" kern="0" dirty="0"/>
              <a:t>objective measure</a:t>
            </a:r>
            <a:r>
              <a:rPr lang="ko-Kore-KR" altLang="en-US" kern="0" dirty="0"/>
              <a:t>에서는 </a:t>
            </a:r>
            <a:r>
              <a:rPr lang="en-US" altLang="ko-Kore-KR" kern="0" dirty="0"/>
              <a:t>3s</a:t>
            </a:r>
            <a:r>
              <a:rPr lang="ko-Kore-KR" altLang="en-US" kern="0" dirty="0"/>
              <a:t> 와 차이가 거의 없지만</a:t>
            </a:r>
            <a:r>
              <a:rPr lang="en-US" altLang="ko-Kore-KR" kern="0" dirty="0"/>
              <a:t>,     subjective quality</a:t>
            </a:r>
            <a:r>
              <a:rPr lang="ko-Kore-KR" altLang="en-US" kern="0" dirty="0"/>
              <a:t>는 더 좋았음</a:t>
            </a:r>
            <a:endParaRPr lang="en-US" altLang="ko-Kore-KR" kern="0" dirty="0"/>
          </a:p>
        </p:txBody>
      </p:sp>
    </p:spTree>
    <p:extLst>
      <p:ext uri="{BB962C8B-B14F-4D97-AF65-F5344CB8AC3E}">
        <p14:creationId xmlns:p14="http://schemas.microsoft.com/office/powerpoint/2010/main" val="92385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5D9AE-7530-F342-BC7D-183790DA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CB1CE-62A5-DE43-BAAA-1571AD96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Wav2vec embedding</a:t>
            </a:r>
            <a:r>
              <a:rPr kumimoji="1" lang="ko-Kore-KR" altLang="en-US" dirty="0"/>
              <a:t>을 </a:t>
            </a:r>
            <a:r>
              <a:rPr kumimoji="1" lang="en-US" altLang="ko-Kore-KR" dirty="0"/>
              <a:t>TTS </a:t>
            </a:r>
            <a:r>
              <a:rPr kumimoji="1" lang="ko-Kore-KR" altLang="en-US" dirty="0"/>
              <a:t>의 </a:t>
            </a:r>
            <a:r>
              <a:rPr lang="en-US" altLang="ko-Kore-KR" dirty="0"/>
              <a:t>intermediate fea</a:t>
            </a:r>
            <a:r>
              <a:rPr lang="en-US" altLang="ko-KR" dirty="0"/>
              <a:t>ture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1">
              <a:buFont typeface="Symbol" pitchFamily="2" charset="2"/>
              <a:buChar char="Þ"/>
            </a:pPr>
            <a:r>
              <a:rPr lang="en-US" altLang="ko-KR" dirty="0"/>
              <a:t>Noisy data</a:t>
            </a:r>
            <a:r>
              <a:rPr lang="ko-KR" altLang="en-US" dirty="0"/>
              <a:t>로도 훈련 가능</a:t>
            </a:r>
            <a:endParaRPr lang="en-US" altLang="ko-KR" dirty="0"/>
          </a:p>
          <a:p>
            <a:pPr lvl="1">
              <a:buFont typeface="Symbol" pitchFamily="2" charset="2"/>
              <a:buChar char="Þ"/>
            </a:pPr>
            <a:r>
              <a:rPr lang="en-US" altLang="ko-KR" dirty="0"/>
              <a:t>G2p </a:t>
            </a:r>
            <a:r>
              <a:rPr lang="ko-KR" altLang="en-US" dirty="0"/>
              <a:t>없이도 훈련 가능</a:t>
            </a:r>
            <a:endParaRPr lang="en-US" altLang="ko-KR" dirty="0"/>
          </a:p>
          <a:p>
            <a:pPr marL="476250" lvl="1" indent="0">
              <a:buNone/>
            </a:pPr>
            <a:endParaRPr lang="en-US" altLang="ko-KR" dirty="0"/>
          </a:p>
          <a:p>
            <a:r>
              <a:rPr lang="en-US" altLang="ko-KR" dirty="0"/>
              <a:t>Generalization / zero-shot multi speaker / voice conversion</a:t>
            </a:r>
            <a:r>
              <a:rPr lang="ko-KR" altLang="en-US" dirty="0"/>
              <a:t> 모두 성능을 높임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8B993-79B0-5F49-9638-D296ABB08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62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9559C-9B50-0640-9B65-C7CE31C8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Overview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0A2D4-1637-4C40-A3DC-C781C490E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06B9675-22B4-A94D-9E0D-3EE32545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Two-stage model</a:t>
            </a:r>
            <a:r>
              <a:rPr lang="ko-Kore-KR" altLang="en-US" dirty="0"/>
              <a:t>에서 </a:t>
            </a:r>
            <a:r>
              <a:rPr lang="en-US" altLang="ko-Kore-KR" dirty="0" err="1"/>
              <a:t>mel</a:t>
            </a:r>
            <a:r>
              <a:rPr lang="en-US" altLang="ko-Kore-KR" dirty="0"/>
              <a:t>-spectrogram </a:t>
            </a:r>
            <a:r>
              <a:rPr lang="ko-Kore-KR" altLang="en-US" dirty="0"/>
              <a:t>대신 </a:t>
            </a:r>
            <a:r>
              <a:rPr lang="en-US" altLang="ko-Kore-KR" dirty="0"/>
              <a:t>wav2vec 2.0 embedding</a:t>
            </a:r>
            <a:r>
              <a:rPr lang="ko-Kore-KR" altLang="en-US" dirty="0"/>
              <a:t>을 사용</a:t>
            </a:r>
            <a:endParaRPr lang="en-US" altLang="ko-Kore-KR" dirty="0"/>
          </a:p>
          <a:p>
            <a:pPr lvl="1"/>
            <a:r>
              <a:rPr lang="en-US" altLang="ko-Kore-KR" dirty="0"/>
              <a:t>Acoustic model </a:t>
            </a:r>
            <a:r>
              <a:rPr lang="ko-Kore-KR" altLang="en-US" dirty="0"/>
              <a:t>훈련 데이터로 </a:t>
            </a:r>
            <a:r>
              <a:rPr lang="en-US" altLang="ko-Kore-KR" dirty="0"/>
              <a:t>n</a:t>
            </a:r>
            <a:r>
              <a:rPr lang="en-US" altLang="ko-KR" dirty="0"/>
              <a:t>oisy </a:t>
            </a:r>
            <a:r>
              <a:rPr lang="ko-KR" altLang="en-US" dirty="0"/>
              <a:t>한 데이터도 사용 가능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TTS </a:t>
            </a:r>
            <a:r>
              <a:rPr lang="ko-KR" altLang="en-US" dirty="0"/>
              <a:t>훈련에서의 </a:t>
            </a:r>
            <a:r>
              <a:rPr lang="en-US" altLang="ko-KR" dirty="0"/>
              <a:t>low resource problem</a:t>
            </a:r>
            <a:r>
              <a:rPr lang="ko-KR" altLang="en-US" dirty="0"/>
              <a:t>을 해결</a:t>
            </a:r>
            <a:endParaRPr lang="en-US" altLang="ko-KR" dirty="0"/>
          </a:p>
          <a:p>
            <a:pPr lvl="1"/>
            <a:r>
              <a:rPr lang="en-US" altLang="ko-KR" dirty="0"/>
              <a:t>high-dimensional hidden representation</a:t>
            </a:r>
            <a:r>
              <a:rPr lang="ko-KR" altLang="en-US" dirty="0"/>
              <a:t>을 사용하여 </a:t>
            </a:r>
            <a:r>
              <a:rPr lang="en-US" altLang="ko-KR" dirty="0"/>
              <a:t>data-driven approach</a:t>
            </a:r>
            <a:r>
              <a:rPr lang="ko-KR" altLang="en-US" dirty="0"/>
              <a:t>의 </a:t>
            </a:r>
            <a:r>
              <a:rPr lang="en-US" altLang="ko-KR" dirty="0"/>
              <a:t>full potential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en-US" altLang="ko-KR" dirty="0"/>
              <a:t>c.f. </a:t>
            </a:r>
            <a:r>
              <a:rPr lang="en-US" altLang="ko-KR" dirty="0" err="1"/>
              <a:t>mel</a:t>
            </a:r>
            <a:r>
              <a:rPr lang="en-US" altLang="ko-KR" dirty="0"/>
              <a:t>-spectrogram : predetermined feature</a:t>
            </a:r>
          </a:p>
          <a:p>
            <a:pPr lvl="1"/>
            <a:endParaRPr lang="en-US" altLang="ko-Kore-KR" dirty="0"/>
          </a:p>
          <a:p>
            <a:r>
              <a:rPr lang="en-US" altLang="ko-Kore-KR" dirty="0"/>
              <a:t>Acoustic model </a:t>
            </a:r>
            <a:r>
              <a:rPr lang="ko-Kore-KR" altLang="en-US" dirty="0"/>
              <a:t>과 </a:t>
            </a:r>
            <a:r>
              <a:rPr lang="en-US" altLang="ko-Kore-KR" dirty="0"/>
              <a:t>vocoder </a:t>
            </a:r>
            <a:r>
              <a:rPr lang="ko-Kore-KR" altLang="en-US" dirty="0"/>
              <a:t>에 </a:t>
            </a:r>
            <a:r>
              <a:rPr lang="en-US" altLang="ko-Kore-KR" dirty="0"/>
              <a:t>speaker encoder</a:t>
            </a:r>
            <a:r>
              <a:rPr lang="ko-Kore-KR" altLang="en-US" dirty="0"/>
              <a:t>를 추가</a:t>
            </a:r>
            <a:endParaRPr lang="en-US" altLang="ko-Kore-KR" dirty="0"/>
          </a:p>
          <a:p>
            <a:pPr lvl="1">
              <a:buFont typeface="Symbol" pitchFamily="2" charset="2"/>
              <a:buChar char="Þ"/>
            </a:pPr>
            <a:r>
              <a:rPr lang="en-US" altLang="ko-Kore-KR" dirty="0"/>
              <a:t>zero-shot </a:t>
            </a:r>
            <a:r>
              <a:rPr lang="en-US" altLang="ko-KR" dirty="0"/>
              <a:t>multi-speaker</a:t>
            </a:r>
            <a:r>
              <a:rPr lang="ko-Kore-KR" altLang="en-US" dirty="0"/>
              <a:t> </a:t>
            </a:r>
            <a:r>
              <a:rPr lang="en-US" altLang="ko-Kore-KR" dirty="0"/>
              <a:t>TTS, voice conversion </a:t>
            </a:r>
            <a:r>
              <a:rPr lang="ko-Kore-KR" altLang="en-US" dirty="0"/>
              <a:t>모두 가능하게 함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저자가 실험했을 때 </a:t>
            </a:r>
            <a:r>
              <a:rPr lang="en-US" altLang="ko-Kore-KR" dirty="0"/>
              <a:t>VITS </a:t>
            </a:r>
            <a:r>
              <a:rPr lang="ko-Kore-KR" altLang="en-US" dirty="0"/>
              <a:t>보다 좋은 </a:t>
            </a:r>
            <a:r>
              <a:rPr lang="en-US" altLang="ko-Kore-KR" dirty="0"/>
              <a:t>MOS </a:t>
            </a:r>
            <a:r>
              <a:rPr lang="ko-Kore-KR" altLang="en-US" dirty="0"/>
              <a:t>성능을 보임</a:t>
            </a:r>
            <a:endParaRPr lang="en-US" altLang="ko-Kore-KR" dirty="0"/>
          </a:p>
          <a:p>
            <a:pPr lvl="1"/>
            <a:r>
              <a:rPr lang="en-US" altLang="ko-Kore-KR" dirty="0"/>
              <a:t>VITS 3.99 / </a:t>
            </a:r>
            <a:r>
              <a:rPr lang="en-US" altLang="ko-Kore-KR" dirty="0" err="1"/>
              <a:t>WavThruVec</a:t>
            </a:r>
            <a:r>
              <a:rPr lang="en-US" altLang="ko-Kore-KR" dirty="0"/>
              <a:t> 4.09 / GT 4.17</a:t>
            </a:r>
          </a:p>
        </p:txBody>
      </p:sp>
    </p:spTree>
    <p:extLst>
      <p:ext uri="{BB962C8B-B14F-4D97-AF65-F5344CB8AC3E}">
        <p14:creationId xmlns:p14="http://schemas.microsoft.com/office/powerpoint/2010/main" val="410627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4A4C-07A0-A947-A7C8-9942F83C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A7D8A-611D-C64F-A8D8-DC8828BD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지금까지의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TTS Model </a:t>
            </a:r>
            <a:r>
              <a:rPr kumimoji="1" lang="ko-KR" altLang="en-US" dirty="0"/>
              <a:t>구조</a:t>
            </a:r>
            <a:endParaRPr kumimoji="1" lang="en-US" altLang="ko-KR" dirty="0"/>
          </a:p>
          <a:p>
            <a:pPr marL="819150" lvl="1" indent="-342900">
              <a:buFont typeface="Wingdings" pitchFamily="2" charset="2"/>
              <a:buAutoNum type="arabicPeriod"/>
            </a:pPr>
            <a:r>
              <a:rPr lang="en-US" altLang="ko-KR" dirty="0"/>
              <a:t>Two-stage model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 Mel-spectrogram as an intermediate feature</a:t>
            </a:r>
          </a:p>
          <a:p>
            <a:pPr marL="1200150" lvl="2" indent="-342900"/>
            <a:r>
              <a:rPr lang="en-US" altLang="ko-KR" dirty="0"/>
              <a:t>Limitation of using predetermined intermediate feature</a:t>
            </a:r>
          </a:p>
          <a:p>
            <a:pPr marL="1200150" lvl="2" indent="-342900"/>
            <a:r>
              <a:rPr lang="en-US" altLang="ko-KR" dirty="0"/>
              <a:t>Vocoder</a:t>
            </a:r>
            <a:r>
              <a:rPr lang="ko-KR" altLang="en-US" dirty="0"/>
              <a:t>에서의 훈련 시의 </a:t>
            </a:r>
            <a:r>
              <a:rPr lang="en-US" altLang="ko-KR" dirty="0"/>
              <a:t>Input feature(GT </a:t>
            </a:r>
            <a:r>
              <a:rPr lang="en-US" altLang="ko-KR" dirty="0" err="1"/>
              <a:t>mel</a:t>
            </a:r>
            <a:r>
              <a:rPr lang="en-US" altLang="ko-KR" dirty="0"/>
              <a:t>-spectrogram)</a:t>
            </a:r>
            <a:r>
              <a:rPr lang="ko-KR" altLang="en-US" dirty="0"/>
              <a:t>과 </a:t>
            </a:r>
            <a:r>
              <a:rPr lang="en-US" altLang="ko-KR" dirty="0"/>
              <a:t>inference</a:t>
            </a:r>
            <a:r>
              <a:rPr lang="ko-KR" altLang="en-US" dirty="0"/>
              <a:t> 시의 </a:t>
            </a:r>
            <a:r>
              <a:rPr lang="en-US" altLang="ko-KR" dirty="0"/>
              <a:t>input feature</a:t>
            </a:r>
            <a:r>
              <a:rPr lang="ko-KR" altLang="en-US" dirty="0"/>
              <a:t> </a:t>
            </a:r>
            <a:r>
              <a:rPr lang="en-US" altLang="ko-KR" dirty="0"/>
              <a:t>(predicted </a:t>
            </a:r>
            <a:r>
              <a:rPr lang="en-US" altLang="ko-KR" dirty="0" err="1"/>
              <a:t>mel</a:t>
            </a:r>
            <a:r>
              <a:rPr lang="en-US" altLang="ko-KR" dirty="0"/>
              <a:t>-spectrogram) </a:t>
            </a:r>
            <a:r>
              <a:rPr lang="ko-KR" altLang="en-US" dirty="0"/>
              <a:t>간의 차이 때문에 성능이 떨어짐</a:t>
            </a:r>
            <a:endParaRPr lang="en-US" altLang="ko-KR" dirty="0"/>
          </a:p>
          <a:p>
            <a:pPr marL="819150" lvl="1" indent="-342900">
              <a:buAutoNum type="arabicPeriod"/>
            </a:pPr>
            <a:r>
              <a:rPr kumimoji="1" lang="en-US" altLang="ko-Kore-KR" dirty="0"/>
              <a:t>End-to-End </a:t>
            </a:r>
          </a:p>
          <a:p>
            <a:pPr marL="1200150" lvl="2" indent="-342900"/>
            <a:r>
              <a:rPr kumimoji="1" lang="en-US" altLang="ko-KR" dirty="0"/>
              <a:t>Predetermined intermediate 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것을 극복하기 위해 </a:t>
            </a:r>
            <a:r>
              <a:rPr kumimoji="1" lang="en-US" altLang="ko-KR" dirty="0"/>
              <a:t>End-to-end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제안했지만</a:t>
            </a:r>
            <a:endParaRPr lang="en-US" altLang="ko-KR" dirty="0"/>
          </a:p>
          <a:p>
            <a:pPr marL="1200150" lvl="2" indent="-342900"/>
            <a:r>
              <a:rPr kumimoji="1" lang="en-US" altLang="ko-KR" dirty="0"/>
              <a:t>End-to-end</a:t>
            </a:r>
            <a:r>
              <a:rPr kumimoji="1" lang="ko-KR" altLang="en-US" dirty="0"/>
              <a:t> 모델은 훈련하기 좀 더 힘들고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High quality </a:t>
            </a:r>
            <a:r>
              <a:rPr lang="ko-KR" altLang="en-US" dirty="0"/>
              <a:t>의 데이터가 많이 필요함</a:t>
            </a:r>
            <a:endParaRPr kumimoji="1" lang="en-US" altLang="ko-Kore-KR" dirty="0"/>
          </a:p>
          <a:p>
            <a:pPr lvl="2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B834B-57BB-A84D-9889-0044F8811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5A4E7-8212-B84D-8034-E6EBB18CF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4149080"/>
            <a:ext cx="5731441" cy="21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4A4C-07A0-A947-A7C8-9942F83C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A7D8A-611D-C64F-A8D8-DC8828BD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본 논문에서 제안하는 구조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Intermediate</a:t>
            </a:r>
            <a:r>
              <a:rPr kumimoji="1"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로 </a:t>
            </a:r>
            <a:r>
              <a:rPr lang="en-US" altLang="ko-KR" dirty="0"/>
              <a:t>wav2vec embedding</a:t>
            </a:r>
            <a:r>
              <a:rPr lang="ko-KR" altLang="en-US" dirty="0"/>
              <a:t>을 사용하는 것을 제안</a:t>
            </a:r>
            <a:endParaRPr lang="en-US" altLang="ko-KR" dirty="0"/>
          </a:p>
          <a:p>
            <a:pPr lvl="1"/>
            <a:r>
              <a:rPr kumimoji="1" lang="en-US" altLang="ko-Kore-KR" dirty="0"/>
              <a:t>First-stage module</a:t>
            </a:r>
          </a:p>
          <a:p>
            <a:pPr lvl="2"/>
            <a:r>
              <a:rPr lang="en-US" altLang="ko-KR" dirty="0"/>
              <a:t>Input : </a:t>
            </a:r>
            <a:r>
              <a:rPr kumimoji="1" lang="en-US" altLang="ko-KR" dirty="0"/>
              <a:t>Text input</a:t>
            </a:r>
            <a:endParaRPr lang="en-US" altLang="ko-KR" dirty="0"/>
          </a:p>
          <a:p>
            <a:pPr lvl="2"/>
            <a:r>
              <a:rPr kumimoji="1" lang="en-US" altLang="ko-KR" dirty="0"/>
              <a:t>Output :</a:t>
            </a:r>
            <a:r>
              <a:rPr kumimoji="1" lang="ko-KR" altLang="en-US" dirty="0"/>
              <a:t> </a:t>
            </a:r>
            <a:r>
              <a:rPr kumimoji="1" lang="en-US" altLang="ko-KR" dirty="0"/>
              <a:t>wav2vec embedding</a:t>
            </a:r>
          </a:p>
          <a:p>
            <a:pPr lvl="3"/>
            <a:r>
              <a:rPr lang="ko-KR" altLang="en-US" dirty="0"/>
              <a:t>훈련 시 정답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paired audio</a:t>
            </a:r>
            <a:r>
              <a:rPr lang="ko-KR" altLang="en-US" dirty="0"/>
              <a:t>에서 </a:t>
            </a:r>
            <a:r>
              <a:rPr lang="en-US" altLang="ko-KR" dirty="0"/>
              <a:t>pretrained wav2vec 2.0</a:t>
            </a:r>
            <a:r>
              <a:rPr lang="ko-KR" altLang="en-US" dirty="0"/>
              <a:t>을 통해 추출</a:t>
            </a:r>
            <a:endParaRPr kumimoji="1" lang="en-US" altLang="ko-KR" dirty="0"/>
          </a:p>
          <a:p>
            <a:pPr lvl="2"/>
            <a:r>
              <a:rPr lang="ko-KR" altLang="en-US" dirty="0"/>
              <a:t>장점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Wav2vec embedding</a:t>
            </a:r>
            <a:r>
              <a:rPr lang="ko-KR" altLang="en-US" dirty="0"/>
              <a:t>은 </a:t>
            </a:r>
            <a:r>
              <a:rPr lang="en-US" altLang="ko-KR" dirty="0"/>
              <a:t>noise </a:t>
            </a:r>
            <a:r>
              <a:rPr lang="ko-KR" altLang="en-US" dirty="0"/>
              <a:t>에 </a:t>
            </a:r>
            <a:r>
              <a:rPr lang="en-US" altLang="ko-KR" dirty="0"/>
              <a:t>robust</a:t>
            </a:r>
            <a:r>
              <a:rPr lang="ko-KR" altLang="en-US" dirty="0"/>
              <a:t>하기 때문에</a:t>
            </a:r>
            <a:r>
              <a:rPr lang="en-US" altLang="ko-KR" dirty="0"/>
              <a:t> low quality data </a:t>
            </a:r>
            <a:r>
              <a:rPr lang="ko-KR" altLang="en-US" dirty="0"/>
              <a:t>사용 가능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Second-stage module</a:t>
            </a:r>
            <a:r>
              <a:rPr kumimoji="1" lang="ko-Kore-KR" altLang="en-US" dirty="0"/>
              <a:t>에서의</a:t>
            </a:r>
            <a:r>
              <a:rPr kumimoji="1" lang="ko-KR" altLang="en-US" dirty="0"/>
              <a:t> 장점</a:t>
            </a:r>
            <a:endParaRPr kumimoji="1" lang="en-US" altLang="ko-KR" dirty="0"/>
          </a:p>
          <a:p>
            <a:pPr lvl="2"/>
            <a:r>
              <a:rPr lang="en-US" altLang="ko-KR" dirty="0"/>
              <a:t>Input : wav2vec embedding</a:t>
            </a:r>
          </a:p>
          <a:p>
            <a:pPr lvl="2"/>
            <a:r>
              <a:rPr kumimoji="1" lang="en-US" altLang="ko-KR" dirty="0"/>
              <a:t>Output : waveform </a:t>
            </a:r>
          </a:p>
          <a:p>
            <a:pPr lvl="2"/>
            <a:r>
              <a:rPr kumimoji="1" lang="ko-KR" altLang="en-US" dirty="0"/>
              <a:t>장점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large-scale </a:t>
            </a:r>
            <a:r>
              <a:rPr kumimoji="1" lang="en-US" altLang="ko-KR" dirty="0" err="1"/>
              <a:t>untranscribed</a:t>
            </a:r>
            <a:r>
              <a:rPr kumimoji="1" lang="en-US" altLang="ko-KR" dirty="0"/>
              <a:t> audio corpora </a:t>
            </a:r>
            <a:r>
              <a:rPr kumimoji="1" lang="ko-KR" altLang="en-US" dirty="0"/>
              <a:t>사용 가능</a:t>
            </a:r>
            <a:r>
              <a:rPr kumimoji="1" lang="en-US" altLang="ko-KR" dirty="0"/>
              <a:t>. </a:t>
            </a:r>
            <a:r>
              <a:rPr kumimoji="1" lang="ko-KR" altLang="en-US" dirty="0"/>
              <a:t>좀 더 많은 </a:t>
            </a:r>
            <a:r>
              <a:rPr lang="ko-KR" altLang="en-US" dirty="0"/>
              <a:t>훈련 데이터를 사용함으로 </a:t>
            </a:r>
            <a:r>
              <a:rPr lang="en-US" altLang="ko-KR" dirty="0"/>
              <a:t>generalization </a:t>
            </a:r>
            <a:r>
              <a:rPr lang="ko-KR" altLang="en-US" dirty="0"/>
              <a:t>성능을 올릴 수 있음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B834B-57BB-A84D-9889-0044F8811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3CE2BC-B415-7444-A2E0-878A30EFE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2"/>
          <a:stretch/>
        </p:blipFill>
        <p:spPr>
          <a:xfrm>
            <a:off x="5601072" y="1916832"/>
            <a:ext cx="4144974" cy="75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5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042A9-60BC-7E4A-AFF4-1D04E486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Architecture</a:t>
            </a:r>
            <a:endParaRPr kumimoji="1" lang="ko-Kore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D4DB0B-4C0F-5F4B-9F8D-5D091A125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484784"/>
            <a:ext cx="5703896" cy="4520337"/>
          </a:xfr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3D41D-8C1F-5F43-9B2E-80367050A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3D22626-B404-9D4E-BCAE-E204A44B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3160" y="1143000"/>
            <a:ext cx="3179465" cy="5257800"/>
          </a:xfrm>
        </p:spPr>
        <p:txBody>
          <a:bodyPr/>
          <a:lstStyle/>
          <a:p>
            <a:r>
              <a:rPr lang="en-US" altLang="ko-KR" sz="2000" dirty="0"/>
              <a:t>Encoder</a:t>
            </a:r>
            <a:r>
              <a:rPr lang="ko-KR" altLang="en-US" sz="2000" dirty="0"/>
              <a:t>와 </a:t>
            </a:r>
            <a:r>
              <a:rPr lang="en-US" altLang="ko-KR" sz="2000" dirty="0"/>
              <a:t>Decoder     </a:t>
            </a:r>
            <a:r>
              <a:rPr lang="ko-KR" altLang="en-US" sz="2000" dirty="0"/>
              <a:t>모두 </a:t>
            </a:r>
            <a:r>
              <a:rPr lang="en-US" altLang="ko-KR" sz="2000" dirty="0"/>
              <a:t>Speaker encoder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적용</a:t>
            </a:r>
            <a:endParaRPr lang="en-US" altLang="ko-KR" sz="2000" dirty="0"/>
          </a:p>
          <a:p>
            <a:pPr lvl="1"/>
            <a:r>
              <a:rPr lang="en-US" altLang="ko-KR" sz="1600" dirty="0"/>
              <a:t>multi-speaker TTS,     voice conversion            </a:t>
            </a:r>
            <a:r>
              <a:rPr lang="ko-KR" altLang="en-US" sz="1600" dirty="0"/>
              <a:t>모두 가능</a:t>
            </a:r>
            <a:endParaRPr lang="en-US" altLang="ko-KR" sz="1600" dirty="0"/>
          </a:p>
          <a:p>
            <a:r>
              <a:rPr lang="en-US" altLang="ko-KR" sz="2000" dirty="0"/>
              <a:t>Encoder 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FastSpeech</a:t>
            </a:r>
            <a:r>
              <a:rPr lang="en-US" altLang="ko-KR" sz="2000" dirty="0"/>
              <a:t> </a:t>
            </a:r>
            <a:r>
              <a:rPr lang="ko-KR" altLang="en-US" sz="2000" dirty="0"/>
              <a:t>구조에 </a:t>
            </a:r>
            <a:r>
              <a:rPr lang="en-US" altLang="ko-KR" sz="2000" dirty="0" err="1"/>
              <a:t>Alinger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더한 구조</a:t>
            </a:r>
            <a:endParaRPr lang="en-US" altLang="ko-KR" sz="2000" dirty="0"/>
          </a:p>
          <a:p>
            <a:pPr lvl="1"/>
            <a:r>
              <a:rPr lang="en-US" altLang="ko-KR" sz="1600" dirty="0"/>
              <a:t>Alignment </a:t>
            </a:r>
            <a:r>
              <a:rPr lang="ko-KR" altLang="en-US" sz="1600" dirty="0"/>
              <a:t>정보 미리 준비하지 않고 같이 학습</a:t>
            </a:r>
            <a:endParaRPr lang="en-US" altLang="ko-KR" sz="1600" dirty="0"/>
          </a:p>
          <a:p>
            <a:r>
              <a:rPr lang="en-US" altLang="ko-KR" sz="2000" dirty="0"/>
              <a:t>Decoder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Hifi</a:t>
            </a:r>
            <a:r>
              <a:rPr lang="en-US" altLang="ko-KR" sz="2000" dirty="0"/>
              <a:t> GAN</a:t>
            </a:r>
            <a:r>
              <a:rPr lang="ko-KR" altLang="en-US" sz="2000" dirty="0"/>
              <a:t>을 </a:t>
            </a:r>
            <a:r>
              <a:rPr lang="en-US" altLang="ko-KR" sz="2000" dirty="0"/>
              <a:t>w2v embedding</a:t>
            </a:r>
            <a:r>
              <a:rPr lang="ko-KR" altLang="en-US" sz="2000" dirty="0"/>
              <a:t>에 맞게 수정한 구조</a:t>
            </a:r>
            <a:endParaRPr lang="en-US" altLang="ko-KR" sz="2000" dirty="0"/>
          </a:p>
          <a:p>
            <a:r>
              <a:rPr lang="en-US" altLang="ko-KR" sz="2000" dirty="0"/>
              <a:t>Speaker encoder</a:t>
            </a:r>
          </a:p>
          <a:p>
            <a:pPr lvl="1"/>
            <a:r>
              <a:rPr lang="en-US" altLang="ko-KR" sz="1600" dirty="0"/>
              <a:t>x-vector </a:t>
            </a:r>
            <a:r>
              <a:rPr lang="ko-KR" altLang="en-US" sz="1600" dirty="0"/>
              <a:t>추출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1204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32AD526-C927-7A5B-37A1-42B8D6FB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kumimoji="1" lang="en-US" altLang="ko-Kore-KR" dirty="0"/>
              <a:t>Architecture - Encoder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07D20F-1DAE-3143-93B7-AC20285F78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887"/>
          <a:stretch/>
        </p:blipFill>
        <p:spPr>
          <a:xfrm>
            <a:off x="305611" y="1916832"/>
            <a:ext cx="2880320" cy="3498244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86C493-85C1-0D36-CFE3-ADB71730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0832" y="1143000"/>
            <a:ext cx="6131793" cy="5257800"/>
          </a:xfrm>
        </p:spPr>
        <p:txBody>
          <a:bodyPr/>
          <a:lstStyle/>
          <a:p>
            <a:r>
              <a:rPr lang="en-US" altLang="ko-Kore-KR" sz="2000" dirty="0"/>
              <a:t>Text embedding -&gt; wav2vec embedding</a:t>
            </a:r>
          </a:p>
          <a:p>
            <a:r>
              <a:rPr lang="en-US" altLang="ko-Kore-KR" sz="2000" dirty="0"/>
              <a:t>Transformer</a:t>
            </a:r>
          </a:p>
          <a:p>
            <a:pPr lvl="1"/>
            <a:r>
              <a:rPr lang="en-US" altLang="ko-Kore-KR" sz="1600" dirty="0"/>
              <a:t>Two blocks of FFT with self-attention and 1D conv </a:t>
            </a:r>
          </a:p>
          <a:p>
            <a:r>
              <a:rPr lang="en-US" altLang="ko-Kore-KR" sz="2000" dirty="0"/>
              <a:t>Aligner</a:t>
            </a:r>
          </a:p>
          <a:p>
            <a:pPr lvl="1"/>
            <a:r>
              <a:rPr lang="en-US" altLang="ko-Kore-KR" sz="2000" dirty="0"/>
              <a:t>MAS</a:t>
            </a:r>
          </a:p>
          <a:p>
            <a:pPr lvl="1"/>
            <a:r>
              <a:rPr lang="en-US" altLang="ko-Kore-KR" sz="2000" dirty="0">
                <a:hlinkClick r:id="rId3"/>
              </a:rPr>
              <a:t>One TTS alignment to rule them all</a:t>
            </a:r>
            <a:r>
              <a:rPr lang="en-US" altLang="ko-Kore-KR" sz="2000" dirty="0"/>
              <a:t> </a:t>
            </a:r>
          </a:p>
          <a:p>
            <a:pPr lvl="2"/>
            <a:r>
              <a:rPr lang="en-US" altLang="ko-KR" sz="1600" dirty="0"/>
              <a:t>ICASSP 2022, Nvidia</a:t>
            </a:r>
            <a:endParaRPr lang="en-US" altLang="ko-Kore-KR" sz="1600" dirty="0"/>
          </a:p>
          <a:p>
            <a:pPr lvl="1"/>
            <a:r>
              <a:rPr lang="ko-KR" altLang="en-US" sz="1800" dirty="0"/>
              <a:t>새로 나오는 </a:t>
            </a:r>
            <a:r>
              <a:rPr lang="en-US" altLang="ko-KR" sz="1800" dirty="0"/>
              <a:t>TTS </a:t>
            </a:r>
            <a:r>
              <a:rPr lang="ko-KR" altLang="en-US" sz="1800" dirty="0"/>
              <a:t>모델 중 성능 좋은 모델 중에 이 </a:t>
            </a:r>
            <a:r>
              <a:rPr lang="en-US" altLang="ko-KR" sz="1800" dirty="0" err="1"/>
              <a:t>alingner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쓰는 것이 많음</a:t>
            </a:r>
            <a:endParaRPr lang="en-US" altLang="ko-KR" sz="1450" dirty="0"/>
          </a:p>
          <a:p>
            <a:pPr lvl="2"/>
            <a:r>
              <a:rPr lang="en-US" altLang="ko-KR" sz="1600" dirty="0"/>
              <a:t>E.g. JETS</a:t>
            </a:r>
          </a:p>
          <a:p>
            <a:r>
              <a:rPr lang="en-US" altLang="ko-KR" sz="2000" dirty="0"/>
              <a:t>For multi-speaker Setup</a:t>
            </a:r>
          </a:p>
          <a:p>
            <a:pPr lvl="1"/>
            <a:r>
              <a:rPr lang="en-US" altLang="ko-KR" sz="1600" dirty="0"/>
              <a:t>First FFT block </a:t>
            </a:r>
            <a:r>
              <a:rPr lang="ko-KR" altLang="en-US" sz="1600" dirty="0"/>
              <a:t>에 </a:t>
            </a:r>
            <a:r>
              <a:rPr lang="en-US" altLang="ko-KR" sz="1600" dirty="0"/>
              <a:t>speaker embedding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넣어줌</a:t>
            </a:r>
            <a:endParaRPr lang="en-US" altLang="ko-KR" sz="1600" dirty="0"/>
          </a:p>
          <a:p>
            <a:pPr lvl="1"/>
            <a:r>
              <a:rPr lang="en-US" altLang="ko-KR" sz="1600" dirty="0"/>
              <a:t>Speaker encoder</a:t>
            </a:r>
            <a:r>
              <a:rPr lang="ko-KR" altLang="en-US" sz="1600" dirty="0"/>
              <a:t>도 </a:t>
            </a:r>
            <a:r>
              <a:rPr lang="en-US" altLang="ko-KR" sz="1600" dirty="0"/>
              <a:t>input</a:t>
            </a:r>
            <a:r>
              <a:rPr lang="ko-KR" altLang="en-US" sz="1600" dirty="0"/>
              <a:t>이 </a:t>
            </a:r>
            <a:r>
              <a:rPr lang="en-US" altLang="ko-KR" sz="1600" dirty="0"/>
              <a:t>wav2vec embedding</a:t>
            </a:r>
            <a:r>
              <a:rPr lang="ko-KR" altLang="en-US" sz="1600" dirty="0"/>
              <a:t>이기 때문에 </a:t>
            </a:r>
            <a:r>
              <a:rPr lang="en-US" altLang="ko-KR" sz="1600" dirty="0"/>
              <a:t>zero shot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</a:t>
            </a:r>
            <a:r>
              <a:rPr lang="en-US" altLang="ko-KR" sz="1600" dirty="0"/>
              <a:t>unseen speaker</a:t>
            </a:r>
            <a:r>
              <a:rPr lang="ko-KR" altLang="en-US" sz="1600" dirty="0"/>
              <a:t>에 대해서도 </a:t>
            </a:r>
            <a:r>
              <a:rPr lang="en-US" altLang="ko-KR" sz="1600" dirty="0"/>
              <a:t>speaker embedding</a:t>
            </a:r>
            <a:r>
              <a:rPr lang="ko-KR" altLang="en-US" sz="1600" dirty="0"/>
              <a:t>을 생성할 수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7B3C6-B670-DB4C-BD35-C0442C9BA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C877D5-E46F-8941-B3B9-69C64D79C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07" y="1268760"/>
            <a:ext cx="761346" cy="11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8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32AD526-C927-7A5B-37A1-42B8D6FB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kumimoji="1" lang="en-US" altLang="ko-Kore-KR" dirty="0"/>
              <a:t>Architecture - Decoder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07D20F-1DAE-3143-93B7-AC20285F78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8" t="520" r="482" b="22367"/>
          <a:stretch/>
        </p:blipFill>
        <p:spPr>
          <a:xfrm>
            <a:off x="305611" y="1916832"/>
            <a:ext cx="2880320" cy="3498244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86C493-85C1-0D36-CFE3-ADB71730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0832" y="1143000"/>
            <a:ext cx="6131793" cy="5257800"/>
          </a:xfrm>
        </p:spPr>
        <p:txBody>
          <a:bodyPr/>
          <a:lstStyle/>
          <a:p>
            <a:r>
              <a:rPr lang="en-US" sz="2000" dirty="0" err="1"/>
              <a:t>Hif</a:t>
            </a:r>
            <a:r>
              <a:rPr lang="en-US" sz="2000" dirty="0"/>
              <a:t>—GAN </a:t>
            </a:r>
            <a:r>
              <a:rPr lang="en-US" sz="2000" dirty="0" err="1"/>
              <a:t>구조에서</a:t>
            </a:r>
            <a:r>
              <a:rPr lang="en-US" sz="2000" dirty="0"/>
              <a:t> latent </a:t>
            </a:r>
            <a:r>
              <a:rPr lang="en-US" sz="2000" dirty="0" err="1"/>
              <a:t>featur에서</a:t>
            </a:r>
            <a:r>
              <a:rPr lang="en-US" sz="2000" dirty="0"/>
              <a:t> </a:t>
            </a:r>
            <a:r>
              <a:rPr lang="en-US" sz="2000" dirty="0" err="1"/>
              <a:t>waveform을</a:t>
            </a:r>
            <a:r>
              <a:rPr lang="en-US" sz="2000" dirty="0"/>
              <a:t> </a:t>
            </a:r>
            <a:r>
              <a:rPr lang="en-US" sz="2000" dirty="0" err="1"/>
              <a:t>복원하기에</a:t>
            </a:r>
            <a:r>
              <a:rPr lang="en-US" sz="2000" dirty="0"/>
              <a:t> </a:t>
            </a:r>
            <a:r>
              <a:rPr lang="en-US" sz="2000" dirty="0" err="1"/>
              <a:t>알맞도록</a:t>
            </a:r>
            <a:r>
              <a:rPr lang="en-US" sz="2000" dirty="0"/>
              <a:t> </a:t>
            </a:r>
            <a:r>
              <a:rPr lang="en-US" altLang="ko-KR" sz="2000" dirty="0"/>
              <a:t>config </a:t>
            </a:r>
            <a:r>
              <a:rPr lang="ko-KR" altLang="en-US" sz="2000" dirty="0"/>
              <a:t>수정하여 사용</a:t>
            </a:r>
            <a:endParaRPr lang="en-US" altLang="ko-KR" sz="2000" dirty="0"/>
          </a:p>
          <a:p>
            <a:r>
              <a:rPr lang="en-US" altLang="ko-KR" sz="2000" dirty="0"/>
              <a:t>Speaker embedding</a:t>
            </a:r>
            <a:r>
              <a:rPr lang="ko-KR" altLang="en-US" sz="2000" dirty="0"/>
              <a:t>을 </a:t>
            </a:r>
            <a:r>
              <a:rPr lang="en-US" altLang="ko-KR" sz="2000" dirty="0"/>
              <a:t>Conditional Batch Normalization</a:t>
            </a:r>
            <a:r>
              <a:rPr lang="ko-KR" altLang="en-US" sz="2000" dirty="0"/>
              <a:t>에 사용</a:t>
            </a:r>
            <a:endParaRPr lang="en-US" altLang="ko-KR" sz="2000" dirty="0"/>
          </a:p>
          <a:p>
            <a:pPr lvl="1"/>
            <a:r>
              <a:rPr lang="en-US" sz="1600" dirty="0"/>
              <a:t>Few-shot TTS</a:t>
            </a:r>
            <a:r>
              <a:rPr lang="ko-KR" altLang="en-US" sz="1600" dirty="0"/>
              <a:t>에서 </a:t>
            </a:r>
            <a:r>
              <a:rPr lang="en-US" altLang="ko-KR" sz="1600" dirty="0"/>
              <a:t>speaker embedding</a:t>
            </a:r>
            <a:r>
              <a:rPr lang="ko-KR" altLang="en-US" sz="1600" dirty="0"/>
              <a:t>을 활용하여 </a:t>
            </a:r>
            <a:r>
              <a:rPr lang="en-US" altLang="ko-KR" sz="1600" dirty="0"/>
              <a:t>conditional normalization</a:t>
            </a:r>
            <a:r>
              <a:rPr lang="ko-KR" altLang="en-US" sz="1600" dirty="0"/>
              <a:t>을 하면 </a:t>
            </a:r>
            <a:r>
              <a:rPr lang="en-US" altLang="ko-KR" sz="1600" dirty="0"/>
              <a:t>parameter adaptation</a:t>
            </a:r>
            <a:r>
              <a:rPr lang="ko-KR" altLang="en-US" sz="1600" dirty="0"/>
              <a:t>을 적게 하고도 큰 효과를 볼 수 있음</a:t>
            </a:r>
            <a:r>
              <a:rPr lang="en-US" altLang="ko-KR" sz="1600" dirty="0"/>
              <a:t> – ADASPEECH</a:t>
            </a:r>
          </a:p>
          <a:p>
            <a:pPr lvl="1"/>
            <a:r>
              <a:rPr lang="en-US" altLang="ko-KR" sz="1600" dirty="0"/>
              <a:t>Encoder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latent feature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input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사용했다면</a:t>
            </a:r>
            <a:endParaRPr lang="en-US" altLang="ko-KR" sz="1600" dirty="0"/>
          </a:p>
          <a:p>
            <a:pPr lvl="1"/>
            <a:r>
              <a:rPr lang="en-US" altLang="ko-KR" sz="1600" dirty="0"/>
              <a:t>Decoder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mel</a:t>
            </a:r>
            <a:r>
              <a:rPr lang="en-US" altLang="ko-KR" sz="1600" dirty="0"/>
              <a:t>-spectrogram</a:t>
            </a:r>
            <a:r>
              <a:rPr lang="ko-KR" altLang="en-US" sz="1600" dirty="0"/>
              <a:t>에서부터 </a:t>
            </a:r>
            <a:r>
              <a:rPr lang="en-US" altLang="ko-KR" sz="1600" dirty="0"/>
              <a:t>x vector </a:t>
            </a:r>
            <a:r>
              <a:rPr lang="ko-KR" altLang="en-US" sz="1600" dirty="0"/>
              <a:t>추출</a:t>
            </a:r>
            <a:endParaRPr lang="en-US" altLang="ko-KR" sz="1600" dirty="0"/>
          </a:p>
          <a:p>
            <a:pPr lvl="1"/>
            <a:r>
              <a:rPr lang="en-US" sz="1600" dirty="0"/>
              <a:t>Noise : a vector of random numbers from a norm. dist.</a:t>
            </a:r>
          </a:p>
          <a:p>
            <a:pPr lvl="2"/>
            <a:r>
              <a:rPr lang="en-US" sz="1400" dirty="0" err="1"/>
              <a:t>Hifigan</a:t>
            </a:r>
            <a:r>
              <a:rPr lang="en-US" sz="1400" dirty="0"/>
              <a:t> </a:t>
            </a:r>
            <a:r>
              <a:rPr lang="en-US" sz="1400" dirty="0" err="1"/>
              <a:t>에서는</a:t>
            </a:r>
            <a:r>
              <a:rPr lang="en-US" sz="1400" dirty="0"/>
              <a:t> </a:t>
            </a:r>
            <a:r>
              <a:rPr lang="en-US" altLang="ko-KR" sz="1400" dirty="0"/>
              <a:t>generator</a:t>
            </a:r>
            <a:r>
              <a:rPr lang="ko-KR" altLang="en-US" sz="1400" dirty="0"/>
              <a:t>에</a:t>
            </a:r>
            <a:r>
              <a:rPr lang="en-US" sz="1400" dirty="0"/>
              <a:t> </a:t>
            </a:r>
            <a:r>
              <a:rPr lang="en-US" altLang="ko-KR" sz="1400" dirty="0"/>
              <a:t>Noise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주지 </a:t>
            </a:r>
            <a:r>
              <a:rPr lang="ko-Kore-KR" altLang="en-US" sz="1400" dirty="0"/>
              <a:t>않음</a:t>
            </a:r>
            <a:r>
              <a:rPr lang="en-US" altLang="ko-KR" sz="1400" dirty="0"/>
              <a:t> </a:t>
            </a:r>
            <a:endParaRPr 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7B3C6-B670-DB4C-BD35-C0442C9BA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B617F-DCE5-DF4C-85D6-2F8E5E54F645}"/>
              </a:ext>
            </a:extLst>
          </p:cNvPr>
          <p:cNvSpPr txBox="1"/>
          <p:nvPr/>
        </p:nvSpPr>
        <p:spPr>
          <a:xfrm>
            <a:off x="3823877" y="6151822"/>
            <a:ext cx="583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hlinkClick r:id="rId3"/>
              </a:rPr>
              <a:t>ADASPEECH: ADAPTIVE TEXT TO SPEECH FOR CUSTOM VOICE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343524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8B456-4945-024D-AC5D-AE35A8B9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Hifi</a:t>
            </a:r>
            <a:r>
              <a:rPr kumimoji="1" lang="en-US" altLang="ko-Kore-KR" dirty="0"/>
              <a:t>- GAN Architecture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55167-8A1C-494E-B87B-47E772A4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Generator and 2 sub-discriminators</a:t>
            </a:r>
            <a:endParaRPr lang="en-US" altLang="ko-Kore-KR" dirty="0"/>
          </a:p>
          <a:p>
            <a:endParaRPr kumimoji="1" lang="en-US" altLang="ko-Kore-KR" dirty="0"/>
          </a:p>
          <a:p>
            <a:r>
              <a:rPr lang="en-US" altLang="ko-Kore-KR" dirty="0"/>
              <a:t>Generator</a:t>
            </a:r>
          </a:p>
          <a:p>
            <a:pPr lvl="1"/>
            <a:r>
              <a:rPr kumimoji="1" lang="en-US" altLang="ko-Kore-KR" dirty="0" err="1"/>
              <a:t>Upsampling</a:t>
            </a:r>
            <a:r>
              <a:rPr kumimoji="1" lang="en-US" altLang="ko-Kore-KR" dirty="0"/>
              <a:t> input through the sequence of transposed convolutions</a:t>
            </a:r>
          </a:p>
          <a:p>
            <a:pPr lvl="1"/>
            <a:r>
              <a:rPr lang="en-US" altLang="ko-Kore-KR" dirty="0"/>
              <a:t>residual blocks of dilated convolutions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E12349-CFE6-824E-8EE5-C352A2201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728770-1E8E-884E-B517-328EBB2EA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48" y="3140968"/>
            <a:ext cx="6912768" cy="31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32AD526-C927-7A5B-37A1-42B8D6FB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/>
          <a:lstStyle/>
          <a:p>
            <a:r>
              <a:rPr lang="en-US" dirty="0"/>
              <a:t>Voice Conversion with </a:t>
            </a:r>
            <a:r>
              <a:rPr lang="en-US" dirty="0" err="1"/>
              <a:t>WavThruVec</a:t>
            </a:r>
            <a:endParaRPr 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07D20F-1DAE-3143-93B7-AC20285F78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8" t="520" r="482" b="22367"/>
          <a:stretch/>
        </p:blipFill>
        <p:spPr>
          <a:xfrm>
            <a:off x="305611" y="1916832"/>
            <a:ext cx="2880320" cy="3498244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486C493-85C1-0D36-CFE3-ADB71730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0832" y="1143000"/>
            <a:ext cx="6131793" cy="5257800"/>
          </a:xfrm>
        </p:spPr>
        <p:txBody>
          <a:bodyPr/>
          <a:lstStyle/>
          <a:p>
            <a:r>
              <a:rPr lang="en-US" altLang="ko-KR" sz="2000" dirty="0"/>
              <a:t>Encoder</a:t>
            </a:r>
            <a:r>
              <a:rPr lang="ko-KR" altLang="en-US" sz="2000" dirty="0"/>
              <a:t>는 그대로 놔두고</a:t>
            </a:r>
            <a:r>
              <a:rPr lang="en-US" altLang="ko-KR" sz="2000" dirty="0"/>
              <a:t>, </a:t>
            </a:r>
          </a:p>
          <a:p>
            <a:r>
              <a:rPr lang="en-US" sz="2000" dirty="0"/>
              <a:t>Target speaker </a:t>
            </a:r>
            <a:r>
              <a:rPr lang="en-US" sz="2000" dirty="0" err="1"/>
              <a:t>의</a:t>
            </a:r>
            <a:r>
              <a:rPr lang="en-US" sz="2000" dirty="0"/>
              <a:t> </a:t>
            </a:r>
            <a:r>
              <a:rPr lang="en-US" altLang="ko-KR" sz="2000" dirty="0"/>
              <a:t>speech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vec2wav</a:t>
            </a:r>
            <a:r>
              <a:rPr lang="ko-KR" altLang="en-US" sz="2000" dirty="0"/>
              <a:t>의 </a:t>
            </a:r>
            <a:r>
              <a:rPr lang="en-US" altLang="ko-KR" sz="2000" dirty="0"/>
              <a:t>speaker encoder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넣어줌</a:t>
            </a:r>
            <a:endParaRPr 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7B3C6-B670-DB4C-BD35-C0442C9BA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B617F-DCE5-DF4C-85D6-2F8E5E54F645}"/>
              </a:ext>
            </a:extLst>
          </p:cNvPr>
          <p:cNvSpPr txBox="1"/>
          <p:nvPr/>
        </p:nvSpPr>
        <p:spPr>
          <a:xfrm>
            <a:off x="3823877" y="6151822"/>
            <a:ext cx="583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>
                <a:hlinkClick r:id="rId3"/>
              </a:rPr>
              <a:t>ADASPEECH: ADAPTIVE TEXT TO SPEECH FOR CUSTOM VOICE </a:t>
            </a: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2313695769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15899</TotalTime>
  <Words>704</Words>
  <Application>Microsoft Macintosh PowerPoint</Application>
  <PresentationFormat>A4 용지(210x297mm)</PresentationFormat>
  <Paragraphs>123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Monotype Sorts</vt:lpstr>
      <vt:lpstr>Symbol</vt:lpstr>
      <vt:lpstr>Times New Roman</vt:lpstr>
      <vt:lpstr>Wingdings</vt:lpstr>
      <vt:lpstr>XcodeSourceControl</vt:lpstr>
      <vt:lpstr>WavThruVec: Latent Speech                     Representation as Intermediate Features                       for Neural Speech Synthesis</vt:lpstr>
      <vt:lpstr>Overview</vt:lpstr>
      <vt:lpstr>Introduction</vt:lpstr>
      <vt:lpstr>Introduction</vt:lpstr>
      <vt:lpstr>Architecture</vt:lpstr>
      <vt:lpstr>Architecture - Encoder</vt:lpstr>
      <vt:lpstr>Architecture - Decoder</vt:lpstr>
      <vt:lpstr>Hifi- GAN Architecture</vt:lpstr>
      <vt:lpstr>Voice Conversion with WavThruVec</vt:lpstr>
      <vt:lpstr>Experiment </vt:lpstr>
      <vt:lpstr>Result – Speech Quality</vt:lpstr>
      <vt:lpstr>Result – Voice Conversion / Zero-shot TTS</vt:lpstr>
      <vt:lpstr>Conclusion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1265</cp:revision>
  <cp:lastPrinted>2018-01-22T13:46:10Z</cp:lastPrinted>
  <dcterms:created xsi:type="dcterms:W3CDTF">2013-03-03T01:08:41Z</dcterms:created>
  <dcterms:modified xsi:type="dcterms:W3CDTF">2023-02-11T12:02:47Z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