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1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9" r:id="rId10"/>
    <p:sldId id="336" r:id="rId11"/>
    <p:sldId id="340" r:id="rId12"/>
    <p:sldId id="337" r:id="rId13"/>
    <p:sldId id="338" r:id="rId14"/>
    <p:sldId id="309" r:id="rId15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12" autoAdjust="0"/>
    <p:restoredTop sz="96860" autoAdjust="0"/>
  </p:normalViewPr>
  <p:slideViewPr>
    <p:cSldViewPr>
      <p:cViewPr varScale="1">
        <p:scale>
          <a:sx n="128" d="100"/>
          <a:sy n="128" d="100"/>
        </p:scale>
        <p:origin x="1904" y="17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/>
              <a:t>IMPROVING CONDITIONAL DENOISING DIFFUSION MODELS WITH DATA-DEPENDENT ADAPTIVE PRIOR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092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524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800" dirty="0">
                <a:effectLst/>
                <a:latin typeface="NimbusRomNo9L"/>
              </a:rPr>
              <a:t>Figure 6: Scatter plots of waveform audio signals from the test set under different choices of the conditional information for </a:t>
            </a:r>
            <a:r>
              <a:rPr lang="en" altLang="ko-Kore-KR" sz="1800" dirty="0" err="1">
                <a:effectLst/>
                <a:latin typeface="NimbusRomNo9L"/>
              </a:rPr>
              <a:t>PriorGrad</a:t>
            </a:r>
            <a:r>
              <a:rPr lang="en" altLang="ko-Kore-KR" sz="1800" dirty="0">
                <a:effectLst/>
                <a:latin typeface="NimbusRomNo9L"/>
              </a:rPr>
              <a:t> vocoder. </a:t>
            </a:r>
            <a:endParaRPr lang="en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646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6.06406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NeuralSpeech/tree/master/PriorGrad-acousti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10580" y="1340768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/>
              <a:t>Text-to-speech</a:t>
            </a:r>
            <a:endParaRPr lang="en-US" altLang="ko-KR" sz="3200" dirty="0"/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인공지능학과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2022.11.16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6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66C-B62E-5843-86E3-A8E68B9A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Result – Vocoder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A4C2000-0D6E-5346-BF9A-2CAC3683B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1268760"/>
            <a:ext cx="7458670" cy="286553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C4D10-C593-A84D-90FB-46630FAAA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D8DBF2-E53E-FF40-BA78-6D53A9BE0E9F}"/>
              </a:ext>
            </a:extLst>
          </p:cNvPr>
          <p:cNvSpPr txBox="1">
            <a:spLocks/>
          </p:cNvSpPr>
          <p:nvPr/>
        </p:nvSpPr>
        <p:spPr bwMode="auto">
          <a:xfrm>
            <a:off x="376704" y="4317206"/>
            <a:ext cx="9256712" cy="202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Comparison with SOTA model</a:t>
            </a:r>
          </a:p>
          <a:p>
            <a:pPr lvl="1"/>
            <a:r>
              <a:rPr lang="en-US" altLang="ko-Kore-KR" kern="0" dirty="0"/>
              <a:t>Standard Gaussian</a:t>
            </a:r>
            <a:r>
              <a:rPr lang="ko-Kore-KR" altLang="en-US" kern="0" dirty="0"/>
              <a:t>을 </a:t>
            </a:r>
            <a:r>
              <a:rPr lang="en-US" altLang="ko-Kore-KR" kern="0" dirty="0"/>
              <a:t>p</a:t>
            </a:r>
            <a:r>
              <a:rPr lang="en-US" altLang="ko-KR" kern="0" dirty="0"/>
              <a:t>rior</a:t>
            </a:r>
            <a:r>
              <a:rPr lang="ko-KR" altLang="en-US" kern="0" dirty="0"/>
              <a:t>로 사용하는 </a:t>
            </a:r>
            <a:r>
              <a:rPr lang="en-US" altLang="ko-KR" kern="0" dirty="0" err="1"/>
              <a:t>DiffWave</a:t>
            </a:r>
            <a:r>
              <a:rPr lang="en-US" altLang="ko-KR" kern="0" dirty="0"/>
              <a:t> </a:t>
            </a:r>
            <a:r>
              <a:rPr lang="ko-KR" altLang="en-US" kern="0" dirty="0"/>
              <a:t>보다는 성능이 좋음</a:t>
            </a:r>
            <a:endParaRPr lang="en-US" altLang="ko-KR" kern="0" dirty="0"/>
          </a:p>
          <a:p>
            <a:pPr lvl="1"/>
            <a:r>
              <a:rPr lang="ko-Kore-KR" altLang="en-US" kern="0" dirty="0"/>
              <a:t>하지만 </a:t>
            </a:r>
            <a:r>
              <a:rPr lang="en-US" altLang="ko-Kore-KR" kern="0" dirty="0" err="1"/>
              <a:t>Hifi</a:t>
            </a:r>
            <a:r>
              <a:rPr lang="en-US" altLang="ko-Kore-KR" kern="0" dirty="0"/>
              <a:t>-GAN</a:t>
            </a:r>
            <a:r>
              <a:rPr lang="ko-Kore-KR" altLang="en-US" kern="0" dirty="0"/>
              <a:t>보다는 </a:t>
            </a:r>
            <a:r>
              <a:rPr lang="en-US" altLang="ko-Kore-KR" kern="0" dirty="0"/>
              <a:t>MOS </a:t>
            </a:r>
            <a:r>
              <a:rPr lang="ko-Kore-KR" altLang="en-US" kern="0" dirty="0"/>
              <a:t>도 낮고</a:t>
            </a:r>
            <a:r>
              <a:rPr lang="en-US" altLang="ko-Kore-KR" kern="0" dirty="0"/>
              <a:t>, RTF </a:t>
            </a:r>
            <a:r>
              <a:rPr lang="ko-Kore-KR" altLang="en-US" kern="0" dirty="0"/>
              <a:t>도 낮음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68121-DDCE-4640-93AC-7831869327A0}"/>
              </a:ext>
            </a:extLst>
          </p:cNvPr>
          <p:cNvSpPr txBox="1"/>
          <p:nvPr/>
        </p:nvSpPr>
        <p:spPr>
          <a:xfrm>
            <a:off x="7977336" y="1268760"/>
            <a:ext cx="13681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학습 데이터</a:t>
            </a:r>
            <a:endParaRPr kumimoji="1" lang="en-US" altLang="ko-Kore-KR" dirty="0"/>
          </a:p>
          <a:p>
            <a:r>
              <a:rPr lang="en-US" altLang="ko-Kore-KR" dirty="0"/>
              <a:t>:</a:t>
            </a:r>
            <a:r>
              <a:rPr lang="ko-Kore-KR" altLang="en-US" dirty="0"/>
              <a:t> </a:t>
            </a:r>
            <a:r>
              <a:rPr lang="en-US" altLang="ko-Kore-KR" dirty="0"/>
              <a:t>LJ Speech</a:t>
            </a:r>
          </a:p>
          <a:p>
            <a:endParaRPr kumimoji="1" lang="en-US" altLang="ko-Kore-KR" dirty="0"/>
          </a:p>
          <a:p>
            <a:r>
              <a:rPr lang="en-US" altLang="ko-Kore-KR" dirty="0"/>
              <a:t>T infer</a:t>
            </a:r>
          </a:p>
          <a:p>
            <a:r>
              <a:rPr kumimoji="1" lang="en-US" altLang="ko-Kore-KR" dirty="0"/>
              <a:t>: </a:t>
            </a:r>
            <a:r>
              <a:rPr lang="en-US" altLang="ko-Kore-KR" dirty="0"/>
              <a:t>number of diffusion steps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271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16568-33FB-454F-93D8-11E9952D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Result – Vocoder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DC10F6-8C39-4D40-8ACB-30DCAFB2B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E2C169-153B-6B42-9F3B-F28BB39A4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700808"/>
            <a:ext cx="3606800" cy="38608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C5A2DA5-3E45-0F4A-A66C-2B9BA01F694C}"/>
              </a:ext>
            </a:extLst>
          </p:cNvPr>
          <p:cNvSpPr txBox="1">
            <a:spLocks/>
          </p:cNvSpPr>
          <p:nvPr/>
        </p:nvSpPr>
        <p:spPr bwMode="auto">
          <a:xfrm>
            <a:off x="4304928" y="1268760"/>
            <a:ext cx="5328488" cy="507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Model Convergence </a:t>
            </a:r>
            <a:r>
              <a:rPr lang="ko-Kore-KR" altLang="en-US" kern="0" dirty="0"/>
              <a:t>속도</a:t>
            </a:r>
            <a:endParaRPr lang="en-US" altLang="ko-Kore-KR" kern="0" dirty="0"/>
          </a:p>
          <a:p>
            <a:r>
              <a:rPr lang="en-US" altLang="ko-Kore-KR" kern="0" dirty="0"/>
              <a:t>Standard Gaussian</a:t>
            </a:r>
            <a:r>
              <a:rPr lang="ko-Kore-KR" altLang="en-US" kern="0" dirty="0"/>
              <a:t>을 </a:t>
            </a:r>
            <a:r>
              <a:rPr lang="en-US" altLang="ko-Kore-KR" kern="0" dirty="0"/>
              <a:t>p</a:t>
            </a:r>
            <a:r>
              <a:rPr lang="en-US" altLang="ko-KR" kern="0" dirty="0"/>
              <a:t>rior</a:t>
            </a:r>
            <a:r>
              <a:rPr lang="ko-KR" altLang="en-US" kern="0" dirty="0"/>
              <a:t>로 사용하는 </a:t>
            </a:r>
            <a:r>
              <a:rPr lang="en-US" altLang="ko-KR" kern="0" dirty="0" err="1"/>
              <a:t>DiffWave</a:t>
            </a:r>
            <a:r>
              <a:rPr lang="en-US" altLang="ko-KR" kern="0" dirty="0"/>
              <a:t> </a:t>
            </a:r>
            <a:r>
              <a:rPr lang="ko-KR" altLang="en-US" kern="0" dirty="0"/>
              <a:t>보다는 빨리 </a:t>
            </a:r>
            <a:r>
              <a:rPr lang="en-US" altLang="ko-KR" kern="0" dirty="0"/>
              <a:t>converge</a:t>
            </a:r>
          </a:p>
          <a:p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62084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66C-B62E-5843-86E3-A8E68B9A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Result – Acoustic Model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2F813-2D5C-C04C-AD9A-0DEC6544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04" y="4653136"/>
            <a:ext cx="9256712" cy="1690514"/>
          </a:xfrm>
        </p:spPr>
        <p:txBody>
          <a:bodyPr/>
          <a:lstStyle/>
          <a:p>
            <a:r>
              <a:rPr lang="ko-Kore-KR" altLang="en-US" sz="1800" dirty="0"/>
              <a:t>역시 </a:t>
            </a:r>
            <a:r>
              <a:rPr lang="en-US" altLang="ko-Kore-KR" sz="1800" kern="0" dirty="0"/>
              <a:t>Standard Gaussian</a:t>
            </a:r>
            <a:r>
              <a:rPr lang="ko-Kore-KR" altLang="en-US" sz="1800" kern="0" dirty="0"/>
              <a:t>을 </a:t>
            </a:r>
            <a:r>
              <a:rPr lang="en-US" altLang="ko-Kore-KR" sz="1800" kern="0" dirty="0"/>
              <a:t>p</a:t>
            </a:r>
            <a:r>
              <a:rPr lang="en-US" altLang="ko-KR" sz="1800" kern="0" dirty="0"/>
              <a:t>rior</a:t>
            </a:r>
            <a:r>
              <a:rPr lang="ko-KR" altLang="en-US" sz="1800" kern="0" dirty="0"/>
              <a:t>로 사용하는</a:t>
            </a:r>
            <a:r>
              <a:rPr lang="en-US" altLang="ko-KR" sz="1800" kern="0" dirty="0"/>
              <a:t> baseline</a:t>
            </a:r>
            <a:r>
              <a:rPr lang="ko-KR" altLang="en-US" sz="1800" dirty="0"/>
              <a:t> 보다는 </a:t>
            </a:r>
            <a:r>
              <a:rPr lang="en-US" altLang="ko-KR" sz="1800" dirty="0"/>
              <a:t>MOS, RTF </a:t>
            </a:r>
            <a:r>
              <a:rPr lang="ko-KR" altLang="en-US" sz="1800" dirty="0"/>
              <a:t>모두 좋음</a:t>
            </a:r>
            <a:endParaRPr lang="en-US" altLang="ko-KR" sz="1800" dirty="0"/>
          </a:p>
          <a:p>
            <a:r>
              <a:rPr lang="ko-Kore-KR" altLang="en-US" sz="1800" dirty="0"/>
              <a:t>다른 </a:t>
            </a:r>
            <a:r>
              <a:rPr lang="en-US" altLang="ko-Kore-KR" sz="1800" dirty="0"/>
              <a:t>TTS </a:t>
            </a:r>
            <a:r>
              <a:rPr lang="ko-Kore-KR" altLang="en-US" sz="1800" dirty="0"/>
              <a:t>모델에 비해 </a:t>
            </a:r>
            <a:r>
              <a:rPr lang="en-US" altLang="ko-Kore-KR" sz="1800" dirty="0"/>
              <a:t>Audio Quality </a:t>
            </a:r>
            <a:r>
              <a:rPr lang="ko-Kore-KR" altLang="en-US" sz="1800" dirty="0"/>
              <a:t>는 좋지만</a:t>
            </a:r>
            <a:r>
              <a:rPr lang="en-US" altLang="ko-Kore-KR" sz="1800" dirty="0"/>
              <a:t>, </a:t>
            </a:r>
          </a:p>
          <a:p>
            <a:r>
              <a:rPr lang="en-US" altLang="ko-Kore-KR" sz="1800" dirty="0"/>
              <a:t>RTF</a:t>
            </a:r>
            <a:r>
              <a:rPr lang="ko-Kore-KR" altLang="en-US" sz="1800" dirty="0"/>
              <a:t>는 여전히 </a:t>
            </a:r>
            <a:r>
              <a:rPr lang="en-US" altLang="ko-Kore-KR" sz="1800" dirty="0"/>
              <a:t>transformer model </a:t>
            </a:r>
            <a:r>
              <a:rPr lang="ko-Kore-KR" altLang="en-US" sz="1800" dirty="0"/>
              <a:t>에 비해 느림</a:t>
            </a:r>
            <a:endParaRPr kumimoji="1" lang="ko-Kore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C4D10-C593-A84D-90FB-46630FAAA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AF832AF-2BE1-5345-9E1B-D4E61F2BB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4" y="1306438"/>
            <a:ext cx="6547966" cy="3224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6E83A0-D515-E54A-B754-A2B8211C0416}"/>
              </a:ext>
            </a:extLst>
          </p:cNvPr>
          <p:cNvSpPr txBox="1"/>
          <p:nvPr/>
        </p:nvSpPr>
        <p:spPr>
          <a:xfrm>
            <a:off x="7126560" y="1285317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학습 데이터</a:t>
            </a:r>
            <a:endParaRPr kumimoji="1" lang="en-US" altLang="ko-Kore-KR" dirty="0"/>
          </a:p>
          <a:p>
            <a:r>
              <a:rPr lang="en-US" altLang="ko-Kore-KR" dirty="0"/>
              <a:t>:</a:t>
            </a:r>
            <a:r>
              <a:rPr lang="ko-Kore-KR" altLang="en-US" dirty="0"/>
              <a:t> </a:t>
            </a:r>
            <a:r>
              <a:rPr lang="en-US" altLang="ko-Kore-KR" dirty="0"/>
              <a:t>LJ Speech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4A93A-5482-F54F-8CDA-551CFB077A2C}"/>
              </a:ext>
            </a:extLst>
          </p:cNvPr>
          <p:cNvSpPr txBox="1"/>
          <p:nvPr/>
        </p:nvSpPr>
        <p:spPr>
          <a:xfrm>
            <a:off x="7126560" y="2054719"/>
            <a:ext cx="2402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same setting with </a:t>
            </a:r>
            <a:r>
              <a:rPr lang="en-US" altLang="ko-Kore-KR" dirty="0" err="1"/>
              <a:t>PriorGrad</a:t>
            </a:r>
            <a:r>
              <a:rPr lang="en-US" altLang="ko-Kore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except Baseline uses standard Gaussian as a prior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665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0DBFB-86C4-4C43-9889-B3AE11BF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028BA-171A-8043-AEA8-CEC1D3C8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Diffusion model</a:t>
            </a:r>
            <a:r>
              <a:rPr lang="ko-Kore-KR" altLang="en-US" dirty="0"/>
              <a:t>에서 </a:t>
            </a:r>
            <a:r>
              <a:rPr lang="en-US" altLang="ko-Kore-KR" dirty="0"/>
              <a:t>p</a:t>
            </a:r>
            <a:r>
              <a:rPr lang="en-US" altLang="ko-KR" dirty="0"/>
              <a:t>rior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data-dependent</a:t>
            </a:r>
            <a:r>
              <a:rPr lang="ko-KR" altLang="en-US" dirty="0"/>
              <a:t>하게 설정함으로써</a:t>
            </a:r>
            <a:endParaRPr lang="en-US" altLang="ko-KR" dirty="0"/>
          </a:p>
          <a:p>
            <a:r>
              <a:rPr kumimoji="1" lang="ko-Kore-KR" altLang="en-US" dirty="0"/>
              <a:t>훈련 및</a:t>
            </a:r>
            <a:r>
              <a:rPr lang="en-US" altLang="ko-Kore-KR" dirty="0"/>
              <a:t> </a:t>
            </a:r>
            <a:r>
              <a:rPr lang="ko-Kore-KR" altLang="en-US" dirty="0"/>
              <a:t>추론 속도를 높였고</a:t>
            </a:r>
            <a:r>
              <a:rPr lang="en-US" altLang="ko-Kore-KR" dirty="0"/>
              <a:t>,</a:t>
            </a:r>
          </a:p>
          <a:p>
            <a:r>
              <a:rPr lang="ko-Kore-KR" altLang="en-US" dirty="0"/>
              <a:t>성능 또한 좋아짐을 확인</a:t>
            </a:r>
            <a:endParaRPr lang="en-US" altLang="ko-Kore-KR" dirty="0"/>
          </a:p>
          <a:p>
            <a:r>
              <a:rPr kumimoji="1" lang="ko-Kore-KR" altLang="en-US" dirty="0"/>
              <a:t>특히</a:t>
            </a:r>
            <a:r>
              <a:rPr kumimoji="1" lang="en-US" altLang="ko-Kore-KR" dirty="0"/>
              <a:t>, diffusion step</a:t>
            </a:r>
            <a:r>
              <a:rPr kumimoji="1" lang="ko-Kore-KR" altLang="en-US" dirty="0"/>
              <a:t>이 적어도</a:t>
            </a:r>
            <a:r>
              <a:rPr lang="en-US" altLang="ko-Kore-KR" dirty="0"/>
              <a:t> </a:t>
            </a:r>
            <a:r>
              <a:rPr lang="ko-Kore-KR" altLang="en-US" dirty="0"/>
              <a:t>성능이 잘 나옴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lang="ko-Kore-KR" altLang="en-US" dirty="0"/>
              <a:t>하지만 여전히 기존 모델</a:t>
            </a:r>
            <a:r>
              <a:rPr lang="en-US" altLang="ko-Kore-KR" dirty="0"/>
              <a:t>(not DDPM based model)</a:t>
            </a:r>
            <a:r>
              <a:rPr lang="ko-Kore-KR" altLang="en-US" dirty="0"/>
              <a:t>에 비해서는 성능이나 속도 측면에서 뛰어넘지는 못함</a:t>
            </a:r>
            <a:endParaRPr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1D9A9-9E44-9B4D-A938-B137942389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12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10580" y="1340768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 err="1"/>
              <a:t>PriorGrad</a:t>
            </a:r>
            <a:r>
              <a:rPr lang="en-US" altLang="ko-KR" sz="3200" dirty="0"/>
              <a:t> : Improving Conditional Denoising Diffusion Models with Data-Dependent Adaptive Prior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704528" y="3861048"/>
            <a:ext cx="6934200" cy="2135088"/>
          </a:xfrm>
        </p:spPr>
        <p:txBody>
          <a:bodyPr/>
          <a:lstStyle/>
          <a:p>
            <a:pPr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ICLR 2022</a:t>
            </a:r>
          </a:p>
          <a:p>
            <a:pPr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PAPER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GITHUB</a:t>
            </a:r>
            <a:endParaRPr lang="en-US" altLang="ko-KR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서울대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Microsoft Research Asia 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83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80BB9-811E-A44D-B1B6-41CA9B49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EE686-E904-C845-920F-93D7A167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DDPM (Denoise Diffusion </a:t>
            </a:r>
            <a:r>
              <a:rPr lang="en-US" altLang="ko-Kore-KR" dirty="0" err="1"/>
              <a:t>Probablistic</a:t>
            </a:r>
            <a:r>
              <a:rPr lang="en-US" altLang="ko-Kore-KR" dirty="0"/>
              <a:t> Model)</a:t>
            </a:r>
            <a:r>
              <a:rPr lang="ko-KR" altLang="en-US" dirty="0"/>
              <a:t>에서 </a:t>
            </a:r>
            <a:r>
              <a:rPr lang="en-US" altLang="ko-KR" dirty="0"/>
              <a:t>prior noise</a:t>
            </a:r>
            <a:r>
              <a:rPr lang="ko-KR" altLang="en-US" dirty="0"/>
              <a:t>로 </a:t>
            </a:r>
            <a:r>
              <a:rPr lang="en-US" altLang="ko-KR" dirty="0"/>
              <a:t>standard Gaussian</a:t>
            </a:r>
            <a:r>
              <a:rPr lang="ko-KR" altLang="en-US" dirty="0"/>
              <a:t>을 사용하는데</a:t>
            </a:r>
            <a:r>
              <a:rPr lang="en-US" altLang="ko-KR" dirty="0"/>
              <a:t>,</a:t>
            </a:r>
          </a:p>
          <a:p>
            <a:r>
              <a:rPr kumimoji="1" lang="en-US" altLang="ko-Kore-KR" dirty="0"/>
              <a:t>Prior distributio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standard Gaussian </a:t>
            </a:r>
            <a:r>
              <a:rPr lang="ko-KR" altLang="en-US" dirty="0"/>
              <a:t>보다는 실제 </a:t>
            </a:r>
            <a:r>
              <a:rPr lang="en-US" altLang="ko-KR" dirty="0"/>
              <a:t>data distribution</a:t>
            </a:r>
            <a:r>
              <a:rPr lang="ko-KR" altLang="en-US" dirty="0"/>
              <a:t>에 가까운 </a:t>
            </a:r>
            <a:r>
              <a:rPr lang="en-US" altLang="ko-KR" dirty="0"/>
              <a:t>prior noise</a:t>
            </a:r>
            <a:r>
              <a:rPr lang="ko-KR" altLang="en-US" dirty="0" err="1"/>
              <a:t>를</a:t>
            </a:r>
            <a:r>
              <a:rPr lang="ko-KR" altLang="en-US" dirty="0"/>
              <a:t> 만드는 방법론을 제안</a:t>
            </a:r>
            <a:endParaRPr lang="en-US" altLang="ko-KR" dirty="0"/>
          </a:p>
          <a:p>
            <a:pPr lvl="1"/>
            <a:r>
              <a:rPr lang="en-US" altLang="ko-KR" dirty="0"/>
              <a:t>By computing statistics from the conditional data at the frame-level/phoneme-level </a:t>
            </a:r>
          </a:p>
          <a:p>
            <a:pPr lvl="1">
              <a:buFont typeface="Symbol" pitchFamily="2" charset="2"/>
              <a:buChar char="Þ"/>
            </a:pPr>
            <a:r>
              <a:rPr lang="en-US" altLang="ko-KR" dirty="0"/>
              <a:t>Data-dependent adaptive prior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이를 통해 </a:t>
            </a:r>
            <a:r>
              <a:rPr kumimoji="1" lang="en-US" altLang="ko-KR" dirty="0"/>
              <a:t>diffusion </a:t>
            </a:r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kumimoji="1" lang="ko-KR" altLang="en-US" dirty="0"/>
              <a:t>훈련 </a:t>
            </a:r>
            <a:r>
              <a:rPr kumimoji="1" lang="en-US" altLang="ko-KR" dirty="0"/>
              <a:t>/ </a:t>
            </a:r>
            <a:r>
              <a:rPr kumimoji="1" lang="ko-KR" altLang="en-US" dirty="0"/>
              <a:t>추론 효율성을 높임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converge faster, accelerate inference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DB94E7-AAF6-B04A-9895-22BC5C3EC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89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B0448-BFE3-CA45-9EA7-658796EA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 - DDPM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0B520-88DD-774B-9727-7CB08F7B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DDPM (Denoise Diffusion </a:t>
            </a:r>
            <a:r>
              <a:rPr lang="en-US" altLang="ko-Kore-KR" dirty="0" err="1"/>
              <a:t>Probablistic</a:t>
            </a:r>
            <a:r>
              <a:rPr lang="en-US" altLang="ko-Kore-KR" dirty="0"/>
              <a:t> Model)</a:t>
            </a:r>
          </a:p>
          <a:p>
            <a:pPr lvl="1"/>
            <a:r>
              <a:rPr kumimoji="1" lang="en-US" altLang="ko-Kore-KR" dirty="0"/>
              <a:t>Two </a:t>
            </a:r>
            <a:r>
              <a:rPr kumimoji="1" lang="en-US" altLang="ko-Kore-KR" dirty="0" err="1"/>
              <a:t>markov</a:t>
            </a:r>
            <a:r>
              <a:rPr kumimoji="1" lang="en-US" altLang="ko-Kore-KR" dirty="0"/>
              <a:t> chain</a:t>
            </a:r>
          </a:p>
          <a:p>
            <a:pPr lvl="2"/>
            <a:r>
              <a:rPr lang="en-US" altLang="ko-Kore-KR" dirty="0"/>
              <a:t>Forward (diffusion) : from data to noise (standard Gaussian distribution)</a:t>
            </a:r>
          </a:p>
          <a:p>
            <a:pPr lvl="2"/>
            <a:r>
              <a:rPr kumimoji="1" lang="en-US" altLang="ko-Kore-KR" dirty="0"/>
              <a:t>Reverse : from noise to data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56E28-B0F2-5148-B5F8-7D63F7DC1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F98C23-4FE3-FF46-A86C-2740748DF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36912"/>
            <a:ext cx="7995413" cy="28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9014C-0281-CA42-A236-B62FFD2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Motivation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98E3D-0F12-234D-9395-0B1512F5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지금까지는 </a:t>
            </a:r>
            <a:r>
              <a:rPr lang="en-US" altLang="ko-Kore-KR" dirty="0"/>
              <a:t>prior noise</a:t>
            </a:r>
            <a:r>
              <a:rPr lang="ko-Kore-KR" altLang="en-US" dirty="0"/>
              <a:t>로 </a:t>
            </a:r>
            <a:r>
              <a:rPr lang="en-US" altLang="ko-Kore-KR" dirty="0"/>
              <a:t>standard </a:t>
            </a:r>
            <a:r>
              <a:rPr lang="en-US" altLang="ko-Kore-KR" dirty="0" err="1"/>
              <a:t>Gaussain</a:t>
            </a:r>
            <a:r>
              <a:rPr lang="ko-Kore-KR" altLang="en-US" dirty="0"/>
              <a:t>을 사용했는데</a:t>
            </a:r>
            <a:r>
              <a:rPr lang="en-US" altLang="ko-Kore-KR" dirty="0"/>
              <a:t>,</a:t>
            </a:r>
          </a:p>
          <a:p>
            <a:pPr lvl="1"/>
            <a:r>
              <a:rPr lang="ko-Kore-KR" altLang="en-US" dirty="0"/>
              <a:t>이때</a:t>
            </a:r>
            <a:r>
              <a:rPr lang="en-US" altLang="ko-Kore-KR" dirty="0"/>
              <a:t>, prior noise</a:t>
            </a:r>
            <a:r>
              <a:rPr lang="ko-Kore-KR" altLang="en-US" dirty="0"/>
              <a:t>와 실제 </a:t>
            </a:r>
            <a:r>
              <a:rPr lang="en-US" altLang="ko-Kore-KR" dirty="0"/>
              <a:t>data</a:t>
            </a:r>
            <a:r>
              <a:rPr lang="ko-Kore-KR" altLang="en-US" dirty="0"/>
              <a:t>의 차이로 인한 </a:t>
            </a:r>
            <a:r>
              <a:rPr lang="en-US" altLang="ko-Kore-KR" dirty="0"/>
              <a:t>inefficiency</a:t>
            </a:r>
            <a:r>
              <a:rPr lang="ko-Kore-KR" altLang="en-US" dirty="0"/>
              <a:t>가 있음</a:t>
            </a:r>
            <a:endParaRPr lang="en-US" altLang="ko-Kore-KR" dirty="0"/>
          </a:p>
          <a:p>
            <a:pPr lvl="1"/>
            <a:endParaRPr lang="en-US" altLang="ko-Kore-KR" dirty="0"/>
          </a:p>
          <a:p>
            <a:r>
              <a:rPr lang="en-US" altLang="ko-Kore-KR" dirty="0"/>
              <a:t>More informative prior, </a:t>
            </a:r>
            <a:r>
              <a:rPr lang="ko-Kore-KR" altLang="en-US" dirty="0"/>
              <a:t>즉</a:t>
            </a:r>
            <a:r>
              <a:rPr lang="en-US" altLang="ko-Kore-KR" dirty="0"/>
              <a:t>, data-dependent prior</a:t>
            </a:r>
            <a:r>
              <a:rPr lang="ko-Kore-KR" altLang="en-US" dirty="0"/>
              <a:t>를 사용한다면 훈련 및 추론 속도를 높일 수 있을까</a:t>
            </a:r>
            <a:r>
              <a:rPr lang="en-US" altLang="ko-Kore-KR" dirty="0"/>
              <a:t>?</a:t>
            </a:r>
          </a:p>
          <a:p>
            <a:endParaRPr lang="en-US" altLang="ko-Kore-KR" dirty="0"/>
          </a:p>
          <a:p>
            <a:r>
              <a:rPr lang="en-US" altLang="ko-Kore-KR" dirty="0"/>
              <a:t>Acoustic model </a:t>
            </a:r>
            <a:r>
              <a:rPr lang="ko-Kore-KR" altLang="en-US" dirty="0"/>
              <a:t>과 </a:t>
            </a:r>
            <a:r>
              <a:rPr lang="en-US" altLang="ko-Kore-KR" dirty="0"/>
              <a:t>vocoder </a:t>
            </a:r>
            <a:r>
              <a:rPr lang="ko-Kore-KR" altLang="en-US" dirty="0"/>
              <a:t>모두 실험해보자</a:t>
            </a:r>
            <a:r>
              <a:rPr lang="en-US" altLang="ko-Kore-KR" dirty="0"/>
              <a:t>.</a:t>
            </a:r>
          </a:p>
          <a:p>
            <a:endParaRPr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29F6E-47A9-CB40-ADF4-35F78EF4D7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617F53-E9D8-B647-8367-5BAA44712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068960"/>
            <a:ext cx="2085452" cy="30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3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B4AFB-5397-5A40-AB90-6701A9D7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B21A7-EE0B-F946-904E-1E79C214B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use non standard Gaussian </a:t>
            </a:r>
          </a:p>
          <a:p>
            <a:pPr lvl="1"/>
            <a:r>
              <a:rPr kumimoji="1" lang="en-US" altLang="ko-Kore-KR" dirty="0"/>
              <a:t>Derive mean and standard deviation from the training data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BA1A18-9C85-6840-A364-D417EACC8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6848D08-D679-6E47-B192-6E104E98A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60848"/>
            <a:ext cx="8280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9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66C-B62E-5843-86E3-A8E68B9A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Method - Vocoder</a:t>
            </a:r>
            <a:endParaRPr kumimoji="1" lang="ko-Kore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50F6420-4621-2347-85F3-8D19C4A2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1333501"/>
            <a:ext cx="6475958" cy="14738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C4D10-C593-A84D-90FB-46630FAAA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022C2214-C15A-F540-B66B-B8C0D06DC4D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4644" y="2807339"/>
                <a:ext cx="9256712" cy="3126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285750" indent="-285750" algn="l" rtl="0" eaLnBrk="1" fontAlgn="base" latinLnBrk="1" hangingPunct="1">
                  <a:spcBef>
                    <a:spcPct val="30000"/>
                  </a:spcBef>
                  <a:spcAft>
                    <a:spcPct val="0"/>
                  </a:spcAft>
                  <a:buClrTx/>
                  <a:buSzPct val="7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2000" indent="-285750" algn="l" rtl="0" eaLnBrk="1" fontAlgn="base" latinLnBrk="1" hangingPunct="1">
                  <a:spcBef>
                    <a:spcPct val="30000"/>
                  </a:spcBef>
                  <a:spcAft>
                    <a:spcPct val="0"/>
                  </a:spcAft>
                  <a:buClrTx/>
                  <a:buSzPct val="60000"/>
                  <a:buFont typeface="Wingdings" pitchFamily="2" charset="2"/>
                  <a:buChar char="l"/>
                  <a:defRPr kumimoji="1" sz="1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Tx/>
                  <a:buSzPct val="55000"/>
                  <a:buFont typeface="Wingdings" pitchFamily="2" charset="2"/>
                  <a:buChar char="l"/>
                  <a:defRPr kumimoji="1"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+mn-ea"/>
                  </a:defRPr>
                </a:lvl4pPr>
                <a:lvl5pPr marL="20574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600">
                    <a:solidFill>
                      <a:schemeClr val="tx1"/>
                    </a:solidFill>
                    <a:latin typeface="Arial" pitchFamily="34" charset="0"/>
                    <a:ea typeface="+mn-ea"/>
                  </a:defRPr>
                </a:lvl5pPr>
                <a:lvl6pPr marL="25146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+mn-ea"/>
                  </a:defRPr>
                </a:lvl6pPr>
                <a:lvl7pPr marL="29718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+mn-ea"/>
                  </a:defRPr>
                </a:lvl7pPr>
                <a:lvl8pPr marL="3429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+mn-ea"/>
                  </a:defRPr>
                </a:lvl8pPr>
                <a:lvl9pPr marL="3886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+mn-ea"/>
                  </a:defRPr>
                </a:lvl9pPr>
              </a:lstStyle>
              <a:p>
                <a:r>
                  <a:rPr lang="en-US" altLang="ko-Kore-KR" kern="0" dirty="0"/>
                  <a:t>Mel-spectrogram</a:t>
                </a:r>
                <a:r>
                  <a:rPr lang="ko-Kore-KR" altLang="en-US" kern="0" dirty="0"/>
                  <a:t>의 </a:t>
                </a:r>
                <a:r>
                  <a:rPr lang="en-US" altLang="ko-Kore-KR" kern="0" dirty="0"/>
                  <a:t>Frame level energy</a:t>
                </a:r>
                <a:r>
                  <a:rPr lang="ko-Kore-KR" altLang="en-US" kern="0" dirty="0"/>
                  <a:t>를 이용해서 </a:t>
                </a:r>
                <a:r>
                  <a:rPr lang="en-US" altLang="ko-Kore-KR" kern="0" dirty="0"/>
                  <a:t>SD</a:t>
                </a:r>
                <a:r>
                  <a:rPr lang="ko-Kore-KR" altLang="en-US" kern="0" dirty="0"/>
                  <a:t>를 구함</a:t>
                </a:r>
                <a:endParaRPr lang="en-US" altLang="ko-Kore-KR" kern="0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ore-KR" i="1" kern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ore-KR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ore-KR" b="1" i="1" kern="0" smtClean="0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r>
                              <a:rPr lang="en-US" altLang="ko-Kore-KR" b="1" i="1" kern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ore-KR" b="1" i="1" kern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ko-Kore-KR" b="1" i="1" kern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altLang="ko-Kore-KR" kern="0" dirty="0"/>
                  <a:t>  where c is </a:t>
                </a:r>
                <a:r>
                  <a:rPr lang="en-US" altLang="ko-Kore-KR" kern="0" dirty="0" err="1"/>
                  <a:t>mel</a:t>
                </a:r>
                <a:r>
                  <a:rPr lang="en-US" altLang="ko-Kore-KR" kern="0" dirty="0"/>
                  <a:t>-spectrogram</a:t>
                </a:r>
              </a:p>
              <a:p>
                <a:pPr lvl="1"/>
                <a:r>
                  <a:rPr lang="en-US" altLang="ko-Kore-KR" kern="0" dirty="0"/>
                  <a:t>Spectral energy </a:t>
                </a:r>
                <a:r>
                  <a:rPr lang="ko-Kore-KR" altLang="en-US" kern="0" dirty="0"/>
                  <a:t>는 </a:t>
                </a:r>
                <a:r>
                  <a:rPr lang="en-US" altLang="ko-Kore-KR" kern="0" dirty="0"/>
                  <a:t>waveform </a:t>
                </a:r>
                <a:r>
                  <a:rPr lang="ko-Kore-KR" altLang="en-US" kern="0" dirty="0"/>
                  <a:t>의 </a:t>
                </a:r>
                <a:r>
                  <a:rPr lang="en-US" altLang="ko-Kore-KR" kern="0" dirty="0" err="1"/>
                  <a:t>varaince</a:t>
                </a:r>
                <a:r>
                  <a:rPr lang="ko-Kore-KR" altLang="en-US" kern="0" dirty="0"/>
                  <a:t>와 </a:t>
                </a:r>
                <a:r>
                  <a:rPr lang="en-US" altLang="ko-Kore-KR" kern="0" dirty="0"/>
                  <a:t>exact correlation</a:t>
                </a:r>
                <a:r>
                  <a:rPr lang="ko-Kore-KR" altLang="en-US" kern="0" dirty="0"/>
                  <a:t>을 가진다</a:t>
                </a:r>
                <a:r>
                  <a:rPr lang="en-US" altLang="ko-Kore-KR" kern="0" dirty="0"/>
                  <a:t>.</a:t>
                </a:r>
              </a:p>
              <a:p>
                <a:r>
                  <a:rPr lang="en-US" altLang="ko-Kore-KR" kern="0" dirty="0"/>
                  <a:t>Mean = 0 </a:t>
                </a:r>
              </a:p>
              <a:p>
                <a:pPr lvl="1"/>
                <a:r>
                  <a:rPr lang="en-US" altLang="ko-Kore-KR" kern="0" dirty="0"/>
                  <a:t>Waveform distribution is zero-mean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022C2214-C15A-F540-B66B-B8C0D06D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644" y="2807339"/>
                <a:ext cx="9256712" cy="3126611"/>
              </a:xfrm>
              <a:prstGeom prst="rect">
                <a:avLst/>
              </a:prstGeom>
              <a:blipFill>
                <a:blip r:embed="rId4"/>
                <a:stretch>
                  <a:fillRect l="-137" t="-16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F437F387-8437-A647-865A-98EE28AAB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2" y="4083347"/>
            <a:ext cx="2870200" cy="214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39F81C-D827-4240-BBF6-E55BFDA62780}"/>
              </a:ext>
            </a:extLst>
          </p:cNvPr>
          <p:cNvSpPr txBox="1"/>
          <p:nvPr/>
        </p:nvSpPr>
        <p:spPr>
          <a:xfrm>
            <a:off x="6609184" y="616530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Scatter plot of waveform signal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238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66C-B62E-5843-86E3-A8E68B9A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Method – Acoustic Model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D2F813-2D5C-C04C-AD9A-0DEC6544D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704" y="3140968"/>
                <a:ext cx="9256712" cy="3202682"/>
              </a:xfrm>
            </p:spPr>
            <p:txBody>
              <a:bodyPr/>
              <a:lstStyle/>
              <a:p>
                <a:r>
                  <a:rPr kumimoji="1" lang="en-US" altLang="ko-Kore-KR" dirty="0"/>
                  <a:t>Phoneme level </a:t>
                </a:r>
                <a:r>
                  <a:rPr lang="en-US" altLang="ko-Kore-KR" dirty="0"/>
                  <a:t>statistics of the 80-band </a:t>
                </a:r>
                <a:r>
                  <a:rPr lang="en-US" altLang="ko-Kore-KR" dirty="0" err="1"/>
                  <a:t>mel</a:t>
                </a:r>
                <a:r>
                  <a:rPr lang="en-US" altLang="ko-Kore-KR" dirty="0"/>
                  <a:t>-spectrogram frames </a:t>
                </a:r>
                <a:endParaRPr kumimoji="1" lang="en-US" altLang="ko-Kore-KR" dirty="0"/>
              </a:p>
              <a:p>
                <a:r>
                  <a:rPr lang="en-US" altLang="ko-Kore-KR" dirty="0"/>
                  <a:t>Phoneme </a:t>
                </a:r>
                <a:r>
                  <a:rPr lang="ko-Kore-KR" altLang="en-US" dirty="0"/>
                  <a:t>별로 </a:t>
                </a:r>
                <a14:m>
                  <m:oMath xmlns:m="http://schemas.openxmlformats.org/officeDocument/2006/math">
                    <m:r>
                      <a:rPr kumimoji="1" lang="ko-Kore-KR" altLang="en-US" i="1" smtClean="0">
                        <a:latin typeface="Cambria Math" panose="02040503050406030204" pitchFamily="18" charset="0"/>
                      </a:rPr>
                      <m:t>𝚴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ko-Kore-KR" altLang="en-US" dirty="0"/>
                  <a:t>를 구해서 사전화</a:t>
                </a:r>
                <a:endParaRPr kumimoji="1" lang="en-US" altLang="ko-Kore-KR" dirty="0"/>
              </a:p>
              <a:p>
                <a:r>
                  <a:rPr kumimoji="1" lang="en-US" altLang="ko-Kore-KR" dirty="0"/>
                  <a:t>Acoustic model</a:t>
                </a:r>
                <a:r>
                  <a:rPr lang="ko-Kore-KR" altLang="en-US" dirty="0"/>
                  <a:t>에서 </a:t>
                </a:r>
                <a:r>
                  <a:rPr lang="en-US" altLang="ko-Kore-KR" dirty="0"/>
                  <a:t>encoder</a:t>
                </a:r>
                <a:r>
                  <a:rPr lang="ko-Kore-KR" altLang="en-US" dirty="0"/>
                  <a:t>는 </a:t>
                </a:r>
                <a:r>
                  <a:rPr lang="en-US" altLang="ko-Kore-KR" dirty="0"/>
                  <a:t>FFN</a:t>
                </a:r>
                <a:r>
                  <a:rPr lang="ko-Kore-KR" altLang="en-US" dirty="0"/>
                  <a:t>를</a:t>
                </a:r>
                <a:r>
                  <a:rPr lang="en-US" altLang="ko-Kore-KR" dirty="0"/>
                  <a:t>,</a:t>
                </a:r>
              </a:p>
              <a:p>
                <a:r>
                  <a:rPr lang="en-US" altLang="ko-Kore-KR" dirty="0"/>
                  <a:t>Decoder</a:t>
                </a:r>
                <a:r>
                  <a:rPr lang="ko-Kore-KR" altLang="en-US" dirty="0"/>
                  <a:t>만 </a:t>
                </a:r>
                <a:r>
                  <a:rPr lang="en-US" altLang="ko-Kore-KR" dirty="0"/>
                  <a:t>diffusion </a:t>
                </a:r>
                <a:r>
                  <a:rPr lang="ko-Kore-KR" altLang="en-US" dirty="0"/>
                  <a:t>모델을 사용</a:t>
                </a:r>
                <a:endParaRPr lang="en-US" altLang="ko-Kore-KR" dirty="0"/>
              </a:p>
              <a:p>
                <a:r>
                  <a:rPr kumimoji="1" lang="en-US" altLang="ko-Kore-KR" dirty="0"/>
                  <a:t>Phone</a:t>
                </a:r>
                <a:r>
                  <a:rPr lang="en-US" altLang="ko-Kore-KR" dirty="0"/>
                  <a:t>me-level</a:t>
                </a:r>
                <a:r>
                  <a:rPr lang="ko-Kore-KR" altLang="en-US" dirty="0"/>
                  <a:t>의 </a:t>
                </a:r>
                <a:r>
                  <a:rPr lang="en-US" altLang="ko-Kore-KR" dirty="0"/>
                  <a:t>prior</a:t>
                </a:r>
                <a:r>
                  <a:rPr lang="ko-Kore-KR" altLang="en-US" dirty="0"/>
                  <a:t>를 </a:t>
                </a:r>
                <a:r>
                  <a:rPr lang="en-US" altLang="ko-Kore-KR" dirty="0"/>
                  <a:t>decoder</a:t>
                </a:r>
                <a:r>
                  <a:rPr lang="ko-Kore-KR" altLang="en-US" dirty="0"/>
                  <a:t>에서 사용하기 위해서 기존 </a:t>
                </a:r>
                <a:r>
                  <a:rPr lang="en-US" altLang="ko-Kore-KR" dirty="0"/>
                  <a:t>TTS</a:t>
                </a:r>
                <a:r>
                  <a:rPr lang="ko-Kore-KR" altLang="en-US" dirty="0"/>
                  <a:t> 방식과 동일하게 </a:t>
                </a:r>
                <a:r>
                  <a:rPr lang="en-US" altLang="ko-Kore-KR" dirty="0"/>
                  <a:t>frame-level</a:t>
                </a:r>
                <a:r>
                  <a:rPr lang="ko-Kore-KR" altLang="en-US" dirty="0"/>
                  <a:t>로 </a:t>
                </a:r>
                <a:r>
                  <a:rPr lang="en-US" altLang="ko-Kore-KR" dirty="0" err="1"/>
                  <a:t>upsampling</a:t>
                </a:r>
                <a:r>
                  <a:rPr lang="en-US" altLang="ko-Kore-KR" dirty="0"/>
                  <a:t> </a:t>
                </a:r>
                <a:r>
                  <a:rPr lang="ko-Kore-KR" altLang="en-US" dirty="0"/>
                  <a:t>진행</a:t>
                </a:r>
                <a:endParaRPr lang="en-US" altLang="ko-Kore-KR" dirty="0"/>
              </a:p>
              <a:p>
                <a:endParaRPr lang="en-US" altLang="ko-Kore-KR" dirty="0"/>
              </a:p>
              <a:p>
                <a:pPr lvl="1"/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D2F813-2D5C-C04C-AD9A-0DEC6544D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704" y="3140968"/>
                <a:ext cx="9256712" cy="3202682"/>
              </a:xfrm>
              <a:blipFill>
                <a:blip r:embed="rId2"/>
                <a:stretch>
                  <a:fillRect l="-137" t="-11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C4D10-C593-A84D-90FB-46630FAAA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BD94132-AEB5-854B-804C-8DE502326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4" y="1252406"/>
            <a:ext cx="6904102" cy="159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AC66C-B62E-5843-86E3-A8E68B9A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Method – Acoustic Model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D2F813-2D5C-C04C-AD9A-0DEC6544D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7528" y="1196752"/>
                <a:ext cx="9256712" cy="5002882"/>
              </a:xfrm>
            </p:spPr>
            <p:txBody>
              <a:bodyPr/>
              <a:lstStyle/>
              <a:p>
                <a:r>
                  <a:rPr lang="en-US" altLang="ko-Kore-KR" dirty="0"/>
                  <a:t>acoustic model</a:t>
                </a:r>
                <a:r>
                  <a:rPr lang="ko-Kore-KR" altLang="en-US" dirty="0"/>
                  <a:t>을 </a:t>
                </a:r>
                <a:r>
                  <a:rPr lang="en-US" altLang="ko-Kore-KR" dirty="0"/>
                  <a:t>Phoneme</a:t>
                </a:r>
                <a:r>
                  <a:rPr lang="ko-Kore-KR" altLang="en-US" dirty="0"/>
                  <a:t>에서 </a:t>
                </a:r>
                <a:r>
                  <a:rPr lang="en-US" altLang="ko-Kore-KR" dirty="0"/>
                  <a:t>2D image </a:t>
                </a:r>
                <a:r>
                  <a:rPr lang="ko-Kore-KR" altLang="en-US" dirty="0"/>
                  <a:t>를 생성해내는 것으로 생각</a:t>
                </a:r>
                <a:endParaRPr lang="en-US" altLang="ko-Kore-KR" dirty="0"/>
              </a:p>
              <a:p>
                <a:r>
                  <a:rPr lang="ko-Kore-KR" altLang="en-US" dirty="0"/>
                  <a:t>먼저</a:t>
                </a:r>
                <a:r>
                  <a:rPr lang="en-US" altLang="ko-Kore-KR" dirty="0"/>
                  <a:t>, MFA</a:t>
                </a:r>
                <a:r>
                  <a:rPr lang="ko-Kore-KR" altLang="en-US" dirty="0"/>
                  <a:t>를 이용해 </a:t>
                </a:r>
                <a:r>
                  <a:rPr lang="en-US" altLang="ko-Kore-KR" dirty="0"/>
                  <a:t>p</a:t>
                </a:r>
                <a:r>
                  <a:rPr lang="en-US" altLang="ko-KR" dirty="0"/>
                  <a:t>honeme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frame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align</a:t>
                </a:r>
                <a:endParaRPr lang="en-US" altLang="ko-Kore-KR" dirty="0"/>
              </a:p>
              <a:p>
                <a:r>
                  <a:rPr lang="ko-Kore-KR" altLang="en-US" dirty="0"/>
                  <a:t>각 </a:t>
                </a:r>
                <a:r>
                  <a:rPr lang="en-US" altLang="ko-Kore-KR" dirty="0"/>
                  <a:t>phoneme</a:t>
                </a:r>
                <a:r>
                  <a:rPr lang="ko-Kore-KR" altLang="en-US" dirty="0"/>
                  <a:t>에 대해 </a:t>
                </a:r>
                <a:endParaRPr lang="en-US" altLang="ko-Kore-KR" dirty="0"/>
              </a:p>
              <a:p>
                <a:pPr lvl="1"/>
                <a:r>
                  <a:rPr lang="ko-Kore-KR" altLang="en-US" dirty="0"/>
                  <a:t>그 </a:t>
                </a:r>
                <a:r>
                  <a:rPr lang="en-US" altLang="ko-Kore-KR" dirty="0"/>
                  <a:t>phoneme</a:t>
                </a:r>
                <a:r>
                  <a:rPr lang="ko-Kore-KR" altLang="en-US" dirty="0"/>
                  <a:t>에 해당하는 </a:t>
                </a:r>
                <a:r>
                  <a:rPr lang="en-US" altLang="ko-Kore-KR" dirty="0" err="1"/>
                  <a:t>mel</a:t>
                </a:r>
                <a:r>
                  <a:rPr lang="en-US" altLang="ko-Kore-KR" dirty="0"/>
                  <a:t>-spectrogram</a:t>
                </a:r>
                <a:r>
                  <a:rPr lang="ko-Kore-KR" altLang="en-US" dirty="0"/>
                  <a:t>에 대해 </a:t>
                </a:r>
                <a:r>
                  <a:rPr lang="en-US" altLang="ko-Kore-KR" dirty="0"/>
                  <a:t>mean, </a:t>
                </a:r>
                <a:r>
                  <a:rPr lang="en-US" altLang="ko-Kore-KR" dirty="0" err="1"/>
                  <a:t>varaince</a:t>
                </a:r>
                <a:r>
                  <a:rPr lang="ko-Kore-KR" altLang="en-US" dirty="0"/>
                  <a:t>를 구함</a:t>
                </a:r>
                <a:r>
                  <a:rPr lang="en-US" altLang="ko-Kore-KR" dirty="0"/>
                  <a:t>.</a:t>
                </a:r>
              </a:p>
              <a:p>
                <a:pPr lvl="1"/>
                <a:r>
                  <a:rPr kumimoji="1" lang="ko-Kore-KR" altLang="en-US" dirty="0"/>
                  <a:t>학습 데이터에서 해당 </a:t>
                </a:r>
                <a:r>
                  <a:rPr kumimoji="1" lang="en-US" altLang="ko-Kore-KR" dirty="0"/>
                  <a:t>p</a:t>
                </a:r>
                <a:r>
                  <a:rPr kumimoji="1" lang="en-US" altLang="ko-KR" dirty="0"/>
                  <a:t>honeme</a:t>
                </a:r>
                <a:r>
                  <a:rPr kumimoji="1" lang="ko-KR" altLang="en-US" dirty="0"/>
                  <a:t>이 나타날 때마다 계산</a:t>
                </a:r>
                <a:endParaRPr kumimoji="1" lang="en-US" altLang="ko-Kore-KR" dirty="0"/>
              </a:p>
              <a:p>
                <a:pPr lvl="1"/>
                <a:r>
                  <a:rPr kumimoji="1" lang="ko-Kore-KR" altLang="en-US" dirty="0"/>
                  <a:t>그 합이 해당 </a:t>
                </a:r>
                <a:r>
                  <a:rPr lang="en-US" altLang="ko-Kore-KR" dirty="0"/>
                  <a:t>phoneme</a:t>
                </a:r>
                <a:r>
                  <a:rPr lang="ko-Kore-KR" altLang="en-US" dirty="0"/>
                  <a:t>의 </a:t>
                </a:r>
                <a14:m>
                  <m:oMath xmlns:m="http://schemas.openxmlformats.org/officeDocument/2006/math">
                    <m:r>
                      <a:rPr kumimoji="1" lang="ko-Kore-KR" altLang="en-US" i="1" smtClean="0">
                        <a:latin typeface="Cambria Math" panose="02040503050406030204" pitchFamily="18" charset="0"/>
                      </a:rPr>
                      <m:t>𝚴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ko-Kore-KR" altLang="en-US" dirty="0"/>
                  <a:t>됨</a:t>
                </a:r>
                <a:endParaRPr kumimoji="1" lang="en-US" altLang="ko-Kore-KR" dirty="0"/>
              </a:p>
              <a:p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D2F813-2D5C-C04C-AD9A-0DEC6544D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528" y="1196752"/>
                <a:ext cx="9256712" cy="5002882"/>
              </a:xfrm>
              <a:blipFill>
                <a:blip r:embed="rId2"/>
                <a:stretch>
                  <a:fillRect l="-137" t="-101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C4D10-C593-A84D-90FB-46630FAAA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CC846-17B9-3048-B511-AA356B47726C}"/>
              </a:ext>
            </a:extLst>
          </p:cNvPr>
          <p:cNvSpPr txBox="1"/>
          <p:nvPr/>
        </p:nvSpPr>
        <p:spPr>
          <a:xfrm>
            <a:off x="3718560" y="14935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509666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15804</TotalTime>
  <Words>611</Words>
  <Application>Microsoft Macintosh PowerPoint</Application>
  <PresentationFormat>A4 용지(210x297mm)</PresentationFormat>
  <Paragraphs>102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NimbusRomNo9L</vt:lpstr>
      <vt:lpstr>Arial</vt:lpstr>
      <vt:lpstr>Cambria Math</vt:lpstr>
      <vt:lpstr>Monotype Sorts</vt:lpstr>
      <vt:lpstr>Symbol</vt:lpstr>
      <vt:lpstr>Times New Roman</vt:lpstr>
      <vt:lpstr>Wingdings</vt:lpstr>
      <vt:lpstr>XcodeSourceControl</vt:lpstr>
      <vt:lpstr>Text-to-speech</vt:lpstr>
      <vt:lpstr>PriorGrad : Improving Conditional Denoising Diffusion Models with Data-Dependent Adaptive Prior</vt:lpstr>
      <vt:lpstr>Overview</vt:lpstr>
      <vt:lpstr>Background - DDPM</vt:lpstr>
      <vt:lpstr>Motivation</vt:lpstr>
      <vt:lpstr>Method</vt:lpstr>
      <vt:lpstr>Method - Vocoder</vt:lpstr>
      <vt:lpstr>Method – Acoustic Model</vt:lpstr>
      <vt:lpstr>Method – Acoustic Model</vt:lpstr>
      <vt:lpstr>Result – Vocoder</vt:lpstr>
      <vt:lpstr>Result – Vocoder</vt:lpstr>
      <vt:lpstr>Result – Acoustic Model</vt:lpstr>
      <vt:lpstr>Conclusion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1160</cp:revision>
  <cp:lastPrinted>2018-01-22T13:46:10Z</cp:lastPrinted>
  <dcterms:created xsi:type="dcterms:W3CDTF">2013-03-03T01:08:41Z</dcterms:created>
  <dcterms:modified xsi:type="dcterms:W3CDTF">2023-02-11T12:03:36Z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