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1" r:id="rId2"/>
    <p:sldId id="323" r:id="rId3"/>
    <p:sldId id="322" r:id="rId4"/>
    <p:sldId id="324" r:id="rId5"/>
    <p:sldId id="320" r:id="rId6"/>
    <p:sldId id="325" r:id="rId7"/>
    <p:sldId id="326" r:id="rId8"/>
    <p:sldId id="327" r:id="rId9"/>
    <p:sldId id="329" r:id="rId10"/>
    <p:sldId id="328" r:id="rId11"/>
    <p:sldId id="331" r:id="rId12"/>
    <p:sldId id="332" r:id="rId13"/>
    <p:sldId id="333" r:id="rId14"/>
    <p:sldId id="334" r:id="rId15"/>
    <p:sldId id="335" r:id="rId16"/>
    <p:sldId id="309" r:id="rId17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2" autoAdjust="0"/>
    <p:restoredTop sz="96860" autoAdjust="0"/>
  </p:normalViewPr>
  <p:slideViewPr>
    <p:cSldViewPr>
      <p:cViewPr varScale="1">
        <p:scale>
          <a:sx n="183" d="100"/>
          <a:sy n="183" d="100"/>
        </p:scale>
        <p:origin x="216" y="768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3T13:12:22.8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34 24575,'2'6'0,"0"-1"0,0-1 0,1 0 0,0 2 0,-1-2 0,1 4 0,0-4 0,-1 2 0,1 0 0,-1-4 0,1 5 0,0-2 0,-1 1 0,4 0 0,-2-1 0,2 1 0,0 1 0,-2-2 0,0 1 0,0-3 0,-2 2 0,2-3 0,1 2 0,0-2 0,2 2 0,-2 0 0,2 0 0,-1 2 0,0-2 0,0 0 0,0-1 0,0 3 0,6-3 0,-3 4 0,3-6 0,0 5 0,1-3 0,-1 0 0,4 2 0,-5-4 0,7 2 0,-1 2 0,0-4 0,9 8 0,-10-6 0,4 2 0,-12-4 0,-2-1 0,2 0 0,-2 2 0,0-1 0,2 0 0,2-1 0,-1 2 0,3-2 0,-4 2 0,0-2 0,0 0 0,0 0 0,-1 2 0,1-2 0,5 2 0,0 1 0,4-3 0,-4 3 0,-1-3 0,-4 0 0,4 0 0,-3 0 0,8 0 0,4 4 0,-7-3 0,6 3 0,-14-4 0,2 0 0,0 0 0,4 0 0,-4 0 0,3 0 0,-6 0 0,2 0 0,-1 0 0,2 0 0,-2 0 0,2 0 0,-2 0 0,0 0 0,1 0 0,0 0 0,-1 0 0,-1 0 0,-1 0 0,0 0 0,0 0 0,0 0 0,0 0 0,2 0 0,-4-2 0,4 2 0,-4-4 0,4 4 0,-2-3 0,3 0 0,-2-1 0,2 0 0,-2 2 0,11-12 0,-10 11 0,11-11 0,-11 10 0,-2 0 0,3-4 0,-4 4 0,2-2 0,-1 2 0,2-1 0,-1-1 0,0-2 0,-1 1 0,-2 2 0,2-1 0,-2 3 0,0-4 0,4 3 0,-4-4 0,4 0 0,-2 2 0,0-1 0,0 2 0,0-2 0,-2 2 0,3-2 0,-4 1 0,6-2 0,-6 2 0,2 0 0,1 0 0,-3 2 0,4-2 0,-5 2 0,2 0 0,0 1 0,-2-1 0,2 0 0,-2 0 0,2 2 0,-2-2 0,2 2 0,-2-2 0,0 0 0,0 0 0,0 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3T13:12:37.308"/>
    </inkml:context>
    <inkml:brush xml:id="br0">
      <inkml:brushProperty name="width" value="0.05" units="cm"/>
      <inkml:brushProperty name="height" value="0.05" units="cm"/>
      <inkml:brushProperty name="color" value="#B4C7E7"/>
    </inkml:brush>
  </inkml:definitions>
  <inkml:trace contextRef="#ctx0" brushRef="#br0">0 79 24575,'8'0'0,"0"0"0,-2 2 0,0 2 0,-2 0 0,2 3 0,-2 0 0,0 0 0,1 0 0,-2-2 0,3 1 0,-4-2 0,1 2 0,-1 0 0,4-2 0,0 2 0,0 0 0,0-2 0,0 0 0,-2-1 0,2 0 0,0-1 0,-2 1 0,3-2 0,0 0 0,0 1 0,1-1 0,0 2 0,0-2 0,0 2 0,0-2 0,0 0 0,4 2 0,-3-3 0,1 5 0,-2-5 0,-4 2 0,2-2 0,-2 2 0,0-2 0,1 2 0,6-2 0,2 3 0,4 0 0,-4 0 0,0 0 0,-6-3 0,1 1 0,0 0 0,4 3 0,-5-3 0,9 4 0,-8-3 0,8 1 0,-3-1 0,0-2 0,-1 0 0,-4 0 0,-2 2 0,2-2 0,2 2 0,-1-2 0,3 0 0,0 3 0,-4-3 0,7 3 0,-9-3 0,6 0 0,7 0 0,-8 0 0,22 0 0,-22 0 0,10 0 0,-15 0 0,0 0 0,0 0 0,4 0 0,-3 0 0,9 0 0,-10 0 0,3 0 0,-3 0 0,-1 0 0,0 0 0,-1 0 0,0 0 0,0 0 0,0 0 0,0 0 0,2 0 0,0 0 0,0 0 0,0-2 0,-1 0 0,2 0 0,-1 0 0,-1 2 0,-1 0 0,0-2 0,0 2 0,0-2 0,2 0 0,0 2 0,2-5 0,0 4 0,0-5 0,-2 6 0,1-4 0,-2 2 0,2-2 0,-1 0 0,2 2 0,4-5 0,-3 4 0,1-2 0,-2-1 0,-4 5 0,2-4 0,-2 3 0,0-2 0,-2 0 0,3-2 0,-4 2 0,6-3 0,-4 0 0,3 1 0,-2-1 0,-1 1 0,0-2 0,-2 2 0,2-6 0,3 1 0,-2-3 0,1 4 0,-5 4 0,2 1 0,-2-1 0,2-1 0,0 2 0,-2-1 0,2 0 0,-1 0 0,0 0 0,2 2 0,-2 0 0,1 2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3T13:12:54.025"/>
    </inkml:context>
    <inkml:brush xml:id="br0">
      <inkml:brushProperty name="width" value="0.05" units="cm"/>
      <inkml:brushProperty name="height" value="0.05" units="cm"/>
      <inkml:brushProperty name="color" value="#F3EAB3"/>
    </inkml:brush>
  </inkml:definitions>
  <inkml:trace contextRef="#ctx0" brushRef="#br0">1 86 24575,'10'0'0,"0"2"0,-4-2 0,1 2 0,-2 2 0,0 0 0,-1 4 0,2-2 0,2 6 0,2-1 0,-2 0 0,1 1 0,-6-2 0,4-1 0,-5 4 0,4-7 0,0 1 0,0-1 0,2 2 0,0 0 0,1 4 0,-1-3 0,0 3 0,0-4 0,-4-2 0,8 3 0,-7-4 0,5 2 0,-6-1 0,2-1 0,-2 2 0,4-3 0,-4 2 0,3-2 0,-1 0 0,2 0 0,4 1 0,-4-1 0,8-1 0,-9 0 0,5-2 0,-4 1 0,0-1 0,0 0 0,12 5 0,-9-4 0,23 7 0,-19-6 0,11 1 0,-12-2 0,-2-2 0,0 2 0,10 6 0,14-6 0,-5 6 0,14-8 0,-31 0 0,6 0 0,-14 0 0,-2 0 0,4 0 0,-2 0 0,0 0 0,0 0 0,-3 0 0,1 0 0,2-2 0,0 0 0,6-3 0,-3 3 0,2-2 0,-4 2 0,-2-1 0,2 0 0,-3-1 0,4 0 0,2-6 0,-3 6 0,9-7 0,-9 6 0,10-6 0,-10 7 0,5-4 0,-6 3 0,0-2 0,0 1 0,-1 1 0,0 1 0,0 0 0,-2 0 0,2 0 0,-4 0 0,6 0 0,-5 2 0,7-8 0,-4 7 0,3-7 0,-4 6 0,-2 0 0,1 0 0,-1 0 0,2 0 0,0-2 0,0 2 0,0-2 0,2 0 0,0 2 0,2-3 0,0 0 0,0 0 0,8-10 0,-1 8 0,1-6 0,-5 9 0,-6 3 0,2-4 0,-1 3 0,0-3 0,0 0 0,0 3 0,-4-2 0,6 2 0,-8 0 0,6 0 0,-4 0 0,0 0 0,0 0 0,0 2 0,-2-2 0,2 2 0,-2-2 0,0 0 0,0 0 0,0-1 0,1 2 0,0-2 0,1 3 0,-2-2 0,0 0 0,0 0 0,0-2 0,0 2 0,0-2 0,0 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3T13:13:08.976"/>
    </inkml:context>
    <inkml:brush xml:id="br0">
      <inkml:brushProperty name="width" value="0.05" units="cm"/>
      <inkml:brushProperty name="height" value="0.05" units="cm"/>
      <inkml:brushProperty name="color" value="#E2F0D9"/>
    </inkml:brush>
  </inkml:definitions>
  <inkml:trace contextRef="#ctx0" brushRef="#br0">1 63 24575,'4'-2'0,"1"0"0,0 5 0,0 0 0,1 3 0,-3 4 0,2-3 0,-2 9 0,-1-3 0,1 1 0,-1 2 0,3-7 0,3 7 0,-3-3 0,4-1 0,-7-1 0,6-4 0,-4 0 0,5 6 0,2-5 0,0 3 0,-1-4 0,-3-2 0,-4 0 0,4-3 0,-4 0 0,4 0 0,4 1 0,2 0 0,0 0 0,-1 0 0,-4-3 0,0 0 0,12 4 0,4-3 0,22 8 0,-7-8 0,6 8 0,-8-8 0,-13 5 0,18-5 0,-24 0 0,12-1 0,-18 0 0,-4 0 0,4 0 0,1 0 0,1 0 0,2 0 0,-3 0 0,5 0 0,-5 0 0,3 0 0,-7 0 0,7 0 0,-8 0 0,3 0 0,-6 0 0,2 0 0,-3 0 0,4 0 0,-2-1 0,2 0 0,4-3 0,-3 3 0,3-5 0,-6 5 0,0-2 0,0-1 0,0 2 0,0-4 0,1 2 0,-2 2 0,0-4 0,1 4 0,-3-4 0,2 0 0,-3 2 0,0-2 0,0 1 0,-2 0 0,0-2 0,0 1 0,0-2 0,0 0 0,0 2 0,0-2 0,0 4 0,0-3 0,0 2 0,3-7 0,-3 7 0,3-7 0,0 6 0,1-6 0,2 5 0,-1-9 0,0 11 0,10-16 0,-10 15 0,9-15 0,-11 16 0,2-11 0,1 9 0,0-6 0,-1 6 0,-3 0 0,2 3 0,-4 1 0,2 3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9.15166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ngjiehuang/FastDiff" TargetMode="External"/><Relationship Id="rId2" Type="http://schemas.openxmlformats.org/officeDocument/2006/relationships/hyperlink" Target="https://arxiv.org/pdf/2204.0993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stdiff.github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arxiv.org/pdf/2102.10815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abs/2203.1350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10580" y="1340768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 err="1"/>
              <a:t>FastDiff</a:t>
            </a:r>
            <a:r>
              <a:rPr lang="en-US" altLang="ko-KR" sz="3200" dirty="0"/>
              <a:t> : A Fast Conditional Diffusion Model for High-Quality Speech Synthesis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인공지능학과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2023.1.3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6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690E6-B7A2-D047-922D-E469AFD7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FastDiff</a:t>
            </a:r>
            <a:r>
              <a:rPr kumimoji="1" lang="en-US" altLang="ko-Kore-KR" dirty="0"/>
              <a:t>-TTS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EBEF0-481E-7A4D-83C0-6E28B277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End-to-End model </a:t>
            </a:r>
            <a:r>
              <a:rPr kumimoji="1" lang="ko-Kore-KR" altLang="en-US" dirty="0"/>
              <a:t>도</a:t>
            </a:r>
            <a:r>
              <a:rPr kumimoji="1" lang="ko-KR" altLang="en-US" dirty="0"/>
              <a:t> 훈련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4E9AA0-55E6-9543-B0C5-EAD40B992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CBE876-CD5C-0547-BA3F-1C4E99624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559946"/>
            <a:ext cx="3024336" cy="464998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BCE1CA9-26E0-6D4A-99DE-3EA40EC1F122}"/>
              </a:ext>
            </a:extLst>
          </p:cNvPr>
          <p:cNvSpPr txBox="1">
            <a:spLocks/>
          </p:cNvSpPr>
          <p:nvPr/>
        </p:nvSpPr>
        <p:spPr bwMode="auto">
          <a:xfrm>
            <a:off x="4232920" y="1700808"/>
            <a:ext cx="5213760" cy="456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R" sz="1800" kern="0" dirty="0" err="1"/>
              <a:t>Acousitc</a:t>
            </a:r>
            <a:r>
              <a:rPr lang="en-US" altLang="ko-KR" sz="1800" kern="0" dirty="0"/>
              <a:t> model </a:t>
            </a:r>
            <a:r>
              <a:rPr lang="ko-KR" altLang="en-US" sz="1800" kern="0" dirty="0"/>
              <a:t>부분은 </a:t>
            </a:r>
            <a:r>
              <a:rPr lang="en-US" altLang="ko-KR" sz="1800" kern="0" dirty="0"/>
              <a:t>FastSpeech2</a:t>
            </a:r>
            <a:r>
              <a:rPr lang="ko-KR" altLang="en-US" sz="1800" kern="0" dirty="0"/>
              <a:t>의 구조를 사용하고</a:t>
            </a:r>
            <a:r>
              <a:rPr lang="en-US" altLang="ko-KR" sz="1800" kern="0" dirty="0"/>
              <a:t>, </a:t>
            </a:r>
          </a:p>
          <a:p>
            <a:r>
              <a:rPr lang="en-US" altLang="ko-KR" sz="1800" kern="0" dirty="0"/>
              <a:t>Vocoder</a:t>
            </a:r>
            <a:r>
              <a:rPr lang="ko-KR" altLang="en-US" sz="1800" kern="0" dirty="0"/>
              <a:t>부분은 </a:t>
            </a:r>
            <a:r>
              <a:rPr lang="en-US" altLang="ko-KR" sz="1800" kern="0" dirty="0" err="1"/>
              <a:t>FastDiff</a:t>
            </a:r>
            <a:r>
              <a:rPr lang="ko-KR" altLang="en-US" sz="1800" kern="0" dirty="0" err="1"/>
              <a:t>를</a:t>
            </a:r>
            <a:r>
              <a:rPr lang="ko-KR" altLang="en-US" sz="1800" kern="0" dirty="0"/>
              <a:t> 사용</a:t>
            </a:r>
            <a:endParaRPr lang="en-US" altLang="ko-KR" sz="1800" kern="0" dirty="0"/>
          </a:p>
          <a:p>
            <a:endParaRPr lang="en-US" altLang="ko-KR" sz="1800" kern="0" dirty="0"/>
          </a:p>
          <a:p>
            <a:endParaRPr lang="en-US" altLang="ko-KR" sz="1800" kern="0" dirty="0"/>
          </a:p>
          <a:p>
            <a:endParaRPr lang="en-US" altLang="ko-KR" sz="1800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ore-KR" kern="0" dirty="0"/>
          </a:p>
          <a:p>
            <a:endParaRPr lang="en" altLang="ko-Kore-KR" kern="0" dirty="0"/>
          </a:p>
          <a:p>
            <a:endParaRPr lang="ko-Kore-KR" altLang="en-US" i="1" kern="0" dirty="0"/>
          </a:p>
        </p:txBody>
      </p:sp>
    </p:spTree>
    <p:extLst>
      <p:ext uri="{BB962C8B-B14F-4D97-AF65-F5344CB8AC3E}">
        <p14:creationId xmlns:p14="http://schemas.microsoft.com/office/powerpoint/2010/main" val="416538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D3BAD-4F98-C244-9F22-F13F7A77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6C5B7-F3DE-1549-99A7-8D0DCB33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사용한</a:t>
            </a:r>
            <a:r>
              <a:rPr kumimoji="1" lang="ko-KR" altLang="en-US" dirty="0"/>
              <a:t> 데이터 </a:t>
            </a:r>
            <a:endParaRPr lang="en-US" altLang="ko-KR" dirty="0"/>
          </a:p>
          <a:p>
            <a:pPr lvl="1"/>
            <a:r>
              <a:rPr lang="ko-Kore-KR" altLang="en-US" dirty="0"/>
              <a:t>훈련</a:t>
            </a:r>
            <a:r>
              <a:rPr lang="ko-KR" altLang="en-US" dirty="0"/>
              <a:t> 데이터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ore-KR" dirty="0" err="1"/>
              <a:t>LJSpeech</a:t>
            </a:r>
            <a:endParaRPr lang="en-US" altLang="ko-Kore-KR" dirty="0"/>
          </a:p>
          <a:p>
            <a:pPr lvl="1"/>
            <a:r>
              <a:rPr lang="en-US" altLang="ko-Kore-KR" dirty="0"/>
              <a:t>Unseen speaker evaluation</a:t>
            </a:r>
            <a:r>
              <a:rPr lang="ko-KR" altLang="en-US" dirty="0"/>
              <a:t>을 위해 </a:t>
            </a:r>
            <a:r>
              <a:rPr lang="en-US" altLang="ko-KR" dirty="0"/>
              <a:t>VCTK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kumimoji="1" lang="ko-Kore-KR" altLang="en-US" dirty="0"/>
              <a:t>평가지표</a:t>
            </a:r>
          </a:p>
          <a:p>
            <a:pPr lvl="1"/>
            <a:r>
              <a:rPr kumimoji="1" lang="en-US" altLang="ko-Kore-KR" dirty="0"/>
              <a:t>Audio quality : MOS </a:t>
            </a:r>
            <a:r>
              <a:rPr lang="en-US" altLang="ko-Kore-KR" dirty="0"/>
              <a:t>, </a:t>
            </a:r>
            <a:r>
              <a:rPr kumimoji="1" lang="en-US" altLang="ko-Kore-KR" dirty="0"/>
              <a:t>STOI, </a:t>
            </a:r>
            <a:r>
              <a:rPr lang="en-US" altLang="ko-Kore-KR" dirty="0"/>
              <a:t>PESQ</a:t>
            </a:r>
          </a:p>
          <a:p>
            <a:pPr lvl="2"/>
            <a:r>
              <a:rPr lang="en-US" altLang="ko-Kore-KR" dirty="0"/>
              <a:t>STOI : Short-time Objective intelligibility </a:t>
            </a:r>
            <a:r>
              <a:rPr lang="en-US" altLang="ko-KR" dirty="0"/>
              <a:t>(</a:t>
            </a:r>
            <a:r>
              <a:rPr lang="ko-KR" altLang="en-US" dirty="0"/>
              <a:t>음성의 </a:t>
            </a:r>
            <a:r>
              <a:rPr lang="ko-KR" altLang="en-US" dirty="0" err="1"/>
              <a:t>명료도를</a:t>
            </a:r>
            <a:r>
              <a:rPr lang="ko-KR" altLang="en-US" dirty="0"/>
              <a:t> 나타내는 척도</a:t>
            </a:r>
            <a:r>
              <a:rPr lang="en-US" altLang="ko-KR" dirty="0"/>
              <a:t>)</a:t>
            </a:r>
            <a:endParaRPr lang="en-US" altLang="ko-Kore-KR" dirty="0"/>
          </a:p>
          <a:p>
            <a:pPr lvl="2"/>
            <a:r>
              <a:rPr lang="en-US" altLang="ko-Kore-KR" dirty="0"/>
              <a:t>PESQ : Perceptual evaluation of speech quality (</a:t>
            </a:r>
            <a:r>
              <a:rPr lang="ko-KR" altLang="en-US" dirty="0"/>
              <a:t>음질을 나타내는 척도</a:t>
            </a:r>
            <a:r>
              <a:rPr lang="en-US" altLang="ko-KR" dirty="0"/>
              <a:t>)</a:t>
            </a:r>
            <a:endParaRPr lang="en-US" altLang="ko-Kore-KR" dirty="0"/>
          </a:p>
          <a:p>
            <a:pPr lvl="3"/>
            <a:r>
              <a:rPr lang="en-US" altLang="ko-Kore-KR" dirty="0"/>
              <a:t>MOS</a:t>
            </a:r>
            <a:r>
              <a:rPr lang="ko-KR" altLang="en-US" dirty="0" err="1"/>
              <a:t>를</a:t>
            </a:r>
            <a:r>
              <a:rPr lang="ko-KR" altLang="en-US" dirty="0"/>
              <a:t> 예측하는 </a:t>
            </a:r>
            <a:r>
              <a:rPr lang="en-US" altLang="ko-KR" dirty="0"/>
              <a:t>objective evaluation</a:t>
            </a:r>
            <a:endParaRPr lang="en-US" altLang="ko-Kore-KR" dirty="0"/>
          </a:p>
          <a:p>
            <a:pPr lvl="1"/>
            <a:r>
              <a:rPr kumimoji="1" lang="en-US" altLang="ko-Kore-KR" dirty="0"/>
              <a:t>Inference speed : RTF</a:t>
            </a:r>
          </a:p>
          <a:p>
            <a:pPr lvl="1"/>
            <a:r>
              <a:rPr lang="en-US" altLang="ko-Kore-KR" dirty="0"/>
              <a:t>Diversity of generated </a:t>
            </a:r>
            <a:r>
              <a:rPr lang="en-US" altLang="ko-Kore-KR" dirty="0" err="1"/>
              <a:t>mel</a:t>
            </a:r>
            <a:r>
              <a:rPr lang="en-US" altLang="ko-Kore-KR" dirty="0"/>
              <a:t>-spectrogram : NDB, JSD</a:t>
            </a:r>
          </a:p>
          <a:p>
            <a:pPr lvl="2"/>
            <a:r>
              <a:rPr kumimoji="1" lang="en-US" altLang="ko-Kore-KR" dirty="0"/>
              <a:t>NDB : Number of Statistically-Different Bins</a:t>
            </a:r>
          </a:p>
          <a:p>
            <a:pPr lvl="2"/>
            <a:r>
              <a:rPr lang="en-US" altLang="ko-Kore-KR" dirty="0"/>
              <a:t>JSD : Jensen-Shannon divergence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0D3D4-6415-1446-8851-465651F0B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312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7B15E-17ED-D34B-8FAC-0F8878BD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F74BE353-AA07-F145-B54C-10B59D716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597909"/>
            <a:ext cx="6674495" cy="280831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AF0B1-8CA9-B042-A673-E199559F0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CB1C25D-6FF8-5F46-83B5-B8CC390D6E8C}"/>
              </a:ext>
            </a:extLst>
          </p:cNvPr>
          <p:cNvSpPr txBox="1">
            <a:spLocks/>
          </p:cNvSpPr>
          <p:nvPr/>
        </p:nvSpPr>
        <p:spPr bwMode="auto">
          <a:xfrm>
            <a:off x="344488" y="1085850"/>
            <a:ext cx="9256712" cy="55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Seen Speaker (LJ Speech)</a:t>
            </a:r>
            <a:endParaRPr lang="ko-Kore-KR" altLang="en-US" kern="0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0C7170A9-C2A8-284E-B6B6-116DA807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59" y="1597909"/>
            <a:ext cx="2517715" cy="2839923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E297A1-8A4A-C24B-9C86-D90490104226}"/>
              </a:ext>
            </a:extLst>
          </p:cNvPr>
          <p:cNvSpPr txBox="1">
            <a:spLocks/>
          </p:cNvSpPr>
          <p:nvPr/>
        </p:nvSpPr>
        <p:spPr bwMode="auto">
          <a:xfrm>
            <a:off x="6664798" y="1112823"/>
            <a:ext cx="3241202" cy="55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Unseen Speaker (VCTK)</a:t>
            </a:r>
            <a:endParaRPr lang="ko-Kore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370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E97C-091F-A541-9DFE-ADCC0367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2B772ECE-1128-DC48-8DF9-A6E8DF4AE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132856"/>
            <a:ext cx="3489784" cy="279005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77996-7E60-F34D-87EA-782C60715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1E3EB83-4FF8-1542-8F76-8A16DF1B43C6}"/>
              </a:ext>
            </a:extLst>
          </p:cNvPr>
          <p:cNvSpPr txBox="1">
            <a:spLocks/>
          </p:cNvSpPr>
          <p:nvPr/>
        </p:nvSpPr>
        <p:spPr bwMode="auto">
          <a:xfrm>
            <a:off x="4054158" y="1278285"/>
            <a:ext cx="5476248" cy="449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GT (voc.) : </a:t>
            </a:r>
            <a:r>
              <a:rPr lang="ko-Kore-KR" altLang="en-US" kern="0" dirty="0"/>
              <a:t>원음의</a:t>
            </a:r>
            <a:r>
              <a:rPr lang="ko-KR" altLang="en-US" kern="0" dirty="0"/>
              <a:t> </a:t>
            </a:r>
            <a:r>
              <a:rPr lang="en-US" altLang="ko-Kore-KR" kern="0" dirty="0" err="1"/>
              <a:t>mel</a:t>
            </a:r>
            <a:r>
              <a:rPr lang="en-US" altLang="ko-Kore-KR" kern="0" dirty="0"/>
              <a:t>-spectrogram</a:t>
            </a:r>
            <a:r>
              <a:rPr lang="ko-Kore-KR" altLang="en-US" kern="0" dirty="0"/>
              <a:t>을</a:t>
            </a:r>
            <a:r>
              <a:rPr lang="ko-KR" altLang="en-US" kern="0" dirty="0"/>
              <a:t> </a:t>
            </a:r>
            <a:r>
              <a:rPr lang="en-US" altLang="ko-KR" kern="0" dirty="0"/>
              <a:t>vocoder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통해 </a:t>
            </a:r>
            <a:r>
              <a:rPr lang="en-US" altLang="ko-KR" kern="0" dirty="0"/>
              <a:t>audio</a:t>
            </a:r>
            <a:r>
              <a:rPr lang="ko-KR" altLang="en-US" kern="0" dirty="0"/>
              <a:t>로 변환</a:t>
            </a:r>
            <a:endParaRPr lang="en-US" altLang="ko-KR" kern="0" dirty="0"/>
          </a:p>
          <a:p>
            <a:r>
              <a:rPr lang="en-US" altLang="ko-KR" kern="0" dirty="0"/>
              <a:t>Cascaded : Two-stage model</a:t>
            </a:r>
          </a:p>
          <a:p>
            <a:pPr lvl="1"/>
            <a:r>
              <a:rPr lang="en-US" altLang="ko-KR" kern="0" dirty="0"/>
              <a:t>Acoustic model : </a:t>
            </a:r>
            <a:r>
              <a:rPr lang="en-US" altLang="ko-KR" kern="0" dirty="0" err="1">
                <a:hlinkClick r:id="rId3"/>
              </a:rPr>
              <a:t>PortaSpeech</a:t>
            </a:r>
            <a:endParaRPr lang="en-US" altLang="ko-KR" kern="0" dirty="0"/>
          </a:p>
          <a:p>
            <a:pPr lvl="1"/>
            <a:r>
              <a:rPr lang="en-US" altLang="ko-KR" kern="0" dirty="0"/>
              <a:t>Vocoder : </a:t>
            </a:r>
            <a:r>
              <a:rPr lang="en-US" altLang="ko-KR" kern="0" dirty="0" err="1"/>
              <a:t>FastDiff</a:t>
            </a:r>
            <a:endParaRPr lang="en-US" altLang="ko-KR" kern="0" dirty="0"/>
          </a:p>
          <a:p>
            <a:r>
              <a:rPr lang="ko-KR" altLang="en-US" kern="0" dirty="0"/>
              <a:t> </a:t>
            </a:r>
            <a:r>
              <a:rPr lang="en-US" altLang="ko-KR" kern="0" dirty="0" err="1"/>
              <a:t>FastSpeech</a:t>
            </a:r>
            <a:r>
              <a:rPr lang="en-US" altLang="ko-KR" kern="0" dirty="0"/>
              <a:t> 2s, </a:t>
            </a:r>
            <a:r>
              <a:rPr lang="en-US" altLang="ko-KR" kern="0" dirty="0" err="1"/>
              <a:t>WaveGrad</a:t>
            </a:r>
            <a:r>
              <a:rPr lang="en-US" altLang="ko-KR" kern="0" dirty="0"/>
              <a:t> 2 : E2E model</a:t>
            </a:r>
          </a:p>
          <a:p>
            <a:endParaRPr lang="ko-Kore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96729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DB33A-3F05-FA4D-A17C-F4474918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Ablation study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7FBA4862-6A78-E54F-9979-5A8ABE576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0" y="1306508"/>
            <a:ext cx="4634802" cy="229553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0A356-7970-114B-8AEB-CF1C25481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3C2ED7-8277-F44B-9744-36AB05D83D5C}"/>
              </a:ext>
            </a:extLst>
          </p:cNvPr>
          <p:cNvSpPr txBox="1">
            <a:spLocks/>
          </p:cNvSpPr>
          <p:nvPr/>
        </p:nvSpPr>
        <p:spPr bwMode="auto">
          <a:xfrm>
            <a:off x="340137" y="3746063"/>
            <a:ext cx="9113910" cy="277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w/o noise predictor : noise predictor </a:t>
            </a:r>
            <a:r>
              <a:rPr lang="ko-Kore-KR" altLang="en-US" kern="0" dirty="0"/>
              <a:t>대신 </a:t>
            </a:r>
            <a:r>
              <a:rPr lang="en-US" altLang="ko-Kore-KR" kern="0" dirty="0"/>
              <a:t>G</a:t>
            </a:r>
            <a:r>
              <a:rPr lang="en-US" altLang="ko-KR" kern="0" dirty="0"/>
              <a:t>rid search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사용 </a:t>
            </a:r>
            <a:endParaRPr lang="en-US" altLang="ko-KR" kern="0" dirty="0"/>
          </a:p>
          <a:p>
            <a:r>
              <a:rPr lang="en-US" altLang="ko-KR" kern="0" dirty="0" err="1"/>
              <a:t>Continuse</a:t>
            </a:r>
            <a:r>
              <a:rPr lang="en-US" altLang="ko-KR" kern="0" dirty="0"/>
              <a:t> vs Discrete</a:t>
            </a:r>
          </a:p>
          <a:p>
            <a:pPr lvl="1"/>
            <a:r>
              <a:rPr lang="en-US" altLang="ko-KR" kern="0" dirty="0"/>
              <a:t>Continuous : Time-aware LVC </a:t>
            </a:r>
            <a:r>
              <a:rPr lang="ko-KR" altLang="en-US" kern="0" dirty="0"/>
              <a:t>의 </a:t>
            </a:r>
            <a:r>
              <a:rPr lang="en-US" altLang="ko-KR" kern="0" dirty="0"/>
              <a:t>condition</a:t>
            </a:r>
            <a:r>
              <a:rPr lang="ko-KR" altLang="en-US" kern="0" dirty="0"/>
              <a:t>을 </a:t>
            </a:r>
            <a:r>
              <a:rPr lang="en-US" altLang="ko-KR" kern="0" dirty="0"/>
              <a:t>continuous noise level</a:t>
            </a:r>
            <a:r>
              <a:rPr lang="ko-KR" altLang="en-US" kern="0" dirty="0"/>
              <a:t>로 줌</a:t>
            </a:r>
            <a:endParaRPr lang="en-US" altLang="ko-KR" kern="0" dirty="0"/>
          </a:p>
          <a:p>
            <a:pPr lvl="1"/>
            <a:r>
              <a:rPr lang="en-US" altLang="ko-KR" kern="0" dirty="0"/>
              <a:t>Discrete : Time-aware LVC </a:t>
            </a:r>
            <a:r>
              <a:rPr lang="ko-KR" altLang="en-US" kern="0" dirty="0"/>
              <a:t>의 </a:t>
            </a:r>
            <a:r>
              <a:rPr lang="en-US" altLang="ko-KR" kern="0" dirty="0"/>
              <a:t>condition</a:t>
            </a:r>
            <a:r>
              <a:rPr lang="ko-KR" altLang="en-US" kern="0" dirty="0"/>
              <a:t>을</a:t>
            </a:r>
            <a:r>
              <a:rPr lang="en-US" altLang="ko-KR" kern="0" dirty="0"/>
              <a:t> time step</a:t>
            </a:r>
            <a:r>
              <a:rPr lang="ko-KR" altLang="en-US" kern="0" dirty="0" err="1"/>
              <a:t>으로</a:t>
            </a:r>
            <a:r>
              <a:rPr lang="ko-KR" altLang="en-US" kern="0" dirty="0"/>
              <a:t> 줌</a:t>
            </a:r>
            <a:endParaRPr lang="en-US" altLang="ko-KR" kern="0" dirty="0"/>
          </a:p>
          <a:p>
            <a:endParaRPr lang="ko-Kore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8350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ABA71-1428-B94B-B7D8-A8F18BA0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8826B-915C-7047-A90E-C7E8E022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Diffusion model</a:t>
            </a:r>
            <a:r>
              <a:rPr kumimoji="1" lang="ko-Kore-KR" altLang="en-US" dirty="0"/>
              <a:t>에서 가장 큰 문제점이었던 </a:t>
            </a:r>
            <a:r>
              <a:rPr kumimoji="1" lang="en-US" altLang="ko-Kore-KR" dirty="0"/>
              <a:t>inference </a:t>
            </a:r>
            <a:r>
              <a:rPr lang="en-US" altLang="ko-Kore-KR" dirty="0"/>
              <a:t>cost </a:t>
            </a:r>
            <a:r>
              <a:rPr lang="ko-Kore-KR" altLang="en-US" dirty="0"/>
              <a:t>문제를 해결하고자 한 논문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lang="ko-Kore-KR" altLang="en-US" dirty="0"/>
              <a:t>이때 </a:t>
            </a:r>
            <a:r>
              <a:rPr lang="en-US" altLang="ko-Kore-KR" dirty="0"/>
              <a:t>audio quality</a:t>
            </a:r>
            <a:r>
              <a:rPr lang="ko-Kore-KR" altLang="en-US" dirty="0"/>
              <a:t>의 </a:t>
            </a:r>
            <a:r>
              <a:rPr lang="en-US" altLang="ko-Kore-KR" dirty="0"/>
              <a:t>d</a:t>
            </a:r>
            <a:r>
              <a:rPr lang="en-US" altLang="ko-KR" dirty="0"/>
              <a:t>egradation</a:t>
            </a:r>
            <a:r>
              <a:rPr lang="ko-KR" altLang="en-US" dirty="0"/>
              <a:t>을 막기 위해 </a:t>
            </a:r>
            <a:r>
              <a:rPr lang="en-US" altLang="ko-KR" dirty="0"/>
              <a:t>Time-aware Location Variable Convolution</a:t>
            </a:r>
            <a:r>
              <a:rPr lang="ko-KR" altLang="en-US" dirty="0"/>
              <a:t>을 적용함</a:t>
            </a:r>
            <a:endParaRPr lang="en-US" altLang="ko-KR" dirty="0"/>
          </a:p>
          <a:p>
            <a:pPr lvl="1"/>
            <a:r>
              <a:rPr kumimoji="1" lang="ko-KR" altLang="en-US" dirty="0"/>
              <a:t>이때 </a:t>
            </a:r>
            <a:r>
              <a:rPr kumimoji="1" lang="en-US" altLang="ko-KR" dirty="0"/>
              <a:t>condition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 step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mel</a:t>
            </a:r>
            <a:r>
              <a:rPr kumimoji="1" lang="en-US" altLang="ko-KR" dirty="0"/>
              <a:t>-spectrogram</a:t>
            </a:r>
            <a:r>
              <a:rPr kumimoji="1" lang="ko-KR" altLang="en-US" dirty="0"/>
              <a:t>을 사용</a:t>
            </a:r>
            <a:endParaRPr lang="en-US" altLang="ko-Kore-KR" dirty="0"/>
          </a:p>
          <a:p>
            <a:r>
              <a:rPr kumimoji="1" lang="en-US" altLang="ko-Kore-KR" dirty="0"/>
              <a:t>Inference step</a:t>
            </a:r>
            <a:r>
              <a:rPr kumimoji="1" lang="ko-Kore-KR" altLang="en-US" dirty="0"/>
              <a:t>을 줄이기 위해 </a:t>
            </a:r>
            <a:r>
              <a:rPr kumimoji="1" lang="en-US" altLang="ko-Kore-KR" dirty="0"/>
              <a:t>BDDM</a:t>
            </a:r>
            <a:r>
              <a:rPr kumimoji="1" lang="ko-Kore-KR" altLang="en-US" dirty="0"/>
              <a:t>에서 제안한 </a:t>
            </a:r>
            <a:r>
              <a:rPr lang="en-US" altLang="ko-Kore-KR" dirty="0"/>
              <a:t>schedule network</a:t>
            </a:r>
            <a:r>
              <a:rPr lang="ko-Kore-KR" altLang="en-US" dirty="0"/>
              <a:t>를 적용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lang="ko-Kore-KR" altLang="en-US" dirty="0"/>
              <a:t>그 결과 </a:t>
            </a:r>
            <a:r>
              <a:rPr lang="en-US" altLang="ko-Kore-KR" dirty="0"/>
              <a:t>RTF 0.0017, MOS 4.28 </a:t>
            </a:r>
            <a:r>
              <a:rPr lang="ko-Kore-KR" altLang="en-US" dirty="0"/>
              <a:t>을 달성함</a:t>
            </a:r>
            <a:endParaRPr lang="en-US" altLang="ko-Kore-KR" dirty="0"/>
          </a:p>
          <a:p>
            <a:r>
              <a:rPr kumimoji="1" lang="ko-Kore-KR" altLang="en-US" dirty="0"/>
              <a:t>이는 </a:t>
            </a:r>
            <a:r>
              <a:rPr lang="ko-Kore-KR" altLang="en-US" dirty="0"/>
              <a:t>기존 </a:t>
            </a:r>
            <a:r>
              <a:rPr lang="en-US" altLang="ko-Kore-KR" dirty="0"/>
              <a:t>Diffusion model</a:t>
            </a:r>
            <a:r>
              <a:rPr lang="ko-Kore-KR" altLang="en-US" dirty="0"/>
              <a:t>에 비해 빠른 속도이며</a:t>
            </a:r>
            <a:r>
              <a:rPr lang="en-US" altLang="ko-Kore-KR" dirty="0"/>
              <a:t>, </a:t>
            </a:r>
            <a:r>
              <a:rPr lang="ko-Kore-KR" altLang="en-US" dirty="0"/>
              <a:t>음질로는 </a:t>
            </a:r>
            <a:r>
              <a:rPr lang="en-US" altLang="ko-Kore-KR" dirty="0" err="1"/>
              <a:t>Hifi</a:t>
            </a:r>
            <a:r>
              <a:rPr lang="en-US" altLang="ko-Kore-KR" dirty="0"/>
              <a:t>-GAN, </a:t>
            </a:r>
            <a:r>
              <a:rPr lang="en-US" altLang="ko-Kore-KR" dirty="0" err="1"/>
              <a:t>Wavenet</a:t>
            </a:r>
            <a:r>
              <a:rPr lang="ko-Kore-KR" altLang="en-US" dirty="0"/>
              <a:t>보다 좋은 성능을 보임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29900-63BD-2E4C-9711-88A017535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60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C648B-DBF5-8D49-8555-10EF819B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어린이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음성합성</a:t>
            </a:r>
            <a:r>
              <a:rPr kumimoji="1" lang="ko-KR" altLang="en-US" dirty="0"/>
              <a:t> 과제 </a:t>
            </a:r>
            <a:r>
              <a:rPr kumimoji="1" lang="en-US" altLang="ko-KR" dirty="0"/>
              <a:t>2</a:t>
            </a:r>
            <a:r>
              <a:rPr lang="ko-KR" altLang="en-US" dirty="0"/>
              <a:t>차년도</a:t>
            </a:r>
            <a:r>
              <a:rPr lang="en-US" altLang="ko-KR" dirty="0"/>
              <a:t> </a:t>
            </a:r>
            <a:r>
              <a:rPr lang="ko-KR" altLang="en-US" dirty="0"/>
              <a:t>달성 목표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E14BA-8821-3F4C-B75E-11B2A3BE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마일</a:t>
            </a:r>
            <a:r>
              <a:rPr lang="ko-KR" altLang="en-US" dirty="0"/>
              <a:t>스톤</a:t>
            </a:r>
            <a:endParaRPr lang="en-US" altLang="ko-KR" dirty="0"/>
          </a:p>
          <a:p>
            <a:pPr lvl="1"/>
            <a:r>
              <a:rPr lang="ko-KR" altLang="en-US" dirty="0"/>
              <a:t>어린이 음성 기준 </a:t>
            </a:r>
            <a:r>
              <a:rPr lang="en-US" altLang="ko-KR" dirty="0"/>
              <a:t>MOS 3.4 </a:t>
            </a:r>
            <a:r>
              <a:rPr lang="ko-KR" altLang="en-US" dirty="0"/>
              <a:t>이상 달성 </a:t>
            </a:r>
            <a:r>
              <a:rPr lang="en-US" altLang="ko-KR" dirty="0"/>
              <a:t>(</a:t>
            </a:r>
            <a:r>
              <a:rPr lang="ko-KR" altLang="en-US" dirty="0"/>
              <a:t>자체 평가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특허 출원 </a:t>
            </a:r>
            <a:r>
              <a:rPr lang="en-US" altLang="ko-KR" dirty="0"/>
              <a:t>1</a:t>
            </a:r>
            <a:r>
              <a:rPr lang="ko-KR" altLang="en-US" dirty="0"/>
              <a:t>건</a:t>
            </a:r>
            <a:endParaRPr lang="en-US" altLang="ko-KR" dirty="0"/>
          </a:p>
          <a:p>
            <a:pPr lvl="1"/>
            <a:r>
              <a:rPr lang="ko-KR" altLang="en-US" dirty="0"/>
              <a:t>어린이 </a:t>
            </a:r>
            <a:r>
              <a:rPr lang="ko-KR" altLang="en-US" dirty="0" err="1"/>
              <a:t>음성합성</a:t>
            </a:r>
            <a:r>
              <a:rPr lang="ko-KR" altLang="en-US" dirty="0"/>
              <a:t> 저작권 등록 </a:t>
            </a:r>
            <a:r>
              <a:rPr lang="en-US" altLang="ko-KR" dirty="0"/>
              <a:t>1</a:t>
            </a:r>
            <a:r>
              <a:rPr lang="ko-KR" altLang="en-US" dirty="0"/>
              <a:t>건</a:t>
            </a:r>
            <a:endParaRPr lang="en-US" altLang="ko-KR" dirty="0"/>
          </a:p>
          <a:p>
            <a:pPr lvl="1"/>
            <a:r>
              <a:rPr lang="en-US" altLang="ko-KR" dirty="0"/>
              <a:t>(3</a:t>
            </a:r>
            <a:r>
              <a:rPr lang="ko-KR" altLang="en-US" dirty="0" err="1"/>
              <a:t>년차</a:t>
            </a:r>
            <a:r>
              <a:rPr lang="ko-KR" altLang="en-US" dirty="0"/>
              <a:t> </a:t>
            </a:r>
            <a:r>
              <a:rPr lang="en" altLang="ko-Kore-KR" dirty="0">
                <a:effectLst/>
                <a:latin typeface="Helvetica" pitchFamily="2" charset="0"/>
              </a:rPr>
              <a:t>SCI </a:t>
            </a:r>
            <a:r>
              <a:rPr lang="ko-KR" altLang="en-US" dirty="0">
                <a:effectLst/>
                <a:latin typeface="Helvetica" pitchFamily="2" charset="0"/>
              </a:rPr>
              <a:t>논문 또는 국제 </a:t>
            </a:r>
            <a:r>
              <a:rPr lang="en" altLang="ko-Kore-KR" dirty="0">
                <a:effectLst/>
                <a:latin typeface="Helvetica" pitchFamily="2" charset="0"/>
              </a:rPr>
              <a:t>conference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en-US" altLang="ko-KR" dirty="0"/>
              <a:t>1</a:t>
            </a:r>
            <a:r>
              <a:rPr lang="ko-KR" altLang="en-US" dirty="0"/>
              <a:t>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BFA714-0357-1142-9285-F459E375F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167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E47F1-3A1E-EE41-A2BE-83846536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 출원 및 논문 작성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09628-EF99-CF43-8F6B-818E6B6D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한국어</a:t>
            </a:r>
            <a:r>
              <a:rPr kumimoji="1" lang="ko-KR" altLang="en-US" dirty="0"/>
              <a:t> 학습 모델로 특허 출원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성능 지표 작성</a:t>
            </a:r>
            <a:r>
              <a:rPr kumimoji="1" lang="en-US" altLang="ko-KR" dirty="0"/>
              <a:t>)</a:t>
            </a:r>
          </a:p>
          <a:p>
            <a:pPr lvl="1"/>
            <a:r>
              <a:rPr lang="ko-KR" altLang="en-US" dirty="0"/>
              <a:t>논문은 영어 사전 학습 모델을 이용하여 영어 모델로 작성</a:t>
            </a:r>
            <a:endParaRPr lang="en-US" altLang="ko-KR" dirty="0"/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r>
              <a:rPr lang="ko-Kore-KR" altLang="en-US" dirty="0"/>
              <a:t>논문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Interspeech</a:t>
            </a:r>
            <a:r>
              <a:rPr lang="ko-KR" altLang="en-US" dirty="0" err="1"/>
              <a:t>를</a:t>
            </a:r>
            <a:r>
              <a:rPr lang="ko-KR" altLang="en-US" dirty="0"/>
              <a:t> 목표로 실험 중</a:t>
            </a:r>
            <a:endParaRPr lang="en-US" altLang="ko-KR" dirty="0"/>
          </a:p>
          <a:p>
            <a:pPr lvl="1"/>
            <a:r>
              <a:rPr kumimoji="1" lang="ko-KR" altLang="en-US" dirty="0"/>
              <a:t>마감일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</a:t>
            </a:r>
            <a:r>
              <a:rPr lang="ko-KR" altLang="en-US" dirty="0"/>
              <a:t>일</a:t>
            </a:r>
            <a:endParaRPr lang="en-US" altLang="ko-KR" dirty="0"/>
          </a:p>
          <a:p>
            <a:pPr lvl="1"/>
            <a:r>
              <a:rPr kumimoji="1" lang="ko-Kore-KR" altLang="en-US" dirty="0"/>
              <a:t>데이터셋</a:t>
            </a:r>
            <a:r>
              <a:rPr kumimoji="1" lang="ko-KR" altLang="en-US" dirty="0"/>
              <a:t> 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kumimoji="1" lang="en-US" altLang="ko-KR" dirty="0" err="1"/>
              <a:t>LibriTTS</a:t>
            </a:r>
            <a:r>
              <a:rPr kumimoji="1" lang="en-US" altLang="ko-KR" dirty="0"/>
              <a:t> train clean 100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ore-KR" dirty="0"/>
              <a:t>VCTK</a:t>
            </a:r>
          </a:p>
          <a:p>
            <a:pPr lvl="2"/>
            <a:r>
              <a:rPr kumimoji="1" lang="en-US" altLang="ko-Kore-KR" dirty="0"/>
              <a:t>Emotion </a:t>
            </a:r>
            <a:r>
              <a:rPr kumimoji="1" lang="ko-Kore-KR" altLang="en-US" dirty="0"/>
              <a:t>정보가</a:t>
            </a:r>
            <a:r>
              <a:rPr kumimoji="1" lang="ko-KR" altLang="en-US" dirty="0"/>
              <a:t> 많이 나타나는 </a:t>
            </a:r>
            <a:r>
              <a:rPr kumimoji="1" lang="ko-KR" altLang="en-US" dirty="0" err="1"/>
              <a:t>데이터셋은</a:t>
            </a:r>
            <a:r>
              <a:rPr kumimoji="1" lang="ko-KR" altLang="en-US" dirty="0"/>
              <a:t> 아니라서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다른 </a:t>
            </a:r>
            <a:r>
              <a:rPr kumimoji="1" lang="ko-KR" altLang="en-US" dirty="0" err="1"/>
              <a:t>데이터셋</a:t>
            </a:r>
            <a:r>
              <a:rPr lang="ko-KR" altLang="en-US" dirty="0" err="1"/>
              <a:t>도</a:t>
            </a:r>
            <a:r>
              <a:rPr lang="ko-KR" altLang="en-US" dirty="0"/>
              <a:t> 검토 중</a:t>
            </a:r>
            <a:endParaRPr lang="en-US" altLang="ko-KR" dirty="0"/>
          </a:p>
          <a:p>
            <a:pPr lvl="1"/>
            <a:r>
              <a:rPr lang="en-US" altLang="ko-Kore-KR" dirty="0"/>
              <a:t>Contribution : Multi-modal </a:t>
            </a:r>
            <a:r>
              <a:rPr lang="ko-KR" altLang="en-US" dirty="0"/>
              <a:t>정보를 이용한 </a:t>
            </a:r>
            <a:r>
              <a:rPr lang="en-US" altLang="ko-KR" dirty="0"/>
              <a:t>Prosody modeling</a:t>
            </a:r>
          </a:p>
          <a:p>
            <a:pPr lvl="1"/>
            <a:r>
              <a:rPr lang="ko-KR" altLang="en-US" dirty="0"/>
              <a:t>사전 학습 모델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data2vec audio-text / wav2vec 2. 0 - </a:t>
            </a:r>
            <a:r>
              <a:rPr lang="en-US" altLang="ko-KR" dirty="0" err="1"/>
              <a:t>bert</a:t>
            </a:r>
            <a:r>
              <a:rPr lang="en-US" altLang="ko-KR" dirty="0"/>
              <a:t> </a:t>
            </a:r>
            <a:r>
              <a:rPr lang="ko-KR" altLang="en-US" dirty="0"/>
              <a:t>로 실험 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183E9A-5B10-7946-ACAD-EEB2B5F71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600824-1329-744B-A91C-ED4063074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895931"/>
            <a:ext cx="3868008" cy="254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230CE-38FB-D444-BEC2-0E0C1A65FDA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sz="3200" dirty="0" err="1"/>
              <a:t>FastDiff</a:t>
            </a:r>
            <a:r>
              <a:rPr lang="en-US" altLang="ko-KR" sz="3200" dirty="0"/>
              <a:t> : A Fast Conditional Diffusion Model for High-Quality Speech Synthesis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BC8AF-1190-F445-ACEC-9E51C3385A46}"/>
              </a:ext>
            </a:extLst>
          </p:cNvPr>
          <p:cNvSpPr txBox="1">
            <a:spLocks/>
          </p:cNvSpPr>
          <p:nvPr/>
        </p:nvSpPr>
        <p:spPr>
          <a:xfrm>
            <a:off x="671512" y="3284984"/>
            <a:ext cx="8961903" cy="1944216"/>
          </a:xfrm>
          <a:prstGeom prst="rect">
            <a:avLst/>
          </a:prstGeom>
        </p:spPr>
        <p:txBody>
          <a:bodyPr/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2000" kern="0" dirty="0"/>
              <a:t>IJCAI 2022 Accepted</a:t>
            </a:r>
          </a:p>
          <a:p>
            <a:pPr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2000" kern="0" dirty="0"/>
              <a:t>Zhejiang Univ. , Tencent AI Lab China, Tencent AI Lab USA</a:t>
            </a:r>
          </a:p>
          <a:p>
            <a:pPr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2200" kern="0" dirty="0">
                <a:hlinkClick r:id="rId2"/>
              </a:rPr>
              <a:t>Paper</a:t>
            </a:r>
            <a:r>
              <a:rPr lang="en-US" altLang="ko-KR" sz="2200" kern="0" dirty="0"/>
              <a:t>, </a:t>
            </a:r>
            <a:r>
              <a:rPr lang="en-US" altLang="ko-KR" sz="2200" kern="0" dirty="0" err="1">
                <a:hlinkClick r:id="rId3"/>
              </a:rPr>
              <a:t>Github</a:t>
            </a:r>
            <a:endParaRPr lang="en-US" altLang="ko-KR" sz="2000" kern="0" dirty="0"/>
          </a:p>
          <a:p>
            <a:pPr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2000" kern="0" dirty="0">
                <a:hlinkClick r:id="rId4"/>
              </a:rPr>
              <a:t>Demo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18458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FB44F-AA37-F544-9B0E-267A985A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92E52-56B9-024A-AF97-D1D13D29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Vocoder using DDPM</a:t>
            </a:r>
          </a:p>
          <a:p>
            <a:r>
              <a:rPr lang="en-US" altLang="ko-Kore-KR" dirty="0"/>
              <a:t>Diffusion model</a:t>
            </a:r>
            <a:r>
              <a:rPr lang="ko-Kore-KR" altLang="en-US" dirty="0"/>
              <a:t>의</a:t>
            </a:r>
            <a:r>
              <a:rPr lang="ko-KR" altLang="en-US" dirty="0"/>
              <a:t> 단점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Iterative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로 인해 </a:t>
            </a:r>
            <a:r>
              <a:rPr lang="en-US" altLang="ko-KR" dirty="0"/>
              <a:t>inference </a:t>
            </a:r>
            <a:r>
              <a:rPr lang="ko-KR" altLang="en-US" dirty="0"/>
              <a:t>속도가 느려서 </a:t>
            </a:r>
            <a:r>
              <a:rPr lang="en-US" altLang="ko-KR" dirty="0"/>
              <a:t>real-world application</a:t>
            </a:r>
            <a:r>
              <a:rPr lang="ko-KR" altLang="en-US" dirty="0"/>
              <a:t>이 불가함</a:t>
            </a:r>
            <a:endParaRPr lang="en-US" altLang="ko-KR" dirty="0"/>
          </a:p>
          <a:p>
            <a:r>
              <a:rPr lang="en-US" altLang="ko-Kore-KR" dirty="0"/>
              <a:t>Iterative step</a:t>
            </a:r>
            <a:r>
              <a:rPr lang="ko-Kore-KR" altLang="en-US" dirty="0"/>
              <a:t>을</a:t>
            </a:r>
            <a:r>
              <a:rPr lang="ko-KR" altLang="en-US" dirty="0"/>
              <a:t> 줄일 수 있는 </a:t>
            </a:r>
            <a:r>
              <a:rPr lang="en-US" altLang="ko-KR" dirty="0"/>
              <a:t>module</a:t>
            </a:r>
            <a:r>
              <a:rPr lang="ko-KR" altLang="en-US" dirty="0"/>
              <a:t>을 추가하여 속도를 빠르면서도 </a:t>
            </a:r>
            <a:r>
              <a:rPr lang="en-US" altLang="ko-KR" dirty="0"/>
              <a:t>high quality</a:t>
            </a:r>
            <a:r>
              <a:rPr lang="ko-KR" altLang="en-US" dirty="0" err="1"/>
              <a:t>를</a:t>
            </a:r>
            <a:r>
              <a:rPr lang="ko-KR" altLang="en-US" dirty="0"/>
              <a:t> 유지할 수 있는 방법을 제안함</a:t>
            </a:r>
            <a:endParaRPr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사용한</a:t>
            </a:r>
            <a:r>
              <a:rPr kumimoji="1" lang="ko-KR" altLang="en-US" dirty="0"/>
              <a:t> 방법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Time-awa</a:t>
            </a:r>
            <a:r>
              <a:rPr lang="en-US" altLang="ko-Kore-KR" dirty="0"/>
              <a:t>re Location Variable Convolutions</a:t>
            </a:r>
            <a:r>
              <a:rPr lang="ko-KR" altLang="en-US" dirty="0"/>
              <a:t> 적용</a:t>
            </a:r>
            <a:r>
              <a:rPr lang="en-US" altLang="ko-KR" dirty="0"/>
              <a:t> =&gt; audio quality </a:t>
            </a:r>
            <a:r>
              <a:rPr lang="ko-KR" altLang="en-US" dirty="0"/>
              <a:t>유지</a:t>
            </a:r>
            <a:endParaRPr lang="en-US" altLang="ko-Kore-KR" dirty="0"/>
          </a:p>
          <a:p>
            <a:pPr lvl="1"/>
            <a:r>
              <a:rPr kumimoji="1" lang="en-US" altLang="ko-Kore-KR" dirty="0"/>
              <a:t>Noise </a:t>
            </a:r>
            <a:r>
              <a:rPr lang="en-US" altLang="ko-Kore-KR" dirty="0"/>
              <a:t>schedule predictor</a:t>
            </a:r>
            <a:r>
              <a:rPr lang="ko-KR" altLang="en-US" dirty="0" err="1"/>
              <a:t>를</a:t>
            </a:r>
            <a:r>
              <a:rPr lang="ko-KR" altLang="en-US" dirty="0"/>
              <a:t> 사용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inference </a:t>
            </a:r>
            <a:r>
              <a:rPr lang="ko-KR" altLang="en-US" dirty="0"/>
              <a:t>속도 높임</a:t>
            </a:r>
            <a:endParaRPr lang="en-US" altLang="ko-KR" dirty="0"/>
          </a:p>
          <a:p>
            <a:pPr lvl="1"/>
            <a:endParaRPr kumimoji="1" lang="en-US" altLang="ko-Kore-KR" dirty="0"/>
          </a:p>
          <a:p>
            <a:r>
              <a:rPr kumimoji="1" lang="en-US" altLang="ko-Kore-KR" dirty="0"/>
              <a:t>MOS 4</a:t>
            </a:r>
            <a:r>
              <a:rPr kumimoji="1" lang="en-US" altLang="ko-KR" dirty="0"/>
              <a:t>.28</a:t>
            </a:r>
            <a:r>
              <a:rPr kumimoji="1" lang="ko-KR" altLang="en-US" dirty="0"/>
              <a:t>을 달성 </a:t>
            </a:r>
            <a:r>
              <a:rPr kumimoji="1" lang="en-US" altLang="ko-KR" dirty="0"/>
              <a:t>(</a:t>
            </a:r>
            <a:r>
              <a:rPr lang="en-US" altLang="ko-KR" dirty="0"/>
              <a:t>cf. GT : 4.52, </a:t>
            </a:r>
            <a:r>
              <a:rPr lang="en-US" altLang="ko-KR" dirty="0" err="1"/>
              <a:t>Hifi</a:t>
            </a:r>
            <a:r>
              <a:rPr lang="en-US" altLang="ko-KR" dirty="0"/>
              <a:t>-GAN: 4.08)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Diffusion</a:t>
            </a:r>
            <a:r>
              <a:rPr lang="ko-KR" altLang="en-US" dirty="0"/>
              <a:t>모델에 비해 적은 </a:t>
            </a:r>
            <a:r>
              <a:rPr lang="en-US" altLang="ko-KR" dirty="0"/>
              <a:t>4step </a:t>
            </a:r>
            <a:r>
              <a:rPr lang="ko-KR" altLang="en-US" dirty="0"/>
              <a:t>만으로 위의 성능을 달성 </a:t>
            </a:r>
            <a:endParaRPr lang="en-US" altLang="ko-KR" dirty="0"/>
          </a:p>
          <a:p>
            <a:r>
              <a:rPr kumimoji="1" lang="en-US" altLang="ko-KR" dirty="0"/>
              <a:t>58</a:t>
            </a:r>
            <a:r>
              <a:rPr lang="en-US" altLang="ko-KR" dirty="0"/>
              <a:t>x faster than real-time / RTF : 0.017 (cf. </a:t>
            </a:r>
            <a:r>
              <a:rPr lang="en-US" altLang="ko-KR" dirty="0" err="1"/>
              <a:t>Hifi</a:t>
            </a:r>
            <a:r>
              <a:rPr lang="en-US" altLang="ko-KR" dirty="0"/>
              <a:t>-GAN : 0.002, </a:t>
            </a:r>
            <a:r>
              <a:rPr lang="en-US" altLang="ko-KR" dirty="0" err="1"/>
              <a:t>Diffwave</a:t>
            </a:r>
            <a:r>
              <a:rPr lang="en-US" altLang="ko-KR" dirty="0"/>
              <a:t> : 0.093)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720C41-9085-1244-9DE6-D96230866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026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51B5E-57E0-1A4E-BB97-FA1DB1A5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E809F-CC68-6640-AB77-7C73A2CA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i="1" dirty="0"/>
              <a:t>LVCNET: Efficient Condition-Dependent Modeling Network For Waveform Generation </a:t>
            </a:r>
            <a:r>
              <a:rPr lang="en" altLang="ko-Kore-KR" dirty="0"/>
              <a:t>(</a:t>
            </a:r>
            <a:r>
              <a:rPr lang="en" altLang="ko-Kore-KR" dirty="0">
                <a:hlinkClick r:id="rId2"/>
              </a:rPr>
              <a:t>link</a:t>
            </a:r>
            <a:r>
              <a:rPr lang="en" altLang="ko-Kore-KR" dirty="0"/>
              <a:t>)</a:t>
            </a:r>
          </a:p>
          <a:p>
            <a:endParaRPr kumimoji="1" lang="ko-Kore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0B113-0258-6541-9197-859B8714A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3C505F-BF65-F849-BD2A-534651A7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4" y="1924599"/>
            <a:ext cx="3898472" cy="441905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7B5DB8-A1E9-1040-9895-781CF5EE96C3}"/>
              </a:ext>
            </a:extLst>
          </p:cNvPr>
          <p:cNvSpPr txBox="1">
            <a:spLocks/>
          </p:cNvSpPr>
          <p:nvPr/>
        </p:nvSpPr>
        <p:spPr bwMode="auto">
          <a:xfrm>
            <a:off x="4315536" y="1617522"/>
            <a:ext cx="5213760" cy="472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" altLang="ko-Kore-KR" kern="0" dirty="0"/>
              <a:t>Kernel predictor</a:t>
            </a:r>
          </a:p>
          <a:p>
            <a:pPr lvl="1"/>
            <a:r>
              <a:rPr lang="en" altLang="ko-Kore-KR" kern="0" dirty="0"/>
              <a:t>Conditioning </a:t>
            </a:r>
            <a:r>
              <a:rPr lang="ko-KR" altLang="en-US" kern="0" dirty="0"/>
              <a:t>에 따른 </a:t>
            </a:r>
            <a:r>
              <a:rPr lang="en-US" altLang="ko-KR" kern="0" dirty="0"/>
              <a:t>Kernel</a:t>
            </a:r>
            <a:r>
              <a:rPr lang="ko-KR" altLang="en-US" kern="0" dirty="0"/>
              <a:t>을 생성</a:t>
            </a:r>
            <a:endParaRPr lang="en-US" altLang="ko-KR" kern="0" dirty="0"/>
          </a:p>
          <a:p>
            <a:r>
              <a:rPr lang="en-US" altLang="ko-Kore-KR" kern="0" dirty="0"/>
              <a:t>kernel predictor</a:t>
            </a:r>
            <a:r>
              <a:rPr lang="ko-Kore-KR" altLang="en-US" kern="0" dirty="0"/>
              <a:t>가</a:t>
            </a:r>
            <a:r>
              <a:rPr lang="ko-KR" altLang="en-US" kern="0" dirty="0"/>
              <a:t> 생성한 </a:t>
            </a:r>
            <a:r>
              <a:rPr lang="en-US" altLang="ko-KR" kern="0" dirty="0"/>
              <a:t>kernel</a:t>
            </a:r>
            <a:r>
              <a:rPr lang="ko-KR" altLang="en-US" kern="0" dirty="0"/>
              <a:t>로 </a:t>
            </a:r>
            <a:r>
              <a:rPr lang="en-US" altLang="ko-KR" kern="0" dirty="0"/>
              <a:t>convolution </a:t>
            </a:r>
            <a:r>
              <a:rPr lang="ko-KR" altLang="en-US" kern="0" dirty="0"/>
              <a:t>연산 진행</a:t>
            </a:r>
            <a:endParaRPr lang="en-US" altLang="ko-KR" kern="0" dirty="0"/>
          </a:p>
          <a:p>
            <a:endParaRPr lang="en-US" altLang="ko-KR" kern="0" dirty="0"/>
          </a:p>
          <a:p>
            <a:r>
              <a:rPr lang="en-US" altLang="ko-KR" kern="0" dirty="0"/>
              <a:t>Audio</a:t>
            </a:r>
            <a:r>
              <a:rPr lang="ko-KR" altLang="en-US" kern="0" dirty="0"/>
              <a:t>의 </a:t>
            </a:r>
            <a:r>
              <a:rPr lang="en-US" altLang="ko-KR" kern="0" dirty="0"/>
              <a:t>long</a:t>
            </a:r>
            <a:r>
              <a:rPr lang="ko-KR" altLang="en-US" kern="0" dirty="0"/>
              <a:t> </a:t>
            </a:r>
            <a:r>
              <a:rPr lang="en-US" altLang="ko-KR" kern="0" dirty="0"/>
              <a:t>term</a:t>
            </a:r>
            <a:r>
              <a:rPr lang="ko-KR" altLang="en-US" kern="0" dirty="0"/>
              <a:t> </a:t>
            </a:r>
            <a:r>
              <a:rPr lang="en-US" altLang="ko-KR" kern="0" dirty="0"/>
              <a:t>dependency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모델링하는 효과적인 방법</a:t>
            </a:r>
            <a:endParaRPr lang="en-US" altLang="ko-KR" kern="0" dirty="0"/>
          </a:p>
          <a:p>
            <a:endParaRPr lang="en-US" altLang="ko-Kore-KR" kern="0" dirty="0"/>
          </a:p>
          <a:p>
            <a:endParaRPr lang="en" altLang="ko-Kore-KR" kern="0" dirty="0"/>
          </a:p>
          <a:p>
            <a:endParaRPr lang="ko-Kore-KR" altLang="en-US" i="1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08DE21F-821B-8243-ADEA-4BEC0F4D5897}"/>
                  </a:ext>
                </a:extLst>
              </p14:cNvPr>
              <p14:cNvContentPartPr/>
              <p14:nvPr/>
            </p14:nvContentPartPr>
            <p14:xfrm>
              <a:off x="2595416" y="2348145"/>
              <a:ext cx="360720" cy="99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08DE21F-821B-8243-ADEA-4BEC0F4D58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6776" y="2339145"/>
                <a:ext cx="378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E75D8A5-2652-3149-996E-8E4D5D923691}"/>
                  </a:ext>
                </a:extLst>
              </p14:cNvPr>
              <p14:cNvContentPartPr/>
              <p14:nvPr/>
            </p14:nvContentPartPr>
            <p14:xfrm>
              <a:off x="2825456" y="2347425"/>
              <a:ext cx="360720" cy="896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E75D8A5-2652-3149-996E-8E4D5D9236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6456" y="2338425"/>
                <a:ext cx="378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1F0854F-B6B3-F041-8EE0-E8B584E8A3CF}"/>
                  </a:ext>
                </a:extLst>
              </p14:cNvPr>
              <p14:cNvContentPartPr/>
              <p14:nvPr/>
            </p14:nvContentPartPr>
            <p14:xfrm>
              <a:off x="3041816" y="2343465"/>
              <a:ext cx="392760" cy="144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1F0854F-B6B3-F041-8EE0-E8B584E8A3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3176" y="2334465"/>
                <a:ext cx="410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AE02CB-9A90-F743-A8B7-2CDA5110451B}"/>
                  </a:ext>
                </a:extLst>
              </p14:cNvPr>
              <p14:cNvContentPartPr/>
              <p14:nvPr/>
            </p14:nvContentPartPr>
            <p14:xfrm>
              <a:off x="3279416" y="2349225"/>
              <a:ext cx="344520" cy="1162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AE02CB-9A90-F743-A8B7-2CDA511045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0776" y="2340585"/>
                <a:ext cx="362160" cy="1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52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C573F-86C6-B646-9898-42798E83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Architecture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1B213BF-6E67-564B-AA87-5109A2FA9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556792"/>
            <a:ext cx="4015348" cy="435481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395FA-C978-F649-AB1D-6E07EFAA9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09B68E-65CF-4347-9403-D2CDB3C250D9}"/>
              </a:ext>
            </a:extLst>
          </p:cNvPr>
          <p:cNvSpPr txBox="1">
            <a:spLocks/>
          </p:cNvSpPr>
          <p:nvPr/>
        </p:nvSpPr>
        <p:spPr bwMode="auto">
          <a:xfrm>
            <a:off x="4315536" y="1196752"/>
            <a:ext cx="5213760" cy="514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ko-KR" altLang="en-US" kern="0" dirty="0"/>
              <a:t>전체적인 </a:t>
            </a:r>
            <a:r>
              <a:rPr lang="en-US" altLang="ko-KR" kern="0" dirty="0"/>
              <a:t>Diffusion </a:t>
            </a:r>
            <a:r>
              <a:rPr lang="ko-KR" altLang="en-US" kern="0" dirty="0"/>
              <a:t>모델 구조</a:t>
            </a:r>
            <a:endParaRPr lang="en-US" altLang="ko-KR" kern="0" dirty="0"/>
          </a:p>
          <a:p>
            <a:r>
              <a:rPr lang="en-US" altLang="ko-KR" kern="0" dirty="0"/>
              <a:t>Input : noisy audio</a:t>
            </a:r>
          </a:p>
          <a:p>
            <a:pPr lvl="1"/>
            <a:r>
              <a:rPr lang="en-US" altLang="ko-KR" kern="0" dirty="0" err="1"/>
              <a:t>Dblock</a:t>
            </a:r>
            <a:r>
              <a:rPr lang="en-US" altLang="ko-KR" kern="0" dirty="0"/>
              <a:t> : audio -&gt; noise</a:t>
            </a:r>
          </a:p>
          <a:p>
            <a:pPr lvl="1"/>
            <a:r>
              <a:rPr lang="en-US" altLang="ko-KR" kern="0" dirty="0"/>
              <a:t>Diffusion-</a:t>
            </a:r>
            <a:r>
              <a:rPr lang="en-US" altLang="ko-KR" kern="0" dirty="0" err="1"/>
              <a:t>Ublock</a:t>
            </a:r>
            <a:r>
              <a:rPr lang="en-US" altLang="ko-KR" kern="0" dirty="0"/>
              <a:t> : noise -&gt; audio</a:t>
            </a:r>
          </a:p>
          <a:p>
            <a:r>
              <a:rPr lang="en-US" altLang="ko-KR" kern="0" dirty="0"/>
              <a:t>Diffusion-</a:t>
            </a:r>
            <a:r>
              <a:rPr lang="en-US" altLang="ko-KR" kern="0" dirty="0" err="1"/>
              <a:t>Ublock</a:t>
            </a:r>
            <a:r>
              <a:rPr lang="en-US" altLang="ko-KR" kern="0" dirty="0"/>
              <a:t> </a:t>
            </a:r>
            <a:r>
              <a:rPr lang="ko-KR" altLang="en-US" kern="0" dirty="0"/>
              <a:t>에서 </a:t>
            </a:r>
            <a:r>
              <a:rPr lang="en-US" altLang="ko-KR" kern="0" dirty="0"/>
              <a:t>Time-aware LVC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사용</a:t>
            </a:r>
            <a:endParaRPr lang="en-US" altLang="ko-KR" kern="0" dirty="0"/>
          </a:p>
          <a:p>
            <a:r>
              <a:rPr lang="en-US" altLang="ko-Kore-KR" kern="0" dirty="0"/>
              <a:t>Noise predictor</a:t>
            </a:r>
          </a:p>
          <a:p>
            <a:pPr lvl="1"/>
            <a:r>
              <a:rPr lang="en-US" altLang="ko-Kore-KR" kern="0" dirty="0"/>
              <a:t>Inference </a:t>
            </a:r>
            <a:r>
              <a:rPr lang="ko-KR" altLang="en-US" kern="0" dirty="0"/>
              <a:t>시 </a:t>
            </a:r>
            <a:r>
              <a:rPr lang="en-US" altLang="ko-KR" kern="0" dirty="0"/>
              <a:t>sampling noise schedule</a:t>
            </a:r>
            <a:r>
              <a:rPr lang="ko-KR" altLang="en-US" kern="0" dirty="0"/>
              <a:t>을 </a:t>
            </a:r>
            <a:r>
              <a:rPr lang="en-US" altLang="ko-KR" kern="0" dirty="0"/>
              <a:t>predict</a:t>
            </a:r>
            <a:r>
              <a:rPr lang="ko-KR" altLang="en-US" kern="0" dirty="0"/>
              <a:t>해서</a:t>
            </a:r>
            <a:r>
              <a:rPr lang="en-US" altLang="ko-KR" kern="0" dirty="0"/>
              <a:t> steps</a:t>
            </a:r>
            <a:r>
              <a:rPr lang="ko-KR" altLang="en-US" kern="0" dirty="0"/>
              <a:t> 수를 줄일 수 있도록 함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훈련 시에는 </a:t>
            </a:r>
            <a:r>
              <a:rPr lang="en-US" altLang="ko-KR" kern="0" dirty="0"/>
              <a:t>1000 time step</a:t>
            </a:r>
            <a:r>
              <a:rPr lang="ko-KR" altLang="en-US" kern="0" dirty="0"/>
              <a:t>을 사용</a:t>
            </a:r>
            <a:endParaRPr lang="en-US" altLang="ko-KR" kern="0" dirty="0"/>
          </a:p>
          <a:p>
            <a:pPr lvl="1"/>
            <a:r>
              <a:rPr lang="en-US" altLang="ko-KR" kern="0" dirty="0"/>
              <a:t>pre-defined noise schedule</a:t>
            </a:r>
            <a:r>
              <a:rPr lang="ko-KR" altLang="en-US" kern="0" dirty="0"/>
              <a:t>을 사용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ore-KR" kern="0" dirty="0"/>
          </a:p>
          <a:p>
            <a:endParaRPr lang="en" altLang="ko-Kore-KR" kern="0" dirty="0"/>
          </a:p>
          <a:p>
            <a:endParaRPr lang="ko-Kore-KR" altLang="en-US" i="1" kern="0" dirty="0"/>
          </a:p>
        </p:txBody>
      </p:sp>
    </p:spTree>
    <p:extLst>
      <p:ext uri="{BB962C8B-B14F-4D97-AF65-F5344CB8AC3E}">
        <p14:creationId xmlns:p14="http://schemas.microsoft.com/office/powerpoint/2010/main" val="186403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1D311-8477-E34C-B063-3C20B41A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Diffusion-</a:t>
            </a:r>
            <a:r>
              <a:rPr lang="en-US" altLang="ko-Kore-KR" dirty="0" err="1"/>
              <a:t>Ublock</a:t>
            </a:r>
            <a:r>
              <a:rPr lang="en-US" altLang="ko-Kore-KR" dirty="0"/>
              <a:t> : Time-aware LVC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63158EB-F2F5-AD4A-AB89-756CD4B1E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2060848"/>
            <a:ext cx="3816424" cy="291156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AD049-41B6-C14E-8507-33932E1F1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A494FE-F209-B149-8B79-4C4AE0F022F5}"/>
              </a:ext>
            </a:extLst>
          </p:cNvPr>
          <p:cNvSpPr txBox="1">
            <a:spLocks/>
          </p:cNvSpPr>
          <p:nvPr/>
        </p:nvSpPr>
        <p:spPr bwMode="auto">
          <a:xfrm>
            <a:off x="4315536" y="1196752"/>
            <a:ext cx="5213760" cy="514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R" sz="1800" kern="0" dirty="0"/>
              <a:t>Denoising process</a:t>
            </a:r>
            <a:r>
              <a:rPr lang="ko-KR" altLang="en-US" sz="1800" kern="0" dirty="0"/>
              <a:t>에서 사용</a:t>
            </a:r>
            <a:endParaRPr lang="en-US" altLang="ko-KR" sz="1800" kern="0" dirty="0"/>
          </a:p>
          <a:p>
            <a:endParaRPr lang="en-US" altLang="ko-KR" sz="1800" kern="0" dirty="0"/>
          </a:p>
          <a:p>
            <a:r>
              <a:rPr lang="en-US" altLang="ko-KR" sz="1800" kern="0" dirty="0"/>
              <a:t>Diffusion time step(t)</a:t>
            </a:r>
            <a:r>
              <a:rPr lang="ko-KR" altLang="en-US" sz="1800" kern="0" dirty="0"/>
              <a:t>과 </a:t>
            </a:r>
            <a:r>
              <a:rPr lang="en-US" altLang="ko-KR" sz="1800" kern="0" dirty="0" err="1"/>
              <a:t>mel</a:t>
            </a:r>
            <a:r>
              <a:rPr lang="en-US" altLang="ko-KR" sz="1800" kern="0" dirty="0"/>
              <a:t>-spectrogram(c)</a:t>
            </a:r>
            <a:r>
              <a:rPr lang="ko-KR" altLang="en-US" sz="1800" kern="0" dirty="0"/>
              <a:t>을 </a:t>
            </a:r>
            <a:r>
              <a:rPr lang="en-US" altLang="ko-KR" sz="1800" kern="0" dirty="0"/>
              <a:t>condition</a:t>
            </a:r>
            <a:r>
              <a:rPr lang="ko-KR" altLang="en-US" sz="1800" kern="0" dirty="0" err="1"/>
              <a:t>으로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kernel</a:t>
            </a:r>
            <a:r>
              <a:rPr lang="ko-KR" altLang="en-US" sz="1800" kern="0" dirty="0"/>
              <a:t>을 생성</a:t>
            </a:r>
            <a:endParaRPr lang="en-US" altLang="ko-KR" sz="1800" kern="0" dirty="0"/>
          </a:p>
          <a:p>
            <a:pPr lvl="1"/>
            <a:r>
              <a:rPr lang="en-US" altLang="ko-KR" kern="0" dirty="0"/>
              <a:t>Time step </a:t>
            </a:r>
            <a:r>
              <a:rPr lang="ko-KR" altLang="en-US" kern="0" dirty="0"/>
              <a:t>은 </a:t>
            </a:r>
            <a:r>
              <a:rPr lang="en-US" altLang="ko-KR" kern="0" dirty="0"/>
              <a:t>position</a:t>
            </a:r>
            <a:r>
              <a:rPr lang="ko-KR" altLang="en-US" kern="0" dirty="0"/>
              <a:t> </a:t>
            </a:r>
            <a:r>
              <a:rPr lang="en-US" altLang="ko-KR" kern="0" dirty="0"/>
              <a:t>encoding</a:t>
            </a:r>
            <a:r>
              <a:rPr lang="ko-KR" altLang="en-US" kern="0" dirty="0"/>
              <a:t>을 사용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en-US" altLang="ko-KR" kern="0" dirty="0"/>
              <a:t>Kernel</a:t>
            </a:r>
            <a:r>
              <a:rPr lang="ko-KR" altLang="en-US" kern="0" dirty="0"/>
              <a:t>이 다음 </a:t>
            </a:r>
            <a:r>
              <a:rPr lang="en-US" altLang="ko-KR" kern="0" dirty="0"/>
              <a:t>3</a:t>
            </a:r>
            <a:r>
              <a:rPr lang="ko-KR" altLang="en-US" kern="0" dirty="0"/>
              <a:t>가지에 </a:t>
            </a:r>
            <a:r>
              <a:rPr lang="en-US" altLang="ko-KR" kern="0" dirty="0"/>
              <a:t>sensitive</a:t>
            </a:r>
            <a:r>
              <a:rPr lang="ko-KR" altLang="en-US" kern="0" dirty="0"/>
              <a:t>하도록 </a:t>
            </a:r>
            <a:r>
              <a:rPr lang="en-US" altLang="ko-KR" kern="0" dirty="0"/>
              <a:t>condition</a:t>
            </a:r>
            <a:r>
              <a:rPr lang="ko-KR" altLang="en-US" kern="0" dirty="0"/>
              <a:t>을 설계함</a:t>
            </a:r>
            <a:endParaRPr lang="en-US" altLang="ko-KR" kern="0" dirty="0"/>
          </a:p>
          <a:p>
            <a:pPr lvl="1"/>
            <a:r>
              <a:rPr lang="en-US" altLang="ko-KR" kern="0" dirty="0"/>
              <a:t>time step</a:t>
            </a:r>
          </a:p>
          <a:p>
            <a:pPr lvl="1"/>
            <a:r>
              <a:rPr lang="en-US" altLang="ko-KR" kern="0" dirty="0"/>
              <a:t>noisy audio</a:t>
            </a:r>
            <a:r>
              <a:rPr lang="ko-KR" altLang="en-US" kern="0" dirty="0"/>
              <a:t>의 </a:t>
            </a:r>
            <a:r>
              <a:rPr lang="en-US" altLang="ko-KR" kern="0" dirty="0"/>
              <a:t>variation </a:t>
            </a:r>
            <a:r>
              <a:rPr lang="ko-KR" altLang="en-US" kern="0" dirty="0"/>
              <a:t>즉</a:t>
            </a:r>
            <a:r>
              <a:rPr lang="en-US" altLang="ko-KR" kern="0" dirty="0"/>
              <a:t>,</a:t>
            </a:r>
            <a:r>
              <a:rPr lang="ko-KR" altLang="en-US" kern="0" dirty="0"/>
              <a:t> </a:t>
            </a:r>
            <a:r>
              <a:rPr lang="en-US" altLang="ko-KR" kern="0" dirty="0"/>
              <a:t>noise </a:t>
            </a:r>
            <a:r>
              <a:rPr lang="ko-KR" altLang="en-US" kern="0" dirty="0"/>
              <a:t>정도</a:t>
            </a:r>
            <a:endParaRPr lang="en-US" altLang="ko-KR" kern="0" dirty="0"/>
          </a:p>
          <a:p>
            <a:pPr lvl="1"/>
            <a:r>
              <a:rPr lang="en-US" altLang="ko-KR" kern="0" dirty="0"/>
              <a:t>Acoustic feature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ore-KR" kern="0" dirty="0"/>
          </a:p>
          <a:p>
            <a:endParaRPr lang="en" altLang="ko-Kore-KR" kern="0" dirty="0"/>
          </a:p>
          <a:p>
            <a:endParaRPr lang="ko-Kore-KR" alt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53584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18BA5-5EB5-F140-ACFA-CEAA09B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Noise Predictor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F8FCC8-FF5F-1C4C-91A3-D09E6B181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i="1" dirty="0"/>
                  <a:t>BDDM: Bilateral Denoising Diffusion Models for Fast and High-Quality Speech Synthesis </a:t>
                </a:r>
                <a:r>
                  <a:rPr kumimoji="1" lang="en-US" altLang="ko-Kore-KR" dirty="0"/>
                  <a:t>(ICLR 2022, </a:t>
                </a:r>
                <a:r>
                  <a:rPr kumimoji="1" lang="en-US" altLang="ko-Kore-KR" dirty="0">
                    <a:hlinkClick r:id="rId2"/>
                  </a:rPr>
                  <a:t>link</a:t>
                </a:r>
                <a:r>
                  <a:rPr kumimoji="1" lang="en-US" altLang="ko-Kore-KR" dirty="0"/>
                  <a:t>)</a:t>
                </a:r>
              </a:p>
              <a:p>
                <a:endParaRPr lang="en-US" altLang="ko-Kore-KR" dirty="0"/>
              </a:p>
              <a:p>
                <a:r>
                  <a:rPr lang="en-US" altLang="ko-Kore-KR" dirty="0"/>
                  <a:t>DDPM : reverse process</a:t>
                </a:r>
                <a:r>
                  <a:rPr lang="ko-Kore-KR" altLang="en-US" dirty="0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white noise from gaussian dist. </a:t>
                </a:r>
                <a:r>
                  <a:rPr lang="ko-KR" altLang="en-US" dirty="0"/>
                  <a:t>에서 시작</a:t>
                </a:r>
                <a:endParaRPr lang="en-US" altLang="ko-KR" dirty="0"/>
              </a:p>
              <a:p>
                <a:r>
                  <a:rPr lang="en-US" altLang="ko-KR" dirty="0"/>
                  <a:t>BDDM : junctional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에서 시작해서 더 적은 </a:t>
                </a:r>
                <a:r>
                  <a:rPr lang="en-US" altLang="ko-KR" dirty="0"/>
                  <a:t>Step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denoise</a:t>
                </a:r>
                <a:r>
                  <a:rPr lang="ko-KR" altLang="en-US" dirty="0"/>
                  <a:t>가 가능하도록 함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Training schedule</a:t>
                </a:r>
                <a:r>
                  <a:rPr lang="ko-KR" altLang="en-US" dirty="0"/>
                  <a:t>에서는 </a:t>
                </a:r>
                <a:r>
                  <a:rPr lang="en-US" altLang="ko-KR" dirty="0"/>
                  <a:t>1000 step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noise schedule</a:t>
                </a:r>
                <a:r>
                  <a:rPr lang="ko-KR" altLang="en-US" dirty="0"/>
                  <a:t>을 사용하는데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이것보다 적은 </a:t>
                </a:r>
                <a:r>
                  <a:rPr lang="en-US" altLang="ko-KR" dirty="0"/>
                  <a:t>step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denoise</a:t>
                </a:r>
                <a:r>
                  <a:rPr lang="ko-KR" altLang="en-US" dirty="0"/>
                  <a:t>할 수 있는 </a:t>
                </a:r>
                <a:r>
                  <a:rPr lang="en-US" altLang="ko-KR" dirty="0"/>
                  <a:t>noise schedule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predict</a:t>
                </a:r>
                <a:r>
                  <a:rPr lang="ko-KR" altLang="en-US" dirty="0"/>
                  <a:t>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이때 결과물이 </a:t>
                </a:r>
                <a:r>
                  <a:rPr lang="en-US" altLang="ko-KR" dirty="0"/>
                  <a:t>continuous</a:t>
                </a:r>
                <a:r>
                  <a:rPr lang="ko-KR" altLang="en-US" dirty="0"/>
                  <a:t>한 값임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Time-aware LVC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condition : discrete time step</a:t>
                </a:r>
              </a:p>
              <a:p>
                <a:pPr lvl="1"/>
                <a:r>
                  <a:rPr lang="en-US" altLang="ko-KR" dirty="0"/>
                  <a:t>schedule alignment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사용</a:t>
                </a:r>
                <a:endParaRPr lang="en-US" altLang="ko-KR" dirty="0"/>
              </a:p>
              <a:p>
                <a:pPr marL="476250" lvl="1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Loss : KL divergence between forward and reverse distribution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F8FCC8-FF5F-1C4C-91A3-D09E6B181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 t="-4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DC2C1-124E-844C-B71B-DD852D016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3441438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15704</TotalTime>
  <Words>852</Words>
  <Application>Microsoft Macintosh PowerPoint</Application>
  <PresentationFormat>A4 용지(210x297mm)</PresentationFormat>
  <Paragraphs>156</Paragraphs>
  <Slides>16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Helvetica</vt:lpstr>
      <vt:lpstr>Monotype Sorts</vt:lpstr>
      <vt:lpstr>Times New Roman</vt:lpstr>
      <vt:lpstr>Wingdings</vt:lpstr>
      <vt:lpstr>XcodeSourceControl</vt:lpstr>
      <vt:lpstr>FastDiff : A Fast Conditional Diffusion Model for High-Quality Speech Synthesis</vt:lpstr>
      <vt:lpstr>어린이 음성합성 과제 2차년도 달성 목표</vt:lpstr>
      <vt:lpstr>특허 출원 및 논문 작성 </vt:lpstr>
      <vt:lpstr>FastDiff : A Fast Conditional Diffusion Model for High-Quality Speech Synthesis</vt:lpstr>
      <vt:lpstr>Overview</vt:lpstr>
      <vt:lpstr>Background</vt:lpstr>
      <vt:lpstr>Model Architecture</vt:lpstr>
      <vt:lpstr>Diffusion-Ublock : Time-aware LVC</vt:lpstr>
      <vt:lpstr>Noise Predictor</vt:lpstr>
      <vt:lpstr>FastDiff-TTS</vt:lpstr>
      <vt:lpstr>Experiments</vt:lpstr>
      <vt:lpstr>Result</vt:lpstr>
      <vt:lpstr>Result</vt:lpstr>
      <vt:lpstr>Ablation study</vt:lpstr>
      <vt:lpstr>Conclusion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1242</cp:revision>
  <cp:lastPrinted>2018-01-22T13:46:10Z</cp:lastPrinted>
  <dcterms:created xsi:type="dcterms:W3CDTF">2013-03-03T01:08:41Z</dcterms:created>
  <dcterms:modified xsi:type="dcterms:W3CDTF">2023-01-04T01:42:24Z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