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1" r:id="rId2"/>
    <p:sldId id="338" r:id="rId3"/>
    <p:sldId id="320" r:id="rId4"/>
    <p:sldId id="323" r:id="rId5"/>
    <p:sldId id="339" r:id="rId6"/>
    <p:sldId id="324" r:id="rId7"/>
    <p:sldId id="344" r:id="rId8"/>
    <p:sldId id="322" r:id="rId9"/>
    <p:sldId id="342" r:id="rId10"/>
    <p:sldId id="341" r:id="rId11"/>
    <p:sldId id="325" r:id="rId12"/>
    <p:sldId id="326" r:id="rId13"/>
    <p:sldId id="327" r:id="rId14"/>
    <p:sldId id="345" r:id="rId15"/>
    <p:sldId id="329" r:id="rId16"/>
    <p:sldId id="330" r:id="rId17"/>
    <p:sldId id="331" r:id="rId18"/>
    <p:sldId id="332" r:id="rId19"/>
    <p:sldId id="346" r:id="rId20"/>
    <p:sldId id="343" r:id="rId21"/>
    <p:sldId id="333" r:id="rId22"/>
    <p:sldId id="334" r:id="rId23"/>
    <p:sldId id="309" r:id="rId24"/>
  </p:sldIdLst>
  <p:sldSz cx="9906000" cy="6858000" type="A4"/>
  <p:notesSz cx="6645275" cy="9777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FF7C80"/>
    <a:srgbClr val="737373"/>
    <a:srgbClr val="009900"/>
    <a:srgbClr val="99FFCC"/>
    <a:srgbClr val="0000FF"/>
    <a:srgbClr val="F1ADAB"/>
    <a:srgbClr val="00CC00"/>
    <a:srgbClr val="9966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3" autoAdjust="0"/>
    <p:restoredTop sz="97718" autoAdjust="0"/>
  </p:normalViewPr>
  <p:slideViewPr>
    <p:cSldViewPr>
      <p:cViewPr varScale="1">
        <p:scale>
          <a:sx n="128" d="100"/>
          <a:sy n="128" d="100"/>
        </p:scale>
        <p:origin x="1616" y="176"/>
      </p:cViewPr>
      <p:guideLst>
        <p:guide orient="horz" pos="2160"/>
        <p:guide pos="1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90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33338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90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8463"/>
            <a:ext cx="28860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B7A15F01-B463-4F81-BA24-A997AA7F94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97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t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42950"/>
            <a:ext cx="5273675" cy="3651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45025"/>
            <a:ext cx="48704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14" tIns="45407" rIns="90814" bIns="45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8463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89" tIns="0" rIns="18789" bIns="0" numCol="1" anchor="b" anchorCtr="0" compatLnSpc="1">
            <a:prstTxWarp prst="textNoShape">
              <a:avLst/>
            </a:prstTxWarp>
          </a:bodyPr>
          <a:lstStyle>
            <a:lvl1pPr algn="r" defTabSz="889000">
              <a:defRPr sz="1000" b="0" i="1">
                <a:latin typeface="Arial" pitchFamily="34" charset="0"/>
              </a:defRPr>
            </a:lvl1pPr>
          </a:lstStyle>
          <a:p>
            <a:pPr>
              <a:defRPr/>
            </a:pPr>
            <a:fld id="{1B1C82E0-4972-4786-BE92-922525F787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085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4025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08050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604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17688" algn="l" defTabSz="75247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어떤 분야인지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현재 기술적 수준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관련 논문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해당 분야에 대한 본인의 의견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,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생각 등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다음 주 월요일에 교수님께 발표를 하고 각 주제에 대해서 이야기를 해볼 예정입니다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작성은 </a:t>
            </a:r>
            <a:r>
              <a:rPr kumimoji="1" lang="en-US" altLang="ko-Kore-KR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github</a:t>
            </a:r>
            <a:r>
              <a:rPr kumimoji="1" lang="en-US" altLang="ko-Kore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이슈 게시판에 올려놓은 슬라이드 템플릿을 활용해서 해 주시기 바랍니다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+mn-cs"/>
              </a:rPr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2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58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984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65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4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74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1C82E0-4972-4786-BE92-922525F7870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97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/>
          </p:nvPr>
        </p:nvSpPr>
        <p:spPr>
          <a:xfrm>
            <a:off x="671513" y="1371600"/>
            <a:ext cx="847248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802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3DE724D9-4DEB-4646-89D7-6E89B17FAD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8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77D6627A-3292-49E1-90B6-1F861FAB51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437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3150" y="400050"/>
            <a:ext cx="2178050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85825" y="400050"/>
            <a:ext cx="6384925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2ED3F50-29E6-432A-9AE6-EC04911B598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3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1"/>
          <p:cNvSpPr>
            <a:spLocks noChangeArrowheads="1"/>
          </p:cNvSpPr>
          <p:nvPr/>
        </p:nvSpPr>
        <p:spPr bwMode="auto">
          <a:xfrm>
            <a:off x="671513" y="29718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" name="Rectangle 1053"/>
          <p:cNvSpPr>
            <a:spLocks noChangeArrowheads="1"/>
          </p:cNvSpPr>
          <p:nvPr/>
        </p:nvSpPr>
        <p:spPr bwMode="auto">
          <a:xfrm>
            <a:off x="671513" y="1143000"/>
            <a:ext cx="8458200" cy="762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Picture 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250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1055"/>
          <p:cNvSpPr txBox="1">
            <a:spLocks noChangeArrowheads="1"/>
          </p:cNvSpPr>
          <p:nvPr/>
        </p:nvSpPr>
        <p:spPr bwMode="auto">
          <a:xfrm>
            <a:off x="495300" y="163513"/>
            <a:ext cx="406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/>
              <a:t>Sogang University: Dept of Computer Science</a:t>
            </a:r>
          </a:p>
        </p:txBody>
      </p:sp>
      <p:sp>
        <p:nvSpPr>
          <p:cNvPr id="7" name="Rectangle 1056"/>
          <p:cNvSpPr>
            <a:spLocks noChangeArrowheads="1"/>
          </p:cNvSpPr>
          <p:nvPr/>
        </p:nvSpPr>
        <p:spPr bwMode="auto">
          <a:xfrm>
            <a:off x="2057400" y="3657600"/>
            <a:ext cx="5448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3089" name="Rectangle 1041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71513" y="1371600"/>
            <a:ext cx="8472487" cy="1447800"/>
          </a:xfrm>
          <a:ln>
            <a:solidFill>
              <a:schemeClr val="bg1"/>
            </a:solidFill>
          </a:ln>
          <a:effectLst/>
        </p:spPr>
        <p:txBody>
          <a:bodyPr/>
          <a:lstStyle>
            <a:lvl1pPr algn="ctr">
              <a:defRPr sz="3000"/>
            </a:lvl1pPr>
          </a:lstStyle>
          <a:p>
            <a:r>
              <a:rPr lang="ko-KR" altLang="en-US" dirty="0">
                <a:latin typeface="Arial" pitchFamily="34" charset="0"/>
              </a:rPr>
              <a:t>대화형 사용자 인터페이스 개론</a:t>
            </a:r>
            <a:endParaRPr lang="en-US" altLang="ko-K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6576" y="3933056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구명완교수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Office: R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관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904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호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/>
              <a:ea typeface="돋움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/>
                <a:ea typeface="돋움"/>
                <a:cs typeface="+mn-cs"/>
              </a:rPr>
              <a:t>Email: mwkoo@sogang.ac.kr</a:t>
            </a:r>
          </a:p>
        </p:txBody>
      </p:sp>
    </p:spTree>
    <p:extLst>
      <p:ext uri="{BB962C8B-B14F-4D97-AF65-F5344CB8AC3E}">
        <p14:creationId xmlns:p14="http://schemas.microsoft.com/office/powerpoint/2010/main" val="42285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1085850"/>
            <a:ext cx="9256712" cy="5257800"/>
          </a:xfrm>
        </p:spPr>
        <p:txBody>
          <a:bodyPr/>
          <a:lstStyle>
            <a:lvl1pPr>
              <a:buClrTx/>
              <a:buSzPct val="70000"/>
              <a:buFont typeface="Wingdings" pitchFamily="2" charset="2"/>
              <a:buChar char="l"/>
              <a:defRPr sz="2000"/>
            </a:lvl1pPr>
            <a:lvl2pPr>
              <a:buClrTx/>
              <a:buSzPct val="60000"/>
              <a:buFont typeface="Wingdings" pitchFamily="2" charset="2"/>
              <a:buChar char="l"/>
              <a:defRPr sz="1800"/>
            </a:lvl2pPr>
            <a:lvl3pPr>
              <a:buClrTx/>
              <a:buSzPct val="55000"/>
              <a:buFont typeface="Wingdings" pitchFamily="2" charset="2"/>
              <a:buChar char="l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2E59595D-A67B-4217-AF6B-E06A76FEDF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319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BA0CED6D-E462-46D8-AE32-1770C479A1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023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88" y="1143000"/>
            <a:ext cx="4464496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61962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CB3ECEB3-1AB8-4873-8D05-EA1F1E45F1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3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15400" cy="72008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EF3E078D-B2DF-441F-A79A-BB68814A9DF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660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B40CE7C-4FB2-4103-AA66-64D90BC4F65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6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F6EA84A-5789-443C-8382-1C21D6EF8E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31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6C3895AB-FA97-40A1-836C-1312041DFEB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2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ChangeArrowheads="1"/>
          </p:cNvSpPr>
          <p:nvPr/>
        </p:nvSpPr>
        <p:spPr bwMode="auto">
          <a:xfrm>
            <a:off x="336550" y="427038"/>
            <a:ext cx="92329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>
            <a:off x="314325" y="428625"/>
            <a:ext cx="592138" cy="614363"/>
          </a:xfrm>
          <a:prstGeom prst="rect">
            <a:avLst/>
          </a:prstGeom>
          <a:gradFill rotWithShape="0">
            <a:gsLst>
              <a:gs pos="0">
                <a:srgbClr val="4B000C"/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1143000"/>
            <a:ext cx="9236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0005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4712" y="6525344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b="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Page </a:t>
            </a:r>
            <a:fld id="{1B126400-C617-4683-A75C-0C526700A43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1" name="Line 25"/>
          <p:cNvSpPr>
            <a:spLocks noChangeShapeType="1"/>
          </p:cNvSpPr>
          <p:nvPr/>
        </p:nvSpPr>
        <p:spPr bwMode="auto">
          <a:xfrm flipV="1">
            <a:off x="304800" y="6477000"/>
            <a:ext cx="9220200" cy="952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032" name="Picture 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5151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33" name="Text Box 30"/>
          <p:cNvSpPr txBox="1">
            <a:spLocks noChangeArrowheads="1"/>
          </p:cNvSpPr>
          <p:nvPr/>
        </p:nvSpPr>
        <p:spPr bwMode="auto">
          <a:xfrm>
            <a:off x="490538" y="6540500"/>
            <a:ext cx="661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ko-KR" altLang="en-US" sz="1200" dirty="0"/>
              <a:t>지능형 음성대화 인터페이스</a:t>
            </a:r>
            <a:r>
              <a:rPr lang="ko-KR" altLang="en-US" sz="1200" baseline="0" dirty="0"/>
              <a:t> 연구실</a:t>
            </a:r>
            <a:r>
              <a:rPr lang="ko-KR" altLang="en-US" sz="1200" dirty="0"/>
              <a:t> </a:t>
            </a:r>
            <a:endParaRPr lang="en-US" altLang="ko-KR" dirty="0"/>
          </a:p>
        </p:txBody>
      </p:sp>
      <p:sp>
        <p:nvSpPr>
          <p:cNvPr id="1034" name="Text Box 31"/>
          <p:cNvSpPr txBox="1">
            <a:spLocks noChangeArrowheads="1"/>
          </p:cNvSpPr>
          <p:nvPr/>
        </p:nvSpPr>
        <p:spPr bwMode="auto">
          <a:xfrm>
            <a:off x="5817096" y="76200"/>
            <a:ext cx="3839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>
              <a:defRPr/>
            </a:pPr>
            <a:r>
              <a:rPr lang="en-US" altLang="ko-KR" dirty="0">
                <a:latin typeface="Times New Roman" pitchFamily="18" charset="0"/>
              </a:rPr>
              <a:t>                                   </a:t>
            </a:r>
            <a:endParaRPr lang="en-US" altLang="ko-KR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15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21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valle-demo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encodec" TargetMode="External"/><Relationship Id="rId2" Type="http://schemas.openxmlformats.org/officeDocument/2006/relationships/hyperlink" Target="https://arxiv.org/abs/2210.13438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pdf/2107.03312.pdf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research.github.io/seanet/audiolm/examples/" TargetMode="External"/><Relationship Id="rId2" Type="http://schemas.openxmlformats.org/officeDocument/2006/relationships/hyperlink" Target="https://arxiv.org/abs/2209.03143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ucidrains/audiolm-pytor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10580" y="1340768"/>
            <a:ext cx="9361040" cy="1800200"/>
          </a:xfrm>
        </p:spPr>
        <p:txBody>
          <a:bodyPr/>
          <a:lstStyle/>
          <a:p>
            <a:pPr>
              <a:defRPr/>
            </a:pPr>
            <a:r>
              <a:rPr lang="en-US" altLang="ko-KR" sz="3200" dirty="0"/>
              <a:t>Neural Codec Language Models are Zero-shot Text to Speech Synthesis</a:t>
            </a: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6934200" cy="2135088"/>
          </a:xfrm>
        </p:spPr>
        <p:txBody>
          <a:bodyPr/>
          <a:lstStyle/>
          <a:p>
            <a:pPr marL="0" indent="0" algn="ctr">
              <a:buFont typeface="Monotype Sorts"/>
              <a:buNone/>
              <a:defRPr/>
            </a:pPr>
            <a:r>
              <a:rPr lang="ko-KR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최예린</a:t>
            </a:r>
            <a:endParaRPr lang="ko-KR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서강대학교 인공지능학과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ko-K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lakahaga@u.sogang.ac.kr</a:t>
            </a: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Font typeface="Monotype Sorts"/>
              <a:buNone/>
              <a:defRPr/>
            </a:pP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2023.1.18</a:t>
            </a:r>
          </a:p>
          <a:p>
            <a:pPr marL="0" indent="0" algn="ctr">
              <a:buFont typeface="Monotype Sorts"/>
              <a:buNone/>
              <a:defRPr/>
            </a:pPr>
            <a:endParaRPr lang="en-US" altLang="ko-KR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6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C1AD-B929-FD44-A208-808229C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– </a:t>
            </a:r>
            <a:r>
              <a:rPr kumimoji="1" lang="en-US" altLang="ko-Kore-KR" dirty="0" err="1"/>
              <a:t>AudioLM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722A-171A-4F44-838E-348B7F2E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Audio Codec model</a:t>
            </a:r>
            <a:r>
              <a:rPr kumimoji="1" lang="ko-KR" altLang="en-US" dirty="0"/>
              <a:t>의 사용하는 것의 장점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Reconstruction quality</a:t>
            </a:r>
            <a:r>
              <a:rPr kumimoji="1" lang="ko-KR" altLang="en-US" dirty="0"/>
              <a:t>가 더 좋음</a:t>
            </a:r>
            <a:endParaRPr lang="en-US" altLang="ko-KR" dirty="0"/>
          </a:p>
          <a:p>
            <a:endParaRPr kumimoji="1" lang="en-US" altLang="ko-KR" dirty="0"/>
          </a:p>
          <a:p>
            <a:r>
              <a:rPr lang="en-US" altLang="ko-KR" dirty="0"/>
              <a:t>Audio Codec Model</a:t>
            </a:r>
            <a:r>
              <a:rPr lang="ko-KR" altLang="en-US" dirty="0"/>
              <a:t>은 </a:t>
            </a:r>
            <a:r>
              <a:rPr lang="en-US" altLang="ko-KR" dirty="0"/>
              <a:t>off-the-shelf codec decoder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1"/>
            <a:r>
              <a:rPr kumimoji="1" lang="ko-KR" altLang="en-US" dirty="0"/>
              <a:t>따로 </a:t>
            </a:r>
            <a:r>
              <a:rPr kumimoji="1" lang="en-US" altLang="ko-KR" dirty="0"/>
              <a:t>vocoder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훈련하지 않아도 됨</a:t>
            </a:r>
            <a:endParaRPr kumimoji="1" lang="en-US" altLang="ko-KR" dirty="0"/>
          </a:p>
          <a:p>
            <a:pPr lvl="1"/>
            <a:r>
              <a:rPr lang="en-US" altLang="ko-KR" dirty="0"/>
              <a:t>Off-the-shelf = ready-made</a:t>
            </a:r>
          </a:p>
          <a:p>
            <a:pPr lvl="1"/>
            <a:r>
              <a:rPr lang="en-US" altLang="ko-Kore-KR" dirty="0"/>
              <a:t>Unseen speaker</a:t>
            </a:r>
            <a:r>
              <a:rPr lang="ko-Kore-KR" altLang="en-US" dirty="0"/>
              <a:t>에</a:t>
            </a:r>
            <a:r>
              <a:rPr lang="ko-KR" altLang="en-US" dirty="0"/>
              <a:t> 대한 성능도 좋음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Audio Codec vs SSL model representation</a:t>
            </a:r>
          </a:p>
          <a:p>
            <a:pPr lvl="1"/>
            <a:r>
              <a:rPr lang="en-US" altLang="ko-Kore-KR" dirty="0"/>
              <a:t>SSL model</a:t>
            </a:r>
            <a:r>
              <a:rPr lang="ko-Kore-KR" altLang="en-US" dirty="0"/>
              <a:t>에서</a:t>
            </a:r>
            <a:r>
              <a:rPr lang="ko-KR" altLang="en-US" dirty="0"/>
              <a:t> 추출한 </a:t>
            </a:r>
            <a:r>
              <a:rPr lang="en-US" altLang="ko-KR" dirty="0"/>
              <a:t>codes</a:t>
            </a:r>
            <a:r>
              <a:rPr lang="ko-KR" altLang="en-US" dirty="0"/>
              <a:t>들도 내용을 </a:t>
            </a:r>
            <a:r>
              <a:rPr lang="en-US" altLang="ko-KR" dirty="0"/>
              <a:t>reconstruct</a:t>
            </a:r>
            <a:r>
              <a:rPr lang="ko-KR" altLang="en-US" dirty="0"/>
              <a:t>할 수 있지만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speaker identity</a:t>
            </a:r>
            <a:r>
              <a:rPr lang="ko-KR" altLang="en-US" dirty="0"/>
              <a:t>등의 </a:t>
            </a:r>
            <a:r>
              <a:rPr lang="en-US" altLang="ko-KR" dirty="0"/>
              <a:t>audio signal</a:t>
            </a:r>
            <a:r>
              <a:rPr lang="ko-KR" altLang="en-US" dirty="0"/>
              <a:t>의 </a:t>
            </a:r>
            <a:r>
              <a:rPr lang="en-US" altLang="ko-KR" dirty="0"/>
              <a:t>fine detail</a:t>
            </a:r>
            <a:r>
              <a:rPr lang="ko-KR" altLang="en-US" dirty="0"/>
              <a:t>을 </a:t>
            </a:r>
            <a:r>
              <a:rPr lang="en-US" altLang="ko-KR" dirty="0"/>
              <a:t>encode</a:t>
            </a:r>
            <a:r>
              <a:rPr lang="ko-KR" altLang="en-US" dirty="0"/>
              <a:t>하도록 </a:t>
            </a:r>
            <a:r>
              <a:rPr lang="en-US" altLang="ko-KR" dirty="0"/>
              <a:t>optimize</a:t>
            </a:r>
            <a:r>
              <a:rPr lang="ko-KR" altLang="en-US" dirty="0"/>
              <a:t>되지 않았기 때문에 </a:t>
            </a:r>
            <a:r>
              <a:rPr lang="en-US" altLang="ko-KR" dirty="0"/>
              <a:t>audio reconstruction quality </a:t>
            </a:r>
            <a:r>
              <a:rPr lang="ko-KR" altLang="en-US" dirty="0"/>
              <a:t>측면에서 </a:t>
            </a:r>
            <a:r>
              <a:rPr lang="en-US" altLang="ko-KR" dirty="0"/>
              <a:t>audio codec</a:t>
            </a:r>
            <a:r>
              <a:rPr lang="ko-KR" altLang="en-US" dirty="0"/>
              <a:t>보다 성능이 떨어진다</a:t>
            </a:r>
            <a:r>
              <a:rPr lang="en-US" altLang="ko-KR" dirty="0"/>
              <a:t>. </a:t>
            </a:r>
          </a:p>
          <a:p>
            <a:pPr lvl="1"/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4E752-5912-3F49-8D6F-8028452F6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104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7FD89-4C41-9745-8CCB-9DA51C3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Main ide</a:t>
            </a:r>
            <a:r>
              <a:rPr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C5537-DE5F-D942-99C0-2E691D83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1800" dirty="0"/>
              <a:t>기존 </a:t>
            </a:r>
            <a:r>
              <a:rPr kumimoji="1" lang="en-US" altLang="ko-Kore-KR" sz="1800" dirty="0"/>
              <a:t>audio generation</a:t>
            </a:r>
            <a:r>
              <a:rPr kumimoji="1" lang="ko-Kore-KR" altLang="en-US" sz="1800" dirty="0"/>
              <a:t>에서 좋은 성능을 보인 </a:t>
            </a:r>
            <a:r>
              <a:rPr kumimoji="1" lang="en-US" altLang="ko-Kore-KR" sz="1800" dirty="0"/>
              <a:t>audio codec </a:t>
            </a:r>
            <a:r>
              <a:rPr kumimoji="1" lang="ko-Kore-KR" altLang="en-US" sz="1800" dirty="0"/>
              <a:t>을 </a:t>
            </a:r>
            <a:r>
              <a:rPr kumimoji="1" lang="en-US" altLang="ko-Kore-KR" sz="1800" dirty="0"/>
              <a:t>TTS</a:t>
            </a:r>
            <a:r>
              <a:rPr kumimoji="1" lang="ko-Kore-KR" altLang="en-US" sz="1800" dirty="0"/>
              <a:t>에 적용해보자</a:t>
            </a:r>
            <a:r>
              <a:rPr kumimoji="1" lang="en-US" altLang="ko-Kore-KR" sz="1800" dirty="0"/>
              <a:t>.</a:t>
            </a:r>
          </a:p>
          <a:p>
            <a:r>
              <a:rPr lang="ko-Kore-KR" altLang="en-US" sz="1800" dirty="0"/>
              <a:t>이때 </a:t>
            </a:r>
            <a:r>
              <a:rPr lang="en-US" altLang="ko-Kore-KR" sz="1800" dirty="0"/>
              <a:t>GPT-3 </a:t>
            </a:r>
            <a:r>
              <a:rPr lang="ko-Kore-KR" altLang="en-US" sz="1800" dirty="0"/>
              <a:t>처럼 모델 규모 및 학습 데이터 규모를 키워서</a:t>
            </a:r>
            <a:endParaRPr lang="en-US" altLang="ko-Kore-KR" sz="1800" dirty="0"/>
          </a:p>
          <a:p>
            <a:pPr marL="819150" lvl="1" indent="-342900">
              <a:buAutoNum type="arabicPeriod"/>
            </a:pPr>
            <a:r>
              <a:rPr kumimoji="1" lang="en-US" altLang="ko-Kore-KR" sz="1600" dirty="0"/>
              <a:t>zero-shot TTS </a:t>
            </a:r>
            <a:r>
              <a:rPr kumimoji="1" lang="ko-Kore-KR" altLang="en-US" sz="1600" dirty="0"/>
              <a:t>성능 높이기 </a:t>
            </a:r>
            <a:r>
              <a:rPr kumimoji="1" lang="en-US" altLang="ko-Kore-KR" sz="1600" dirty="0"/>
              <a:t>(</a:t>
            </a:r>
            <a:r>
              <a:rPr lang="en-US" altLang="ko-Kore-KR" sz="1600" dirty="0"/>
              <a:t>with In-context learning)</a:t>
            </a:r>
            <a:endParaRPr kumimoji="1" lang="en-US" altLang="ko-Kore-KR" sz="1600" dirty="0"/>
          </a:p>
          <a:p>
            <a:pPr marL="819150" lvl="1" indent="-342900">
              <a:buAutoNum type="arabicPeriod"/>
            </a:pPr>
            <a:r>
              <a:rPr kumimoji="1" lang="en-US" altLang="ko-Kore-KR" sz="1600" dirty="0"/>
              <a:t>Generalization </a:t>
            </a:r>
            <a:r>
              <a:rPr kumimoji="1" lang="ko-Kore-KR" altLang="en-US" sz="1600" dirty="0"/>
              <a:t>성능 높이기</a:t>
            </a:r>
            <a:endParaRPr kumimoji="1" lang="en-US" altLang="ko-Kore-KR" sz="1600" dirty="0"/>
          </a:p>
          <a:p>
            <a:pPr lvl="1"/>
            <a:r>
              <a:rPr kumimoji="1" lang="ko-Kore-KR" altLang="en-US" sz="1600" dirty="0"/>
              <a:t>대규모 학습 데이터 확보를 위해 </a:t>
            </a:r>
            <a:r>
              <a:rPr lang="en-US" altLang="ko-Kore-KR" sz="1600" dirty="0" err="1"/>
              <a:t>LibriLight</a:t>
            </a:r>
            <a:r>
              <a:rPr lang="en-US" altLang="ko-Kore-KR" sz="1600" dirty="0"/>
              <a:t> </a:t>
            </a:r>
            <a:r>
              <a:rPr lang="ko-Kore-KR" altLang="en-US" sz="1600" dirty="0"/>
              <a:t>선택</a:t>
            </a:r>
            <a:endParaRPr lang="en-US" altLang="ko-Kore-KR" sz="1600" dirty="0"/>
          </a:p>
          <a:p>
            <a:pPr marL="1200150" lvl="2" indent="-342900"/>
            <a:r>
              <a:rPr kumimoji="1" lang="ko-Kore-KR" altLang="en-US" sz="1400" dirty="0"/>
              <a:t>기존 </a:t>
            </a:r>
            <a:r>
              <a:rPr kumimoji="1" lang="en-US" altLang="ko-Kore-KR" sz="1400" dirty="0"/>
              <a:t>: </a:t>
            </a:r>
            <a:r>
              <a:rPr kumimoji="1" lang="en-US" altLang="ko-KR" sz="1400" dirty="0"/>
              <a:t>600 </a:t>
            </a:r>
            <a:r>
              <a:rPr lang="en-US" altLang="ko-KR" sz="1400" dirty="0"/>
              <a:t>h</a:t>
            </a:r>
            <a:r>
              <a:rPr lang="ko-KR" altLang="en-US" sz="1400" dirty="0"/>
              <a:t> </a:t>
            </a:r>
            <a:r>
              <a:rPr lang="en-US" altLang="ko-KR" sz="1400" dirty="0"/>
              <a:t>=&gt; 60,000 hours (</a:t>
            </a:r>
            <a:r>
              <a:rPr kumimoji="1" lang="en-US" altLang="ko-Kore-KR" sz="1400" dirty="0"/>
              <a:t>Transcript</a:t>
            </a:r>
            <a:r>
              <a:rPr kumimoji="1" lang="ko-KR" altLang="en-US" sz="1400" dirty="0"/>
              <a:t>가 없기 때문에 </a:t>
            </a:r>
            <a:r>
              <a:rPr kumimoji="1" lang="en-US" altLang="ko-KR" sz="1400" dirty="0"/>
              <a:t>ASR </a:t>
            </a:r>
            <a:r>
              <a:rPr kumimoji="1" lang="ko-KR" altLang="en-US" sz="1400" dirty="0"/>
              <a:t>모델 이용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pPr marL="819150" lvl="1" indent="-342900">
              <a:buAutoNum type="arabicPeriod"/>
            </a:pPr>
            <a:endParaRPr lang="en-US" altLang="ko-Kore-KR" sz="1600" dirty="0"/>
          </a:p>
          <a:p>
            <a:r>
              <a:rPr kumimoji="1" lang="en-US" altLang="ko-Kore-KR" sz="1800" dirty="0"/>
              <a:t>TTS </a:t>
            </a:r>
            <a:r>
              <a:rPr kumimoji="1" lang="ko-Kore-KR" altLang="en-US" sz="1800" dirty="0"/>
              <a:t>를 기존 </a:t>
            </a:r>
            <a:r>
              <a:rPr lang="en-US" altLang="ko-KR" sz="1800" dirty="0"/>
              <a:t>signal regression task</a:t>
            </a:r>
            <a:r>
              <a:rPr lang="ko-KR" altLang="en-US" sz="1800" dirty="0"/>
              <a:t>에서 </a:t>
            </a:r>
            <a:r>
              <a:rPr lang="en-US" altLang="ko-KR" sz="1800" dirty="0"/>
              <a:t>discrete token</a:t>
            </a:r>
            <a:r>
              <a:rPr lang="ko-KR" altLang="en-US" sz="1800" dirty="0"/>
              <a:t>을 생성하는 </a:t>
            </a:r>
            <a:r>
              <a:rPr lang="en-US" altLang="ko-KR" sz="1800" dirty="0"/>
              <a:t>conditional codec LM task</a:t>
            </a:r>
            <a:r>
              <a:rPr lang="ko-KR" altLang="en-US" sz="1800" dirty="0"/>
              <a:t>로 재정의</a:t>
            </a:r>
            <a:endParaRPr lang="en-US" altLang="ko-KR" sz="1800" dirty="0"/>
          </a:p>
          <a:p>
            <a:pPr lvl="1"/>
            <a:r>
              <a:rPr lang="en-US" altLang="ko-KR" sz="1600" dirty="0"/>
              <a:t>Prompt : text(phoneme) + 3</a:t>
            </a:r>
            <a:r>
              <a:rPr lang="ko-KR" altLang="en-US" sz="1600" dirty="0"/>
              <a:t>초 </a:t>
            </a:r>
            <a:r>
              <a:rPr lang="en-US" altLang="ko-KR" sz="1600" dirty="0"/>
              <a:t>speaker reference speech</a:t>
            </a:r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Inference </a:t>
            </a:r>
            <a:r>
              <a:rPr lang="ko-KR" altLang="en-US" sz="1800" dirty="0"/>
              <a:t>시 </a:t>
            </a:r>
            <a:r>
              <a:rPr lang="en-US" altLang="ko-KR" sz="1800" dirty="0"/>
              <a:t>prompt </a:t>
            </a:r>
            <a:r>
              <a:rPr lang="ko-KR" altLang="en-US" sz="1800" dirty="0"/>
              <a:t>구성</a:t>
            </a:r>
            <a:endParaRPr lang="en-US" altLang="ko-KR" sz="1800" dirty="0"/>
          </a:p>
          <a:p>
            <a:pPr lvl="1"/>
            <a:r>
              <a:rPr lang="en-US" altLang="ko-KR" sz="1600" dirty="0"/>
              <a:t>VALL-E : reference speech</a:t>
            </a:r>
            <a:r>
              <a:rPr lang="ko-KR" altLang="en-US" sz="1600" dirty="0"/>
              <a:t>의 </a:t>
            </a:r>
            <a:r>
              <a:rPr lang="en-US" altLang="ko-KR" sz="1600" dirty="0"/>
              <a:t>text + </a:t>
            </a:r>
            <a:r>
              <a:rPr lang="ko-KR" altLang="en-US" sz="1600" dirty="0"/>
              <a:t>생성할 </a:t>
            </a:r>
            <a:r>
              <a:rPr lang="en-US" altLang="ko-KR" sz="1600" dirty="0"/>
              <a:t>text + reference speech</a:t>
            </a:r>
          </a:p>
          <a:p>
            <a:pPr lvl="1"/>
            <a:r>
              <a:rPr lang="en-US" altLang="ko-KR" sz="1600" dirty="0"/>
              <a:t>VALL-E-continual : </a:t>
            </a:r>
            <a:r>
              <a:rPr lang="ko-KR" altLang="en-US" sz="1600" dirty="0"/>
              <a:t>생성할 문장의 전체 </a:t>
            </a:r>
            <a:r>
              <a:rPr lang="en-US" altLang="ko-KR" sz="1600" dirty="0"/>
              <a:t>text + </a:t>
            </a:r>
            <a:r>
              <a:rPr lang="ko-KR" altLang="en-US" sz="1600" dirty="0"/>
              <a:t>생성할 문장의 음성 처음 </a:t>
            </a:r>
            <a:r>
              <a:rPr lang="en-US" altLang="ko-KR" sz="1600" dirty="0"/>
              <a:t>3</a:t>
            </a:r>
            <a:r>
              <a:rPr lang="ko-KR" altLang="en-US" sz="1600" dirty="0"/>
              <a:t>초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E1E5F9-DFA2-AE41-962C-46239F07C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623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4EBE-A3DD-7C48-826F-990F8554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0050"/>
            <a:ext cx="8686800" cy="685800"/>
          </a:xfrm>
        </p:spPr>
        <p:txBody>
          <a:bodyPr wrap="square" anchor="ctr">
            <a:normAutofit/>
          </a:bodyPr>
          <a:lstStyle/>
          <a:p>
            <a:r>
              <a:rPr kumimoji="1" lang="en-US" altLang="ko-Kore-KR" dirty="0"/>
              <a:t>Model Architecture</a:t>
            </a:r>
            <a:endParaRPr kumimoji="1" lang="ko-Kore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BBCC725-AE94-774E-858E-955CA8658BE0}"/>
              </a:ext>
            </a:extLst>
          </p:cNvPr>
          <p:cNvSpPr txBox="1">
            <a:spLocks/>
          </p:cNvSpPr>
          <p:nvPr/>
        </p:nvSpPr>
        <p:spPr bwMode="auto">
          <a:xfrm>
            <a:off x="376704" y="1085850"/>
            <a:ext cx="92567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Audio codec</a:t>
            </a:r>
            <a:r>
              <a:rPr lang="ko-KR" altLang="en-US" sz="1800" kern="0" dirty="0"/>
              <a:t>을 생성하는 </a:t>
            </a:r>
            <a:r>
              <a:rPr lang="en-US" altLang="ko-KR" sz="1800" kern="0" dirty="0"/>
              <a:t>task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(Batch, Number of quantizers, T)</a:t>
            </a:r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quantizer stage</a:t>
            </a:r>
            <a:r>
              <a:rPr lang="ko-KR" altLang="en-US" sz="1800" kern="0" dirty="0"/>
              <a:t> 별로 다른 </a:t>
            </a:r>
            <a:r>
              <a:rPr lang="en-US" altLang="ko-KR" sz="1800" kern="0" dirty="0"/>
              <a:t>transformer decoder</a:t>
            </a:r>
            <a:r>
              <a:rPr lang="ko-KR" altLang="en-US" sz="1800" kern="0" dirty="0"/>
              <a:t> 사용</a:t>
            </a:r>
            <a:r>
              <a:rPr lang="en-US" altLang="ko-KR" sz="1800" kern="0" dirty="0"/>
              <a:t> </a:t>
            </a:r>
            <a:endParaRPr lang="en-US" altLang="ko-KR" sz="1600" kern="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184DBA5-4D51-6B44-BDC2-5DF017413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4" y="2132856"/>
            <a:ext cx="5904656" cy="3749457"/>
          </a:xfrm>
          <a:noFill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68AD08-DA4A-3549-824A-2A0776CDCD6D}"/>
              </a:ext>
            </a:extLst>
          </p:cNvPr>
          <p:cNvSpPr txBox="1">
            <a:spLocks/>
          </p:cNvSpPr>
          <p:nvPr/>
        </p:nvSpPr>
        <p:spPr bwMode="auto">
          <a:xfrm>
            <a:off x="6321152" y="1916832"/>
            <a:ext cx="3464664" cy="457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Autoregressive Decoder</a:t>
            </a:r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/>
              <a:t>First quantizer</a:t>
            </a:r>
            <a:r>
              <a:rPr lang="ko-KR" altLang="en-US" sz="1400" kern="0" dirty="0"/>
              <a:t>의 </a:t>
            </a:r>
            <a:r>
              <a:rPr lang="en-US" altLang="ko-KR" sz="1400" kern="0" dirty="0"/>
              <a:t>Code</a:t>
            </a:r>
            <a:r>
              <a:rPr lang="ko-KR" altLang="en-US" sz="1400" kern="0" dirty="0" err="1"/>
              <a:t>를</a:t>
            </a:r>
            <a:r>
              <a:rPr lang="ko-KR" altLang="en-US" sz="1400" kern="0" dirty="0"/>
              <a:t> 생성</a:t>
            </a:r>
            <a:endParaRPr lang="en-US" altLang="ko-KR" sz="14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600" kern="0" dirty="0"/>
              <a:t>Non-AR Decoder</a:t>
            </a:r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/>
              <a:t>2~8</a:t>
            </a:r>
            <a:r>
              <a:rPr lang="ko-KR" altLang="en-US" sz="1400" kern="0" dirty="0"/>
              <a:t> 번째 </a:t>
            </a:r>
            <a:r>
              <a:rPr lang="en-US" altLang="ko-KR" sz="1400" kern="0" dirty="0"/>
              <a:t>quantizer</a:t>
            </a:r>
            <a:r>
              <a:rPr lang="ko-KR" altLang="en-US" sz="1400" kern="0" dirty="0"/>
              <a:t>의</a:t>
            </a:r>
            <a:r>
              <a:rPr lang="en-US" altLang="ko-KR" sz="1400" kern="0" dirty="0"/>
              <a:t> Code</a:t>
            </a:r>
            <a:r>
              <a:rPr lang="ko-KR" altLang="en-US" sz="1400" kern="0" dirty="0" err="1"/>
              <a:t>를</a:t>
            </a:r>
            <a:r>
              <a:rPr lang="ko-KR" altLang="en-US" sz="1400" kern="0" dirty="0"/>
              <a:t>   생성</a:t>
            </a:r>
            <a:endParaRPr lang="en-US" altLang="ko-KR" sz="1400" kern="0" dirty="0"/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ko-KR" altLang="en-US" sz="1400" kern="0" dirty="0"/>
              <a:t>훈련 과정에서 </a:t>
            </a:r>
            <a:r>
              <a:rPr lang="en-US" altLang="ko-KR" sz="1400" kern="0" dirty="0"/>
              <a:t>Random</a:t>
            </a:r>
            <a:r>
              <a:rPr lang="ko-KR" altLang="en-US" sz="1400" kern="0" dirty="0"/>
              <a:t>하게       </a:t>
            </a:r>
            <a:r>
              <a:rPr lang="en-US" altLang="ko-KR" sz="1400" kern="0" dirty="0" err="1"/>
              <a:t>i</a:t>
            </a:r>
            <a:r>
              <a:rPr lang="ko-KR" altLang="en-US" sz="1400" kern="0" dirty="0"/>
              <a:t>번째 </a:t>
            </a:r>
            <a:r>
              <a:rPr lang="en-US" altLang="ko-KR" sz="1400" kern="0" dirty="0"/>
              <a:t>quantizer</a:t>
            </a:r>
            <a:r>
              <a:rPr lang="ko-KR" altLang="en-US" sz="1400" kern="0" dirty="0"/>
              <a:t>의 코드를          생성하도록 훈련</a:t>
            </a:r>
            <a:endParaRPr lang="en-US" altLang="ko-KR" sz="1400" kern="0" dirty="0"/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 err="1"/>
              <a:t>i</a:t>
            </a:r>
            <a:r>
              <a:rPr lang="ko-KR" altLang="en-US" sz="1400" kern="0" dirty="0"/>
              <a:t>번째 </a:t>
            </a:r>
            <a:r>
              <a:rPr lang="en-US" altLang="ko-KR" sz="1400" kern="0" dirty="0"/>
              <a:t>quantizer</a:t>
            </a:r>
            <a:r>
              <a:rPr lang="ko-KR" altLang="en-US" sz="1400" kern="0" dirty="0"/>
              <a:t>의 코드를 보고 </a:t>
            </a:r>
            <a:r>
              <a:rPr lang="en-US" altLang="ko-KR" sz="1400" kern="0" dirty="0"/>
              <a:t>i+1 </a:t>
            </a:r>
            <a:r>
              <a:rPr lang="ko-KR" altLang="en-US" sz="1400" kern="0" dirty="0"/>
              <a:t>번째 </a:t>
            </a:r>
            <a:r>
              <a:rPr lang="en-US" altLang="ko-KR" sz="1400" kern="0" dirty="0"/>
              <a:t>quantizer</a:t>
            </a:r>
            <a:r>
              <a:rPr lang="ko-KR" altLang="en-US" sz="1400" kern="0" dirty="0"/>
              <a:t>의 코드를 </a:t>
            </a:r>
            <a:r>
              <a:rPr lang="en-US" altLang="ko-KR" sz="1400" kern="0" dirty="0"/>
              <a:t>   </a:t>
            </a:r>
            <a:r>
              <a:rPr lang="ko-KR" altLang="en-US" sz="1400" kern="0" dirty="0"/>
              <a:t>생성하도록 학습</a:t>
            </a:r>
            <a:endParaRPr lang="en-US" altLang="ko-KR" sz="1400" kern="0" dirty="0"/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4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600" kern="0" dirty="0"/>
              <a:t>Sequence length </a:t>
            </a:r>
            <a:r>
              <a:rPr lang="ko-KR" altLang="en-US" sz="1600" kern="0" dirty="0"/>
              <a:t>예측을 위해서 </a:t>
            </a:r>
            <a:r>
              <a:rPr lang="en-US" altLang="ko-KR" sz="1600" kern="0" dirty="0"/>
              <a:t>AR</a:t>
            </a:r>
            <a:r>
              <a:rPr lang="ko-KR" altLang="en-US" sz="1600" kern="0" dirty="0"/>
              <a:t>이 필요하지만</a:t>
            </a:r>
            <a:r>
              <a:rPr lang="en-US" altLang="ko-KR" sz="1600" kern="0" dirty="0"/>
              <a:t>,</a:t>
            </a:r>
            <a:r>
              <a:rPr lang="ko-KR" altLang="en-US" sz="1600" kern="0" dirty="0"/>
              <a:t> 느리기 때문에 첫번째 </a:t>
            </a:r>
            <a:r>
              <a:rPr lang="en-US" altLang="ko-KR" sz="1600" kern="0" dirty="0"/>
              <a:t>quantizer</a:t>
            </a:r>
            <a:r>
              <a:rPr lang="ko-KR" altLang="en-US" sz="1600" kern="0" dirty="0"/>
              <a:t>만 사용하고</a:t>
            </a:r>
            <a:r>
              <a:rPr lang="en-US" altLang="ko-KR" sz="1600" kern="0" dirty="0"/>
              <a:t>,</a:t>
            </a:r>
            <a:r>
              <a:rPr lang="ko-KR" altLang="en-US" sz="1600" kern="0" dirty="0"/>
              <a:t> </a:t>
            </a:r>
            <a:r>
              <a:rPr lang="en-US" altLang="ko-KR" sz="1600" kern="0" dirty="0"/>
              <a:t>Inference</a:t>
            </a:r>
            <a:r>
              <a:rPr lang="ko-KR" altLang="en-US" sz="1600" kern="0" dirty="0"/>
              <a:t> 속도를 위해 나머지는 </a:t>
            </a:r>
            <a:r>
              <a:rPr lang="en-US" altLang="ko-KR" sz="1600" kern="0" dirty="0"/>
              <a:t>Non-AR</a:t>
            </a:r>
            <a:r>
              <a:rPr lang="ko-KR" altLang="en-US" sz="1600" kern="0" dirty="0"/>
              <a:t>을 사용</a:t>
            </a:r>
            <a:endParaRPr lang="en-US" altLang="ko-KR" sz="1400" kern="0" dirty="0"/>
          </a:p>
          <a:p>
            <a:pPr lvl="1"/>
            <a:endParaRPr lang="en-US" altLang="ko-KR" sz="12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D3C34-D29B-F447-85F4-B15E7FE7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94712" y="6525344"/>
            <a:ext cx="1066800" cy="304800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7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E178-49E4-434E-9D65-3FB1FC9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Training - </a:t>
            </a:r>
            <a:r>
              <a:rPr lang="en-US" altLang="ko-KR" dirty="0"/>
              <a:t>Autoregressive Decoder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27D445-FE0C-6A43-A6BA-41B3368CD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Causal LM task</a:t>
                </a:r>
                <a:endParaRPr lang="en-US" altLang="ko-KR" dirty="0"/>
              </a:p>
              <a:p>
                <a:r>
                  <a:rPr lang="en-US" altLang="ko-KR" dirty="0"/>
                  <a:t>Input : </a:t>
                </a:r>
                <a:r>
                  <a:rPr kumimoji="1" lang="en-US" altLang="ko-Kore-KR" dirty="0"/>
                  <a:t>phoneme embedding x + &lt;</a:t>
                </a:r>
                <a:r>
                  <a:rPr kumimoji="1" lang="en-US" altLang="ko-Kore-KR" dirty="0" err="1"/>
                  <a:t>eos</a:t>
                </a:r>
                <a:r>
                  <a:rPr kumimoji="1" lang="en-US" altLang="ko-Kore-KR" dirty="0"/>
                  <a:t>&gt; + acoustic tokens + &lt;</a:t>
                </a:r>
                <a:r>
                  <a:rPr kumimoji="1" lang="en-US" altLang="ko-Kore-KR" dirty="0" err="1"/>
                  <a:t>eos</a:t>
                </a:r>
                <a:r>
                  <a:rPr kumimoji="1" lang="en-US" altLang="ko-Kore-KR" dirty="0"/>
                  <a:t>&gt;</a:t>
                </a:r>
              </a:p>
              <a:p>
                <a:pPr lvl="1"/>
                <a:r>
                  <a:rPr lang="en-US" altLang="ko-Kore-KR" dirty="0"/>
                  <a:t>Acoustic token : </a:t>
                </a:r>
                <a:r>
                  <a:rPr lang="en-US" altLang="ko-KR" dirty="0"/>
                  <a:t>First quantizer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code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𝑨𝑹</m:t>
                        </m:r>
                      </m:sub>
                    </m:sSub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ore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: acoustic tokens from audio codec model  / </a:t>
                </a: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ko-Kore-KR" dirty="0"/>
                  <a:t> : phoneme embedding</a:t>
                </a:r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27D445-FE0C-6A43-A6BA-41B3368CD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A97B9-75C6-A14A-841F-F59B56773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1C7F43-7CFD-2942-A200-C7A6DF1C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06" y="3077599"/>
            <a:ext cx="7317507" cy="338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E178-49E4-434E-9D65-3FB1FC9B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Model Training - Non-Autoregressive Decoder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27D445-FE0C-6A43-A6BA-41B3368CD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Causal LM task</a:t>
                </a:r>
                <a:endParaRPr lang="en-US" altLang="ko-KR" dirty="0"/>
              </a:p>
              <a:p>
                <a:r>
                  <a:rPr lang="en-US" altLang="ko-Kore-KR" dirty="0"/>
                  <a:t>Input : phoneme embedding x + acoustic prompt matrix C </a:t>
                </a:r>
              </a:p>
              <a:p>
                <a:pPr lvl="1"/>
                <a:r>
                  <a:rPr kumimoji="1" lang="en-US" altLang="ko-Kore-KR" dirty="0"/>
                  <a:t>Non AR </a:t>
                </a:r>
                <a:r>
                  <a:rPr kumimoji="1" lang="en-US" altLang="ko-KR" dirty="0"/>
                  <a:t>setup</a:t>
                </a:r>
                <a:r>
                  <a:rPr kumimoji="1" lang="ko-KR" altLang="en-US" dirty="0"/>
                  <a:t>에서는 모든 </a:t>
                </a:r>
                <a:r>
                  <a:rPr kumimoji="1" lang="en-US" altLang="ko-KR" dirty="0"/>
                  <a:t>quantizer</a:t>
                </a:r>
                <a:r>
                  <a:rPr kumimoji="1" lang="ko-KR" altLang="en-US" dirty="0"/>
                  <a:t>의 </a:t>
                </a:r>
                <a:r>
                  <a:rPr lang="en-US" altLang="ko-KR" dirty="0"/>
                  <a:t>audio code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넣어줌</a:t>
                </a:r>
                <a:r>
                  <a:rPr lang="en-US" altLang="ko-KR" dirty="0"/>
                  <a:t> </a:t>
                </a:r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quantizer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audio code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더함 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(Batch, Number of quantizer, Time) =&gt; summation =&gt;  (Batch, Time)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:,</m:t>
                        </m:r>
                      </m:sub>
                    </m:sSub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𝑵𝑨𝑹</m:t>
                        </m:r>
                      </m:sub>
                    </m:sSub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p>
                    </m:sSubSup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:,</m:t>
                            </m:r>
                            <m:r>
                              <a:rPr kumimoji="1" lang="en-US" altLang="ko-Kore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:,&lt;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̃"/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27D445-FE0C-6A43-A6BA-41B3368CD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4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A97B9-75C6-A14A-841F-F59B56773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2E520B-338E-7047-B4E1-5E5FE457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24" y="3356992"/>
            <a:ext cx="7802951" cy="29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7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908AC-B0BD-7442-8CC7-11B14D95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Inference setup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A1270-6466-7040-9EAA-9FB7E5AF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AR</a:t>
            </a:r>
            <a:r>
              <a:rPr lang="en-US" altLang="ko-Kore-KR" dirty="0"/>
              <a:t> decoder</a:t>
            </a:r>
            <a:r>
              <a:rPr lang="ko-Kore-KR" altLang="en-US" dirty="0"/>
              <a:t>는</a:t>
            </a:r>
            <a:r>
              <a:rPr lang="ko-KR" altLang="en-US" dirty="0"/>
              <a:t> </a:t>
            </a:r>
            <a:r>
              <a:rPr lang="en-US" altLang="ko-KR" dirty="0"/>
              <a:t>sampling decoding / NAR decoder</a:t>
            </a:r>
            <a:r>
              <a:rPr lang="ko-KR" altLang="en-US" dirty="0"/>
              <a:t>는 </a:t>
            </a:r>
            <a:r>
              <a:rPr lang="en-US" altLang="ko-KR" dirty="0"/>
              <a:t>Greedy</a:t>
            </a:r>
            <a:r>
              <a:rPr lang="ko-KR" altLang="en-US" dirty="0"/>
              <a:t> </a:t>
            </a:r>
            <a:r>
              <a:rPr lang="en-US" altLang="ko-KR" dirty="0"/>
              <a:t>decoding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ko-Kore-KR" altLang="en-US" dirty="0"/>
              <a:t>가지</a:t>
            </a:r>
            <a:r>
              <a:rPr kumimoji="1" lang="ko-KR" altLang="en-US" dirty="0"/>
              <a:t> 버전</a:t>
            </a:r>
            <a:endParaRPr lang="en-US" altLang="ko-Kore-KR" dirty="0"/>
          </a:p>
          <a:p>
            <a:pPr lvl="1"/>
            <a:r>
              <a:rPr kumimoji="1" lang="en-US" altLang="ko-KR" dirty="0"/>
              <a:t>VALL-E</a:t>
            </a:r>
          </a:p>
          <a:p>
            <a:pPr lvl="2"/>
            <a:r>
              <a:rPr lang="en-US" altLang="ko-Kore-KR" dirty="0"/>
              <a:t>Prompt : reference speech</a:t>
            </a:r>
            <a:r>
              <a:rPr lang="ko-Kore-KR" altLang="en-US" dirty="0"/>
              <a:t>의</a:t>
            </a:r>
            <a:r>
              <a:rPr lang="ko-KR" altLang="en-US" dirty="0"/>
              <a:t> </a:t>
            </a:r>
            <a:r>
              <a:rPr lang="en-US" altLang="ko-KR" dirty="0"/>
              <a:t>phoneme + </a:t>
            </a:r>
            <a:r>
              <a:rPr lang="ko-KR" altLang="en-US" dirty="0"/>
              <a:t>합성해야 하는 </a:t>
            </a:r>
            <a:r>
              <a:rPr lang="en-US" altLang="ko-KR" dirty="0"/>
              <a:t>phoneme + reference</a:t>
            </a:r>
            <a:r>
              <a:rPr lang="ko-KR" altLang="en-US" dirty="0"/>
              <a:t> </a:t>
            </a:r>
            <a:r>
              <a:rPr lang="en-US" altLang="ko-KR" dirty="0"/>
              <a:t>speech</a:t>
            </a:r>
            <a:r>
              <a:rPr lang="ko-KR" altLang="en-US" dirty="0"/>
              <a:t>의 </a:t>
            </a:r>
            <a:r>
              <a:rPr lang="en-US" altLang="ko-KR" dirty="0"/>
              <a:t>audio codec(acoustic tokens)</a:t>
            </a:r>
          </a:p>
          <a:p>
            <a:pPr lvl="2"/>
            <a:r>
              <a:rPr lang="ko-Kore-KR" altLang="en-US" dirty="0"/>
              <a:t>모델은</a:t>
            </a:r>
            <a:r>
              <a:rPr lang="ko-KR" altLang="en-US" dirty="0"/>
              <a:t> </a:t>
            </a:r>
            <a:r>
              <a:rPr lang="en-US" altLang="ko-KR" dirty="0"/>
              <a:t>unseen speaker</a:t>
            </a:r>
            <a:r>
              <a:rPr lang="ko-KR" altLang="en-US" dirty="0"/>
              <a:t>에 맞게 </a:t>
            </a:r>
            <a:r>
              <a:rPr lang="en-US" altLang="ko-KR" dirty="0"/>
              <a:t>acoustic token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kumimoji="1" lang="en-US" altLang="ko-Kore-KR" dirty="0"/>
              <a:t>VALL-E-continual </a:t>
            </a:r>
          </a:p>
          <a:p>
            <a:pPr lvl="2"/>
            <a:r>
              <a:rPr kumimoji="1" lang="en-US" altLang="ko-Kore-KR" dirty="0"/>
              <a:t>Prompt : </a:t>
            </a:r>
            <a:r>
              <a:rPr lang="ko-Kore-KR" altLang="en-US" dirty="0"/>
              <a:t>합성해야</a:t>
            </a:r>
            <a:r>
              <a:rPr lang="ko-KR" altLang="en-US" dirty="0"/>
              <a:t> 하는 전체 </a:t>
            </a:r>
            <a:r>
              <a:rPr lang="en-US" altLang="ko-KR" dirty="0"/>
              <a:t>phoneme +</a:t>
            </a:r>
            <a:r>
              <a:rPr lang="ko-KR" altLang="en-US" dirty="0"/>
              <a:t> </a:t>
            </a:r>
            <a:r>
              <a:rPr lang="en-US" altLang="ko-KR" dirty="0"/>
              <a:t>Paired </a:t>
            </a:r>
            <a:r>
              <a:rPr lang="ko-KR" altLang="en-US" dirty="0"/>
              <a:t>음성의 처음 </a:t>
            </a:r>
            <a:r>
              <a:rPr lang="en-US" altLang="ko-KR" dirty="0"/>
              <a:t>3</a:t>
            </a:r>
            <a:r>
              <a:rPr lang="ko-KR" altLang="en-US" dirty="0"/>
              <a:t>초</a:t>
            </a:r>
            <a:endParaRPr lang="en-US" altLang="ko-KR" dirty="0"/>
          </a:p>
          <a:p>
            <a:pPr lvl="2"/>
            <a:r>
              <a:rPr kumimoji="1" lang="ko-KR" altLang="en-US" dirty="0"/>
              <a:t>모델은 주어진 음성의 뒷부분에 해당하는 </a:t>
            </a:r>
            <a:r>
              <a:rPr kumimoji="1" lang="en-US" altLang="ko-KR" dirty="0"/>
              <a:t>acoustic token</a:t>
            </a:r>
            <a:r>
              <a:rPr kumimoji="1" lang="ko-KR" altLang="en-US" dirty="0"/>
              <a:t>을 생성</a:t>
            </a:r>
            <a:endParaRPr kumimoji="1" lang="en-US" altLang="ko-KR" dirty="0"/>
          </a:p>
          <a:p>
            <a:pPr lvl="1"/>
            <a:r>
              <a:rPr lang="ko-KR" altLang="en-US" dirty="0"/>
              <a:t>생성된 </a:t>
            </a:r>
            <a:r>
              <a:rPr lang="en-US" altLang="ko-KR" dirty="0"/>
              <a:t>Acoustic token</a:t>
            </a:r>
            <a:r>
              <a:rPr lang="ko-KR" altLang="en-US" dirty="0" err="1"/>
              <a:t>으로부터</a:t>
            </a:r>
            <a:r>
              <a:rPr lang="ko-KR" altLang="en-US" dirty="0"/>
              <a:t> </a:t>
            </a:r>
            <a:r>
              <a:rPr lang="en-US" altLang="ko-KR" dirty="0"/>
              <a:t>Off-the-shelf Audio codec decoder</a:t>
            </a:r>
            <a:r>
              <a:rPr lang="ko-KR" altLang="en-US" dirty="0" err="1"/>
              <a:t>를</a:t>
            </a:r>
            <a:r>
              <a:rPr lang="ko-KR" altLang="en-US" dirty="0"/>
              <a:t> 이용하여       음성으로 변환</a:t>
            </a:r>
            <a:endParaRPr lang="en-US" altLang="ko-Kore-KR" dirty="0"/>
          </a:p>
          <a:p>
            <a:pPr lvl="2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16514-0209-B742-ABD9-C4BE4AAE0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318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68B99-FC2D-9D46-B8F7-3F9016B0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80C3B-B7B7-0A4F-B157-A5ADCBB9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Transcription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얻기 위해 사용한 </a:t>
            </a:r>
            <a:r>
              <a:rPr kumimoji="1" lang="en-US" altLang="ko-KR" dirty="0"/>
              <a:t>ASR </a:t>
            </a:r>
            <a:r>
              <a:rPr kumimoji="1" lang="ko-KR" altLang="en-US" dirty="0"/>
              <a:t>모델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hybrid DNN-HMM – </a:t>
            </a:r>
            <a:r>
              <a:rPr kumimoji="1" lang="en-US" altLang="ko-KR" dirty="0" err="1"/>
              <a:t>LibriSpeech</a:t>
            </a:r>
            <a:r>
              <a:rPr kumimoji="1" lang="en-US" altLang="ko-KR" dirty="0"/>
              <a:t> 960h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Model Configuration</a:t>
            </a:r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학습 환경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V100 32</a:t>
            </a:r>
            <a:r>
              <a:rPr lang="en-US" altLang="ko-Kore-KR" dirty="0"/>
              <a:t>GB 16</a:t>
            </a:r>
            <a:r>
              <a:rPr lang="ko-Kore-KR" altLang="en-US" dirty="0"/>
              <a:t>개</a:t>
            </a:r>
            <a:r>
              <a:rPr lang="ko-KR" altLang="en-US" dirty="0"/>
              <a:t> 이용</a:t>
            </a:r>
            <a:r>
              <a:rPr lang="en-US" altLang="ko-KR" dirty="0"/>
              <a:t>, 800k steps </a:t>
            </a:r>
            <a:r>
              <a:rPr lang="ko-KR" altLang="en-US" dirty="0"/>
              <a:t>훈련</a:t>
            </a:r>
            <a:endParaRPr lang="en-US" altLang="ko-KR" dirty="0"/>
          </a:p>
          <a:p>
            <a:pPr lvl="1"/>
            <a:r>
              <a:rPr lang="en-US" altLang="ko-KR" dirty="0" err="1"/>
              <a:t>AdamW</a:t>
            </a:r>
            <a:r>
              <a:rPr lang="en-US" altLang="ko-KR" dirty="0"/>
              <a:t>, with learning rate of 5e-4 (linear decay)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9A2B9-9CC6-EF4E-8C5D-87804CD2F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0624A9B-340F-8B49-B087-2037F5B7E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47005"/>
              </p:ext>
            </p:extLst>
          </p:nvPr>
        </p:nvGraphicFramePr>
        <p:xfrm>
          <a:off x="3224808" y="2316480"/>
          <a:ext cx="66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17275548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1286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06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Transformer 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Attention heads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Embedding dimension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97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FFN layer dimension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4096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0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dropout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0.1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9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7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68B99-FC2D-9D46-B8F7-3F9016B0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Experiment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80C3B-B7B7-0A4F-B157-A5ADCBB9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Baseline : </a:t>
            </a:r>
            <a:r>
              <a:rPr lang="en-US" altLang="ko-Kore-KR" dirty="0" err="1"/>
              <a:t>YourTTS</a:t>
            </a:r>
            <a:endParaRPr lang="en-US" altLang="ko-Kore-KR" dirty="0"/>
          </a:p>
          <a:p>
            <a:pPr lvl="1"/>
            <a:r>
              <a:rPr lang="en-US" altLang="ko-Kore-KR" dirty="0"/>
              <a:t>VITS </a:t>
            </a:r>
            <a:r>
              <a:rPr lang="ko-Kore-KR" altLang="en-US" dirty="0"/>
              <a:t>기반의</a:t>
            </a:r>
            <a:r>
              <a:rPr lang="ko-KR" altLang="en-US" dirty="0"/>
              <a:t> 모델 </a:t>
            </a:r>
            <a:r>
              <a:rPr lang="en-US" altLang="ko-KR" dirty="0"/>
              <a:t>/ unseen language</a:t>
            </a:r>
            <a:r>
              <a:rPr lang="ko-KR" altLang="en-US" dirty="0"/>
              <a:t>에 대해서도 </a:t>
            </a:r>
            <a:r>
              <a:rPr lang="en-US" altLang="ko-KR" dirty="0"/>
              <a:t>zero-shot TTS</a:t>
            </a:r>
            <a:r>
              <a:rPr lang="ko-KR" altLang="en-US" dirty="0"/>
              <a:t> 가 가능함을 보임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Automatic metrics</a:t>
            </a:r>
          </a:p>
          <a:p>
            <a:pPr lvl="1"/>
            <a:r>
              <a:rPr lang="en-US" altLang="ko-Kore-KR" dirty="0"/>
              <a:t>WER</a:t>
            </a:r>
          </a:p>
          <a:p>
            <a:pPr lvl="2"/>
            <a:r>
              <a:rPr lang="ko-Kore-KR" altLang="en-US" dirty="0"/>
              <a:t>이때</a:t>
            </a:r>
            <a:r>
              <a:rPr lang="ko-KR" altLang="en-US" dirty="0"/>
              <a:t> 사용한 음성인식 모델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HuBERT</a:t>
            </a:r>
            <a:r>
              <a:rPr lang="en-US" altLang="ko-KR" dirty="0"/>
              <a:t>-Large CTC without LM</a:t>
            </a:r>
            <a:endParaRPr lang="en-US" altLang="ko-Kore-KR" dirty="0"/>
          </a:p>
          <a:p>
            <a:pPr lvl="1"/>
            <a:r>
              <a:rPr lang="en-US" altLang="ko-Kore-KR" dirty="0"/>
              <a:t>Speaker embedding similarity </a:t>
            </a:r>
          </a:p>
          <a:p>
            <a:endParaRPr lang="en-US" altLang="ko-Kore-KR" dirty="0"/>
          </a:p>
          <a:p>
            <a:r>
              <a:rPr lang="en-US" altLang="ko-Kore-KR" dirty="0"/>
              <a:t>Human Evaluation</a:t>
            </a:r>
          </a:p>
          <a:p>
            <a:pPr lvl="1"/>
            <a:r>
              <a:rPr lang="en-US" altLang="ko-Kore-KR" dirty="0"/>
              <a:t>SMOS for speaker similarity (1 to 5)</a:t>
            </a:r>
          </a:p>
          <a:p>
            <a:pPr lvl="1"/>
            <a:r>
              <a:rPr lang="en-US" altLang="ko-Kore-KR" dirty="0"/>
              <a:t>CMOS for speech naturalness</a:t>
            </a:r>
          </a:p>
          <a:p>
            <a:pPr lvl="2"/>
            <a:r>
              <a:rPr lang="en-US" altLang="ko-Kore-KR" dirty="0"/>
              <a:t>From -3 (the new system is much worse than baseline) </a:t>
            </a:r>
          </a:p>
          <a:p>
            <a:pPr lvl="2"/>
            <a:r>
              <a:rPr lang="en-US" altLang="ko-Kore-KR" dirty="0"/>
              <a:t>to 3 (the new system is much better than baseline)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9A2B9-9CC6-EF4E-8C5D-87804CD2F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385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FF3B-6FAB-D041-8C8D-0E33540B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– automatic evaluation 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44F0E7AA-714F-3249-BB4A-377D32B52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916832"/>
            <a:ext cx="4059123" cy="283450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F47C8-E23F-1244-B871-1C9846C6E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7E79-86A9-DC4E-B65F-9F61B9A587E2}"/>
              </a:ext>
            </a:extLst>
          </p:cNvPr>
          <p:cNvSpPr txBox="1"/>
          <p:nvPr/>
        </p:nvSpPr>
        <p:spPr>
          <a:xfrm>
            <a:off x="560512" y="472514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0" dirty="0"/>
              <a:t>Table 2 from the paper</a:t>
            </a:r>
            <a:endParaRPr kumimoji="1" lang="ko-Kore-KR" altLang="en-US" b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45088C-BD7F-8940-A02B-754E82F65646}"/>
              </a:ext>
            </a:extLst>
          </p:cNvPr>
          <p:cNvSpPr txBox="1">
            <a:spLocks/>
          </p:cNvSpPr>
          <p:nvPr/>
        </p:nvSpPr>
        <p:spPr bwMode="auto">
          <a:xfrm>
            <a:off x="4815145" y="1393329"/>
            <a:ext cx="47525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 err="1"/>
              <a:t>LibriTTS</a:t>
            </a:r>
            <a:r>
              <a:rPr lang="en-US" altLang="ko-KR" sz="1800" kern="0" dirty="0"/>
              <a:t> dataset</a:t>
            </a:r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Speech-to-Speech System</a:t>
            </a:r>
            <a:r>
              <a:rPr lang="ko-KR" altLang="en-US" sz="1800" kern="0" dirty="0"/>
              <a:t>과의 비교</a:t>
            </a:r>
            <a:endParaRPr lang="en-US" altLang="ko-KR" sz="1800" kern="0" dirty="0"/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/>
              <a:t>GSLM : Audio SSL model token only</a:t>
            </a:r>
          </a:p>
          <a:p>
            <a:pPr lvl="2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/>
              <a:t>Hubert </a:t>
            </a:r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 err="1"/>
              <a:t>AudioLM</a:t>
            </a:r>
            <a:r>
              <a:rPr lang="en-US" altLang="ko-KR" sz="1400" kern="0" dirty="0"/>
              <a:t> </a:t>
            </a:r>
          </a:p>
          <a:p>
            <a:pPr lvl="2"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400" kern="0" dirty="0"/>
              <a:t>W2v-BERT + </a:t>
            </a:r>
            <a:r>
              <a:rPr lang="en-US" altLang="ko-KR" sz="1400" kern="0" dirty="0" err="1"/>
              <a:t>Soundsteram</a:t>
            </a:r>
            <a:r>
              <a:rPr lang="en-US" altLang="ko-KR" sz="1400" kern="0" dirty="0"/>
              <a:t> audio codec</a:t>
            </a:r>
          </a:p>
          <a:p>
            <a:pPr lvl="1">
              <a:buClr>
                <a:schemeClr val="tx1"/>
              </a:buClr>
              <a:buSzPct val="100000"/>
              <a:buFont typeface="Symbol" pitchFamily="2" charset="2"/>
              <a:buChar char="Þ"/>
            </a:pPr>
            <a:r>
              <a:rPr lang="en-US" altLang="ko-KR" sz="1400" kern="0" dirty="0"/>
              <a:t>Audio SSL model</a:t>
            </a:r>
            <a:r>
              <a:rPr lang="ko-KR" altLang="en-US" sz="1400" kern="0" dirty="0"/>
              <a:t>보다 </a:t>
            </a:r>
            <a:r>
              <a:rPr lang="en-US" altLang="ko-KR" sz="1400" kern="0" dirty="0"/>
              <a:t>pseudo phoneme</a:t>
            </a:r>
            <a:r>
              <a:rPr lang="ko-KR" altLang="en-US" sz="1400" kern="0" dirty="0"/>
              <a:t>을 사용했을 때 더 정확한 내용이 나옴</a:t>
            </a:r>
            <a:endParaRPr lang="en-US" altLang="ko-KR" sz="1400" kern="0" dirty="0"/>
          </a:p>
          <a:p>
            <a:pPr lvl="1">
              <a:buClr>
                <a:schemeClr val="tx1"/>
              </a:buClr>
              <a:buSzPct val="100000"/>
              <a:buFont typeface="Symbol" pitchFamily="2" charset="2"/>
              <a:buChar char="Þ"/>
            </a:pPr>
            <a:r>
              <a:rPr lang="ko-KR" altLang="en-US" sz="1400" kern="0" dirty="0"/>
              <a:t>더 </a:t>
            </a:r>
            <a:r>
              <a:rPr lang="en-US" altLang="ko-KR" sz="1400" kern="0" dirty="0"/>
              <a:t>robust</a:t>
            </a:r>
            <a:r>
              <a:rPr lang="ko-KR" altLang="en-US" sz="1400" kern="0" dirty="0"/>
              <a:t>한 모델을 구성함</a:t>
            </a:r>
            <a:endParaRPr lang="en-US" altLang="ko-KR" sz="1400" kern="0" dirty="0"/>
          </a:p>
          <a:p>
            <a:pPr lvl="1">
              <a:buClr>
                <a:schemeClr val="tx1"/>
              </a:buClr>
              <a:buSzPct val="100000"/>
              <a:buFont typeface="Symbol" pitchFamily="2" charset="2"/>
              <a:buChar char="Þ"/>
            </a:pPr>
            <a:r>
              <a:rPr lang="en-US" altLang="ko-KR" sz="1400" kern="0" dirty="0" err="1"/>
              <a:t>AudioLM</a:t>
            </a:r>
            <a:r>
              <a:rPr lang="ko-KR" altLang="en-US" sz="1400" kern="0" dirty="0"/>
              <a:t> 보다 더 좋은 모델을 구성했다고 </a:t>
            </a:r>
            <a:r>
              <a:rPr lang="en-US" altLang="ko-KR" sz="1400" kern="0" dirty="0"/>
              <a:t>report</a:t>
            </a:r>
            <a:r>
              <a:rPr lang="ko-KR" altLang="en-US" sz="1400" kern="0" dirty="0"/>
              <a:t>하기 위한 것으로 보임</a:t>
            </a:r>
            <a:endParaRPr lang="en-US" altLang="ko-KR" sz="1400" kern="0" dirty="0"/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0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zero-shot TTS Baseline</a:t>
            </a:r>
            <a:r>
              <a:rPr lang="ko-KR" altLang="en-US" sz="1800" kern="0" dirty="0"/>
              <a:t>과의 비교</a:t>
            </a:r>
            <a:endParaRPr lang="en-US" altLang="ko-KR" sz="1800" kern="0" dirty="0"/>
          </a:p>
          <a:p>
            <a:pPr lvl="1">
              <a:buClr>
                <a:schemeClr val="tx1"/>
              </a:buClr>
              <a:buFont typeface="시스템 서체 일반체"/>
              <a:buChar char="●"/>
            </a:pPr>
            <a:r>
              <a:rPr lang="en-US" altLang="ko-KR" sz="1400" kern="0" dirty="0" err="1"/>
              <a:t>YourTTS</a:t>
            </a:r>
            <a:r>
              <a:rPr lang="ko-KR" altLang="en-US" sz="1400" kern="0" dirty="0"/>
              <a:t>에 비해 </a:t>
            </a:r>
            <a:r>
              <a:rPr lang="en-US" altLang="ko-KR" sz="1400" kern="0" dirty="0"/>
              <a:t>speaker similarity,</a:t>
            </a:r>
            <a:r>
              <a:rPr lang="ko-KR" altLang="en-US" sz="1400" kern="0" dirty="0"/>
              <a:t> </a:t>
            </a:r>
            <a:r>
              <a:rPr lang="en-US" altLang="ko-KR" sz="1400" kern="0" dirty="0"/>
              <a:t>WER </a:t>
            </a:r>
            <a:r>
              <a:rPr lang="ko-KR" altLang="en-US" sz="1400" kern="0" dirty="0"/>
              <a:t>모두 좋음</a:t>
            </a:r>
            <a:endParaRPr lang="en-US" altLang="ko-KR" sz="1400" kern="0" dirty="0"/>
          </a:p>
          <a:p>
            <a:pPr lvl="1"/>
            <a:endParaRPr lang="en-US" altLang="ko-KR" sz="14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</p:spTree>
    <p:extLst>
      <p:ext uri="{BB962C8B-B14F-4D97-AF65-F5344CB8AC3E}">
        <p14:creationId xmlns:p14="http://schemas.microsoft.com/office/powerpoint/2010/main" val="135020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FF3B-6FAB-D041-8C8D-0E33540B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– automatic evaluation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F47C8-E23F-1244-B871-1C9846C6E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7E79-86A9-DC4E-B65F-9F61B9A587E2}"/>
              </a:ext>
            </a:extLst>
          </p:cNvPr>
          <p:cNvSpPr txBox="1"/>
          <p:nvPr/>
        </p:nvSpPr>
        <p:spPr>
          <a:xfrm>
            <a:off x="255005" y="458112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0" dirty="0"/>
              <a:t>Table 6 from the paper</a:t>
            </a:r>
            <a:endParaRPr kumimoji="1" lang="ko-Kore-KR" altLang="en-US" b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45088C-BD7F-8940-A02B-754E82F65646}"/>
              </a:ext>
            </a:extLst>
          </p:cNvPr>
          <p:cNvSpPr txBox="1">
            <a:spLocks/>
          </p:cNvSpPr>
          <p:nvPr/>
        </p:nvSpPr>
        <p:spPr bwMode="auto">
          <a:xfrm>
            <a:off x="4952999" y="1393329"/>
            <a:ext cx="461467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Prompt </a:t>
            </a:r>
            <a:r>
              <a:rPr lang="ko-KR" altLang="en-US" sz="1800" kern="0" dirty="0"/>
              <a:t>길이 별 성능 </a:t>
            </a:r>
            <a:r>
              <a:rPr lang="en-US" altLang="ko-KR" sz="1800" kern="0" dirty="0"/>
              <a:t>–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Speaker Similarity</a:t>
            </a:r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Prompt</a:t>
            </a:r>
            <a:r>
              <a:rPr lang="ko-KR" altLang="en-US" sz="1800" kern="0" dirty="0"/>
              <a:t>가 길어질 수록 좋은 성능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VCTK </a:t>
            </a:r>
            <a:r>
              <a:rPr lang="ko-KR" altLang="en-US" sz="1800" kern="0" dirty="0"/>
              <a:t>에 대한 성능 평가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108 speaker</a:t>
            </a:r>
            <a:r>
              <a:rPr lang="ko-KR" altLang="en-US" sz="1800" kern="0" dirty="0"/>
              <a:t>는 </a:t>
            </a:r>
            <a:r>
              <a:rPr lang="en-US" altLang="ko-KR" sz="1800" kern="0" dirty="0" err="1"/>
              <a:t>YourTTS</a:t>
            </a:r>
            <a:r>
              <a:rPr lang="en-US" altLang="ko-KR" sz="1800" kern="0" dirty="0"/>
              <a:t> </a:t>
            </a:r>
            <a:r>
              <a:rPr lang="ko-KR" altLang="en-US" sz="1800" kern="0" dirty="0"/>
              <a:t>훈련 데이터에 포함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 err="1"/>
              <a:t>YourTTS</a:t>
            </a:r>
            <a:r>
              <a:rPr lang="ko-KR" altLang="en-US" sz="1800" kern="0" dirty="0"/>
              <a:t>는 </a:t>
            </a:r>
            <a:r>
              <a:rPr lang="en-US" altLang="ko-KR" sz="1800" kern="0" dirty="0"/>
              <a:t>seen speaker, VALL-E</a:t>
            </a:r>
            <a:r>
              <a:rPr lang="ko-KR" altLang="en-US" sz="1800" kern="0" dirty="0"/>
              <a:t>는 </a:t>
            </a:r>
            <a:r>
              <a:rPr lang="en-US" altLang="ko-KR" sz="1800" kern="0" dirty="0"/>
              <a:t>unseen speaker</a:t>
            </a:r>
            <a:r>
              <a:rPr lang="ko-KR" altLang="en-US" sz="1800" kern="0" dirty="0"/>
              <a:t>인 경우에서도 </a:t>
            </a:r>
            <a:r>
              <a:rPr lang="en-US" altLang="ko-KR" sz="1800" kern="0" dirty="0"/>
              <a:t>VALL-E</a:t>
            </a:r>
            <a:r>
              <a:rPr lang="ko-KR" altLang="en-US" sz="1800" kern="0" dirty="0"/>
              <a:t>가 더 좋은 성능을 보임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8DB71B6-7003-134C-80A3-336DED2F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9" y="2341661"/>
            <a:ext cx="4608512" cy="21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3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0D9C48E1-9A93-2B42-BDB5-713BCB96717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 dirty="0"/>
              <a:t>Neural Codec Language Models are Zero-shot Text to Speech Synthesis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2DA8E40-AC2E-5D4B-90E3-976A32CB3CCC}"/>
              </a:ext>
            </a:extLst>
          </p:cNvPr>
          <p:cNvSpPr txBox="1">
            <a:spLocks/>
          </p:cNvSpPr>
          <p:nvPr/>
        </p:nvSpPr>
        <p:spPr>
          <a:xfrm>
            <a:off x="560512" y="3359274"/>
            <a:ext cx="3496176" cy="2127126"/>
          </a:xfrm>
          <a:prstGeom prst="rect">
            <a:avLst/>
          </a:prstGeom>
        </p:spPr>
        <p:txBody>
          <a:bodyPr/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kern="0" dirty="0"/>
              <a:t>Preprint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kern="0" dirty="0"/>
              <a:t>Microsoft</a:t>
            </a:r>
            <a:r>
              <a:rPr lang="ko-KR" altLang="en-US" kern="0" dirty="0"/>
              <a:t> </a:t>
            </a:r>
            <a:endParaRPr lang="en-US" altLang="ko-Kore-KR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kern="0" dirty="0">
                <a:hlinkClick r:id="rId3"/>
              </a:rPr>
              <a:t>Paper Link</a:t>
            </a:r>
            <a:endParaRPr lang="en-US" altLang="ko-Kore-KR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ore-KR" kern="0" dirty="0">
                <a:hlinkClick r:id="rId4"/>
              </a:rPr>
              <a:t>Demo</a:t>
            </a:r>
            <a:r>
              <a:rPr lang="en-US" altLang="ko-Kore-KR" kern="0" dirty="0"/>
              <a:t> , </a:t>
            </a:r>
            <a:r>
              <a:rPr lang="ko-KR" altLang="en-US" kern="0" dirty="0"/>
              <a:t>코드 미공개</a:t>
            </a:r>
            <a:endParaRPr lang="en-US" altLang="ko-KR" kern="0" dirty="0"/>
          </a:p>
          <a:p>
            <a:pPr lvl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0" kern="0" dirty="0"/>
              <a:t>Update</a:t>
            </a:r>
            <a:r>
              <a:rPr lang="ko-KR" altLang="en-US" sz="1400" b="0" kern="0" dirty="0"/>
              <a:t>할 예정이라고 함</a:t>
            </a:r>
            <a:r>
              <a:rPr lang="en-US" altLang="ko-KR" sz="1400" b="0" kern="0" dirty="0"/>
              <a:t>.</a:t>
            </a:r>
            <a:endParaRPr lang="en-US" altLang="ko-Kore-KR" sz="1400" b="0" kern="0" dirty="0"/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ko-Kore-KR" altLang="en-US" i="1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58060-493F-5349-BFE3-C8340AF54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40" y="3454211"/>
            <a:ext cx="4819260" cy="25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9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D6D7-80CA-8944-8957-1A290DF6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 – human evaluation</a:t>
            </a:r>
            <a:r>
              <a:rPr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E527EEB2-DD5B-A742-AFB9-88CC39E8C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340768"/>
            <a:ext cx="5256584" cy="12967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6572D-486B-1644-96F9-51DF681DC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D99FD-C9EA-2A45-9590-77E7ACB3E2E2}"/>
              </a:ext>
            </a:extLst>
          </p:cNvPr>
          <p:cNvSpPr txBox="1"/>
          <p:nvPr/>
        </p:nvSpPr>
        <p:spPr>
          <a:xfrm>
            <a:off x="416496" y="263751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0" dirty="0"/>
              <a:t>Table 3 from the paper</a:t>
            </a:r>
            <a:endParaRPr kumimoji="1" lang="ko-Kore-KR" altLang="en-US" b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D95892D-4774-4A46-96D7-F47860668C85}"/>
              </a:ext>
            </a:extLst>
          </p:cNvPr>
          <p:cNvSpPr txBox="1">
            <a:spLocks/>
          </p:cNvSpPr>
          <p:nvPr/>
        </p:nvSpPr>
        <p:spPr bwMode="auto">
          <a:xfrm>
            <a:off x="416496" y="3068960"/>
            <a:ext cx="936932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rgbClr val="FC0128"/>
              </a:buClr>
              <a:buSzPct val="70000"/>
              <a:buFont typeface="Monotype Sort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285750" algn="l" rtl="0" eaLnBrk="1" fontAlgn="base" latinLnBrk="1" hangingPunct="1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Monotype Sorts" pitchFamily="2" charset="2"/>
              <a:buChar char="t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33"/>
              </a:buClr>
              <a:buSzPct val="50000"/>
              <a:buFont typeface="Monotype Sort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Arial" pitchFamily="34" charset="0"/>
                <a:ea typeface="+mn-ea"/>
              </a:defRPr>
            </a:lvl9pPr>
          </a:lstStyle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 err="1"/>
              <a:t>LibriTTS</a:t>
            </a:r>
            <a:r>
              <a:rPr lang="en-US" altLang="ko-KR" sz="1800" kern="0" dirty="0"/>
              <a:t> dataset</a:t>
            </a:r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Human evaluation </a:t>
            </a:r>
            <a:r>
              <a:rPr lang="ko-KR" altLang="en-US" sz="1800" kern="0" dirty="0"/>
              <a:t>역시 기존 </a:t>
            </a:r>
            <a:r>
              <a:rPr lang="en-US" altLang="ko-KR" sz="1800" kern="0" dirty="0"/>
              <a:t>zero-shot TTS SOTA</a:t>
            </a:r>
            <a:r>
              <a:rPr lang="ko-KR" altLang="en-US" sz="1800" kern="0" dirty="0"/>
              <a:t>인 </a:t>
            </a:r>
            <a:r>
              <a:rPr lang="en-US" altLang="ko-KR" sz="1800" kern="0" dirty="0" err="1"/>
              <a:t>YourTTS</a:t>
            </a:r>
            <a:r>
              <a:rPr lang="en-US" altLang="ko-KR" sz="1800" kern="0" dirty="0"/>
              <a:t> </a:t>
            </a:r>
            <a:r>
              <a:rPr lang="ko-KR" altLang="en-US" sz="1800" kern="0" dirty="0"/>
              <a:t>보다 좋은 성능을 보임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VCTK dataset,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60</a:t>
            </a:r>
            <a:r>
              <a:rPr lang="ko-KR" altLang="en-US" sz="1800" kern="0" dirty="0"/>
              <a:t>명의 </a:t>
            </a:r>
            <a:r>
              <a:rPr lang="en-US" altLang="ko-KR" sz="1800" kern="0" dirty="0"/>
              <a:t>speaker, </a:t>
            </a:r>
            <a:r>
              <a:rPr lang="en-US" altLang="ko-KR" sz="1800" kern="0" dirty="0" err="1"/>
              <a:t>YourTTS</a:t>
            </a:r>
            <a:r>
              <a:rPr lang="ko-KR" altLang="en-US" sz="1800" kern="0" dirty="0"/>
              <a:t>는 이 중 </a:t>
            </a:r>
            <a:r>
              <a:rPr lang="en-US" altLang="ko-KR" sz="1800" kern="0" dirty="0"/>
              <a:t>49</a:t>
            </a:r>
            <a:r>
              <a:rPr lang="ko-KR" altLang="en-US" sz="1800" kern="0" dirty="0"/>
              <a:t>명의 </a:t>
            </a:r>
            <a:r>
              <a:rPr lang="en-US" altLang="ko-KR" sz="1800" kern="0" dirty="0"/>
              <a:t>speaker</a:t>
            </a:r>
            <a:r>
              <a:rPr lang="ko-KR" altLang="en-US" sz="1800" kern="0" dirty="0" err="1"/>
              <a:t>를</a:t>
            </a:r>
            <a:r>
              <a:rPr lang="ko-KR" altLang="en-US" sz="1800" kern="0" dirty="0"/>
              <a:t> 학습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VALL-E</a:t>
            </a:r>
            <a:r>
              <a:rPr lang="ko-KR" altLang="en-US" sz="1800" kern="0" dirty="0"/>
              <a:t>는 모두 </a:t>
            </a:r>
            <a:r>
              <a:rPr lang="en-US" altLang="ko-KR" sz="1800" kern="0" dirty="0"/>
              <a:t>unseen speaker</a:t>
            </a:r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r>
              <a:rPr lang="en-US" altLang="ko-KR" sz="1800" kern="0" dirty="0"/>
              <a:t>CMOS</a:t>
            </a:r>
            <a:r>
              <a:rPr lang="ko-KR" altLang="en-US" sz="1800" kern="0" dirty="0"/>
              <a:t>의 경우</a:t>
            </a:r>
            <a:r>
              <a:rPr lang="en-US" altLang="ko-KR" sz="1800" kern="0" dirty="0"/>
              <a:t>,</a:t>
            </a:r>
            <a:r>
              <a:rPr lang="ko-KR" altLang="en-US" sz="1800" kern="0" dirty="0"/>
              <a:t> </a:t>
            </a:r>
            <a:r>
              <a:rPr lang="en-US" altLang="ko-KR" sz="1800" kern="0" dirty="0" err="1"/>
              <a:t>GroundTruth</a:t>
            </a:r>
            <a:r>
              <a:rPr lang="ko-KR" altLang="en-US" sz="1800" kern="0" dirty="0"/>
              <a:t>보다 </a:t>
            </a:r>
            <a:r>
              <a:rPr lang="en-US" altLang="ko-KR" sz="1800" kern="0" dirty="0"/>
              <a:t>VALL-E</a:t>
            </a:r>
            <a:r>
              <a:rPr lang="ko-KR" altLang="en-US" sz="1800" kern="0" dirty="0"/>
              <a:t>가 좋은 성능을 보임</a:t>
            </a:r>
            <a:endParaRPr lang="en-US" altLang="ko-KR" sz="1800" kern="0" dirty="0"/>
          </a:p>
          <a:p>
            <a:pPr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1800" kern="0" dirty="0"/>
          </a:p>
          <a:p>
            <a:pPr lvl="1">
              <a:buClr>
                <a:schemeClr val="tx1"/>
              </a:buClr>
              <a:buSzPct val="100000"/>
              <a:buFont typeface="시스템 서체 일반체"/>
              <a:buChar char="●"/>
            </a:pPr>
            <a:endParaRPr lang="en-US" altLang="ko-KR" sz="800" kern="0" dirty="0"/>
          </a:p>
          <a:p>
            <a:pPr marL="0" indent="0">
              <a:buNone/>
            </a:pPr>
            <a:endParaRPr lang="en-US" altLang="ko-KR" sz="1800" kern="0" dirty="0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C6E249A1-A054-3F4E-9247-362F77906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3822538"/>
            <a:ext cx="5184576" cy="12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A7C0C-D0F6-B045-A48C-2EC240B5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Ablation Study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A2E31-6D4F-3240-9F8D-3BB99F8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Prompt </a:t>
            </a:r>
            <a:r>
              <a:rPr lang="ko-Kore-KR" altLang="en-US" dirty="0"/>
              <a:t>구성에</a:t>
            </a:r>
            <a:r>
              <a:rPr lang="ko-KR" altLang="en-US" dirty="0"/>
              <a:t> 대한 </a:t>
            </a:r>
            <a:r>
              <a:rPr lang="en-US" altLang="ko-KR" dirty="0"/>
              <a:t>ablation study</a:t>
            </a:r>
          </a:p>
          <a:p>
            <a:endParaRPr lang="en-US" altLang="ko-Kore-KR" dirty="0"/>
          </a:p>
          <a:p>
            <a:r>
              <a:rPr lang="en-US" altLang="ko-Kore-KR" dirty="0"/>
              <a:t>NAR model</a:t>
            </a:r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pPr lvl="2"/>
            <a:r>
              <a:rPr lang="en-US" altLang="ko-Kore-KR" dirty="0"/>
              <a:t>NAR- no prompt : prompt </a:t>
            </a:r>
            <a:r>
              <a:rPr lang="ko-Kore-KR" altLang="en-US" dirty="0"/>
              <a:t>없이</a:t>
            </a:r>
            <a:r>
              <a:rPr lang="ko-KR" altLang="en-US" dirty="0"/>
              <a:t> </a:t>
            </a:r>
            <a:r>
              <a:rPr lang="en-US" altLang="ko-KR" dirty="0"/>
              <a:t>causal </a:t>
            </a:r>
            <a:r>
              <a:rPr lang="en-US" altLang="ko-KR" dirty="0" err="1"/>
              <a:t>lm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en-US" altLang="ko-Kore-KR" dirty="0"/>
              <a:t>NAR- </a:t>
            </a:r>
            <a:r>
              <a:rPr lang="en-US" altLang="ko-Kore-KR" dirty="0" err="1"/>
              <a:t>phn</a:t>
            </a:r>
            <a:r>
              <a:rPr lang="en-US" altLang="ko-Kore-KR" dirty="0"/>
              <a:t> prompt : prompt</a:t>
            </a:r>
            <a:r>
              <a:rPr lang="ko-KR" altLang="en-US" dirty="0"/>
              <a:t>로 </a:t>
            </a:r>
            <a:r>
              <a:rPr lang="en-US" altLang="ko-KR" dirty="0"/>
              <a:t>acoustic token </a:t>
            </a:r>
            <a:r>
              <a:rPr lang="ko-KR" altLang="en-US" dirty="0"/>
              <a:t>없이 </a:t>
            </a:r>
            <a:r>
              <a:rPr lang="en-US" altLang="ko-KR" dirty="0"/>
              <a:t>phoneme</a:t>
            </a:r>
            <a:r>
              <a:rPr lang="ko-KR" altLang="en-US" dirty="0"/>
              <a:t>만</a:t>
            </a:r>
            <a:endParaRPr lang="en-US" altLang="ko-KR" dirty="0"/>
          </a:p>
          <a:p>
            <a:pPr lvl="2"/>
            <a:r>
              <a:rPr lang="en-US" altLang="ko-KR" dirty="0"/>
              <a:t>NAR- 2 prompt : </a:t>
            </a:r>
            <a:r>
              <a:rPr lang="ko-KR" altLang="en-US" dirty="0"/>
              <a:t>본 논문에서 제안한 </a:t>
            </a:r>
            <a:r>
              <a:rPr lang="en-US" altLang="ko-KR" dirty="0"/>
              <a:t>phoneme + acoustic token</a:t>
            </a:r>
            <a:endParaRPr kumimoji="1" lang="en-US" altLang="ko-Kore-KR" dirty="0"/>
          </a:p>
          <a:p>
            <a:r>
              <a:rPr lang="en-US" altLang="ko-Kore-KR" dirty="0"/>
              <a:t>AR model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14B21-12A0-2944-8D9C-76A8929094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E3A8769-9762-4047-AE2D-6A518B35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403978"/>
            <a:ext cx="7113240" cy="102502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379EBE2-30A2-EE40-A0F6-ABFDE17E2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747128"/>
            <a:ext cx="4500364" cy="1558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B1123F-5BBC-0148-82E8-86DC52B1931F}"/>
              </a:ext>
            </a:extLst>
          </p:cNvPr>
          <p:cNvSpPr txBox="1"/>
          <p:nvPr/>
        </p:nvSpPr>
        <p:spPr>
          <a:xfrm>
            <a:off x="6069301" y="213126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0" dirty="0"/>
              <a:t>Table 4 from the paper</a:t>
            </a:r>
            <a:endParaRPr kumimoji="1" lang="ko-Kore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9773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759D8-156F-454E-8EBB-5345A86B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81821-D7D2-224A-96B8-3FDC71BD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 LM approach for TTS with audio codec codes as intermediate representation</a:t>
            </a:r>
          </a:p>
          <a:p>
            <a:endParaRPr kumimoji="1" lang="en-US" altLang="ko-Kore-KR" dirty="0"/>
          </a:p>
          <a:p>
            <a:r>
              <a:rPr lang="en-US" altLang="ko-Kore-KR" dirty="0"/>
              <a:t>Train 60k hours of speech data with pseudo transcripts</a:t>
            </a:r>
          </a:p>
          <a:p>
            <a:pPr>
              <a:buFont typeface="Symbol" pitchFamily="2" charset="2"/>
              <a:buChar char="Þ"/>
            </a:pPr>
            <a:r>
              <a:rPr lang="en-US" altLang="ko-Kore-KR" dirty="0"/>
              <a:t>In-context learning in zero-shot TTS</a:t>
            </a:r>
          </a:p>
          <a:p>
            <a:pPr>
              <a:buFont typeface="Symbol" pitchFamily="2" charset="2"/>
              <a:buChar char="Þ"/>
            </a:pPr>
            <a:r>
              <a:rPr kumimoji="1" lang="en-US" altLang="ko-Kore-KR" dirty="0"/>
              <a:t>S</a:t>
            </a:r>
            <a:r>
              <a:rPr lang="en-US" altLang="ko-Kore-KR" dirty="0"/>
              <a:t>imply scaling up train dataset is effective in TTS, even noisy data</a:t>
            </a:r>
          </a:p>
          <a:p>
            <a:pPr>
              <a:buFont typeface="Symbol" pitchFamily="2" charset="2"/>
              <a:buChar char="Þ"/>
            </a:pPr>
            <a:endParaRPr lang="en-US" altLang="ko-Kore-KR" dirty="0"/>
          </a:p>
          <a:p>
            <a:r>
              <a:rPr lang="en-US" altLang="ko-Kore-KR" dirty="0"/>
              <a:t>Limitation</a:t>
            </a:r>
          </a:p>
          <a:p>
            <a:pPr lvl="1"/>
            <a:r>
              <a:rPr lang="ko-KR" altLang="en-US" dirty="0"/>
              <a:t>성능이 완전히 </a:t>
            </a:r>
            <a:r>
              <a:rPr lang="en-US" altLang="ko-KR" dirty="0"/>
              <a:t>Robust</a:t>
            </a:r>
            <a:r>
              <a:rPr lang="ko-KR" altLang="en-US" dirty="0"/>
              <a:t>하지 않음 </a:t>
            </a:r>
            <a:r>
              <a:rPr lang="en-US" altLang="ko-KR" dirty="0"/>
              <a:t>(</a:t>
            </a:r>
            <a:r>
              <a:rPr lang="ko-KR" altLang="en-US" dirty="0"/>
              <a:t>몇몇 단어는 </a:t>
            </a:r>
            <a:r>
              <a:rPr lang="en-US" altLang="ko-KR" dirty="0"/>
              <a:t>unclear</a:t>
            </a:r>
            <a:r>
              <a:rPr lang="ko-KR" altLang="en-US" dirty="0"/>
              <a:t>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기존 규모보다는 많은 훈련 데이터를 사용했지만</a:t>
            </a:r>
            <a:r>
              <a:rPr lang="en-US" altLang="ko-KR" dirty="0"/>
              <a:t>,</a:t>
            </a:r>
            <a:r>
              <a:rPr lang="ko-KR" altLang="en-US" dirty="0"/>
              <a:t> 아직 </a:t>
            </a:r>
            <a:r>
              <a:rPr lang="en-US" altLang="ko-KR" dirty="0"/>
              <a:t>various accent</a:t>
            </a:r>
            <a:r>
              <a:rPr lang="ko-KR" altLang="en-US" dirty="0"/>
              <a:t>는 커버하지 못함</a:t>
            </a:r>
            <a:endParaRPr lang="en-US" altLang="ko-KR" dirty="0"/>
          </a:p>
          <a:p>
            <a:pPr lvl="1"/>
            <a:endParaRPr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1FEC38-99E7-8348-B4A8-C4BE0B88C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904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04" y="3284984"/>
            <a:ext cx="9256712" cy="3058666"/>
          </a:xfrm>
        </p:spPr>
        <p:txBody>
          <a:bodyPr/>
          <a:lstStyle/>
          <a:p>
            <a:pPr marL="0" indent="0" algn="ctr">
              <a:buNone/>
            </a:pPr>
            <a:r>
              <a:rPr kumimoji="1" lang="ko-KR" altLang="en-US" sz="4400" dirty="0"/>
              <a:t>감사합니다</a:t>
            </a:r>
            <a:r>
              <a:rPr kumimoji="1" lang="en-US" altLang="ko-KR" sz="4400" dirty="0"/>
              <a:t>.</a:t>
            </a:r>
            <a:endParaRPr kumimoji="1" lang="ko-KR" altLang="en-US" sz="4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95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B44F-AA37-F544-9B0E-267A985A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92E52-56B9-024A-AF97-D1D13D29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Audio codec decoder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이용한 </a:t>
            </a:r>
            <a:r>
              <a:rPr kumimoji="1" lang="en-US" altLang="ko-KR" dirty="0"/>
              <a:t>GPT-3 like TTS</a:t>
            </a:r>
          </a:p>
          <a:p>
            <a:pPr lvl="1"/>
            <a:r>
              <a:rPr lang="ko-Kore-KR" altLang="en-US" dirty="0"/>
              <a:t>훈련</a:t>
            </a:r>
            <a:r>
              <a:rPr lang="ko-KR" altLang="en-US" dirty="0"/>
              <a:t> 데이터도 기존 </a:t>
            </a:r>
            <a:r>
              <a:rPr lang="en-US" altLang="ko-KR" dirty="0"/>
              <a:t>600</a:t>
            </a:r>
            <a:r>
              <a:rPr lang="ko-KR" altLang="en-US" dirty="0"/>
              <a:t> 시간 에서 </a:t>
            </a:r>
            <a:r>
              <a:rPr lang="en-US" altLang="ko-KR" dirty="0"/>
              <a:t>60k</a:t>
            </a:r>
            <a:r>
              <a:rPr lang="ko-KR" altLang="en-US" dirty="0"/>
              <a:t>시간으로 늘림 </a:t>
            </a:r>
            <a:r>
              <a:rPr lang="en-US" altLang="ko-KR" dirty="0"/>
              <a:t>(</a:t>
            </a:r>
            <a:r>
              <a:rPr lang="en-US" altLang="ko-KR" dirty="0" err="1"/>
              <a:t>LibriLight</a:t>
            </a:r>
            <a:r>
              <a:rPr lang="en-US" altLang="ko-KR" dirty="0"/>
              <a:t>)</a:t>
            </a:r>
          </a:p>
          <a:p>
            <a:pPr lvl="1"/>
            <a:r>
              <a:rPr kumimoji="1" lang="en-US" altLang="ko-Kore-KR" dirty="0"/>
              <a:t>Noisy data</a:t>
            </a:r>
            <a:r>
              <a:rPr kumimoji="1" lang="ko-Kore-KR" altLang="en-US" dirty="0"/>
              <a:t>여도</a:t>
            </a:r>
            <a:r>
              <a:rPr kumimoji="1" lang="ko-KR" altLang="en-US" dirty="0"/>
              <a:t> 많은 양을 학습시키면 </a:t>
            </a:r>
            <a:r>
              <a:rPr lang="ko-KR" altLang="en-US" dirty="0"/>
              <a:t>된다</a:t>
            </a:r>
            <a:r>
              <a:rPr lang="en-US" altLang="ko-KR" dirty="0"/>
              <a:t>!</a:t>
            </a:r>
          </a:p>
          <a:p>
            <a:pPr lvl="1"/>
            <a:r>
              <a:rPr lang="ko-Kore-KR" altLang="en-US" dirty="0"/>
              <a:t>학습</a:t>
            </a:r>
            <a:r>
              <a:rPr lang="ko-KR" altLang="en-US" dirty="0"/>
              <a:t> 데이터의 규모를 키워 </a:t>
            </a:r>
            <a:r>
              <a:rPr lang="en-US" altLang="ko-KR" dirty="0"/>
              <a:t>generalization </a:t>
            </a:r>
            <a:r>
              <a:rPr lang="ko-KR" altLang="en-US" dirty="0"/>
              <a:t>성능을 높임</a:t>
            </a:r>
            <a:endParaRPr lang="en-US" altLang="ko-KR" dirty="0"/>
          </a:p>
          <a:p>
            <a:pPr lvl="2"/>
            <a:r>
              <a:rPr lang="ko-KR" altLang="en-US" dirty="0"/>
              <a:t>이때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transcript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ASR </a:t>
            </a:r>
            <a:r>
              <a:rPr lang="ko-KR" altLang="en-US" dirty="0"/>
              <a:t>모델을 이용하여 구성</a:t>
            </a:r>
            <a:endParaRPr lang="en-US" altLang="ko-KR" dirty="0"/>
          </a:p>
          <a:p>
            <a:pPr lvl="1"/>
            <a:endParaRPr kumimoji="1" lang="en-US" altLang="ko-Kore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TTS</a:t>
            </a:r>
            <a:r>
              <a:rPr lang="ko-KR" altLang="en-US" dirty="0"/>
              <a:t>와 달리 </a:t>
            </a:r>
            <a:r>
              <a:rPr lang="en-US" altLang="ko-KR" dirty="0"/>
              <a:t>audio codec</a:t>
            </a:r>
            <a:r>
              <a:rPr lang="ko-KR" altLang="en-US" dirty="0"/>
              <a:t>을 이용</a:t>
            </a:r>
            <a:r>
              <a:rPr lang="en-US" altLang="ko-KR" dirty="0"/>
              <a:t>(first in TTS)</a:t>
            </a:r>
            <a:r>
              <a:rPr lang="ko-KR" altLang="en-US" dirty="0"/>
              <a:t> </a:t>
            </a:r>
            <a:r>
              <a:rPr lang="en-US" altLang="ko-KR" b="0" dirty="0"/>
              <a:t>(cf. </a:t>
            </a:r>
            <a:r>
              <a:rPr lang="en-US" altLang="ko-KR" b="0" dirty="0" err="1"/>
              <a:t>mel</a:t>
            </a:r>
            <a:r>
              <a:rPr lang="en-US" altLang="ko-KR" b="0" dirty="0"/>
              <a:t>-spectrogram)</a:t>
            </a:r>
          </a:p>
          <a:p>
            <a:endParaRPr lang="en-US" altLang="ko-KR" b="0" dirty="0"/>
          </a:p>
          <a:p>
            <a:r>
              <a:rPr kumimoji="1" lang="en-US" altLang="ko-Kore-KR" dirty="0"/>
              <a:t>Prompt-based approach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zero-shot TTS</a:t>
            </a:r>
          </a:p>
          <a:p>
            <a:pPr lvl="1"/>
            <a:r>
              <a:rPr lang="en-US" altLang="ko-KR" dirty="0"/>
              <a:t>High speaker similarity </a:t>
            </a:r>
          </a:p>
          <a:p>
            <a:r>
              <a:rPr lang="en-US" altLang="ko-KR" dirty="0"/>
              <a:t>TTS</a:t>
            </a:r>
            <a:r>
              <a:rPr lang="ko-KR" altLang="en-US" dirty="0"/>
              <a:t>에서의 </a:t>
            </a:r>
            <a:r>
              <a:rPr lang="en-US" altLang="ko-KR" dirty="0"/>
              <a:t>In-context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capability</a:t>
            </a:r>
            <a:r>
              <a:rPr lang="ko-KR" altLang="en-US" dirty="0" err="1"/>
              <a:t>를</a:t>
            </a:r>
            <a:r>
              <a:rPr lang="ko-KR" altLang="en-US" dirty="0"/>
              <a:t> 보임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Zero-shot TTS </a:t>
            </a:r>
            <a:r>
              <a:rPr lang="ko-KR" altLang="en-US" dirty="0"/>
              <a:t>기준 </a:t>
            </a:r>
            <a:r>
              <a:rPr lang="en-US" altLang="ko-KR" dirty="0"/>
              <a:t>SOTA </a:t>
            </a:r>
            <a:r>
              <a:rPr lang="ko-KR" altLang="en-US" dirty="0"/>
              <a:t>달성 </a:t>
            </a:r>
            <a:endParaRPr lang="en-US" altLang="ko-KR" dirty="0"/>
          </a:p>
          <a:p>
            <a:pPr lvl="1"/>
            <a:r>
              <a:rPr lang="en-US" altLang="ko-KR" dirty="0"/>
              <a:t>SMOS - </a:t>
            </a:r>
            <a:r>
              <a:rPr lang="en-US" altLang="ko-KR" dirty="0" err="1"/>
              <a:t>YourTTS</a:t>
            </a:r>
            <a:r>
              <a:rPr lang="en-US" altLang="ko-KR" dirty="0"/>
              <a:t> : 3.45</a:t>
            </a:r>
            <a:r>
              <a:rPr lang="ko-KR" altLang="en-US" dirty="0"/>
              <a:t> </a:t>
            </a:r>
            <a:r>
              <a:rPr lang="en-US" altLang="ko-KR" dirty="0"/>
              <a:t>/ VALL-E : 4.38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20C41-9085-1244-9DE6-D96230866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26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8F00-AD52-1B43-810E-C927C799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- </a:t>
            </a:r>
            <a:r>
              <a:rPr kumimoji="1" lang="en-US" altLang="ko-Kore-KR" dirty="0" err="1"/>
              <a:t>EnCODEC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8E499-ED36-BB48-9B31-D4FAC1D2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i="1" dirty="0">
                <a:hlinkClick r:id="rId2"/>
              </a:rPr>
              <a:t>High Fidelity Neural Audio Compression</a:t>
            </a:r>
            <a:r>
              <a:rPr kumimoji="1" lang="en-US" altLang="ko-Kore-KR" i="1" dirty="0"/>
              <a:t> </a:t>
            </a:r>
          </a:p>
          <a:p>
            <a:r>
              <a:rPr lang="en-US" altLang="ko-Kore-KR" dirty="0"/>
              <a:t>Meta AI, FAIR team / </a:t>
            </a:r>
            <a:r>
              <a:rPr lang="en-US" altLang="ko-Kore-KR" dirty="0">
                <a:hlinkClick r:id="rId3"/>
              </a:rPr>
              <a:t>Github</a:t>
            </a:r>
            <a:endParaRPr lang="en-US" altLang="ko-Kore-KR" dirty="0"/>
          </a:p>
          <a:p>
            <a:endParaRPr lang="en-US" altLang="ko-Kore-KR" sz="1800" dirty="0"/>
          </a:p>
          <a:p>
            <a:r>
              <a:rPr lang="en-US" altLang="ko-Kore-KR" sz="1800" dirty="0"/>
              <a:t>What is Audio compression?</a:t>
            </a:r>
          </a:p>
          <a:p>
            <a:pPr lvl="1"/>
            <a:r>
              <a:rPr kumimoji="1" lang="en-US" altLang="ko-Kore-KR" sz="1600" dirty="0"/>
              <a:t>Audio signal </a:t>
            </a:r>
            <a:r>
              <a:rPr kumimoji="1" lang="ko-Kore-KR" altLang="en-US" sz="1600" dirty="0"/>
              <a:t>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bitstream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바꾸고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lang="en-US" altLang="ko-KR" sz="1600" dirty="0"/>
              <a:t>bitstream</a:t>
            </a:r>
            <a:r>
              <a:rPr lang="ko-KR" altLang="en-US" sz="1600" dirty="0"/>
              <a:t>을 다시 </a:t>
            </a:r>
            <a:r>
              <a:rPr lang="en-US" altLang="ko-KR" sz="1600" dirty="0"/>
              <a:t>Original</a:t>
            </a:r>
            <a:r>
              <a:rPr lang="ko-KR" altLang="en-US" sz="1600" dirty="0"/>
              <a:t> </a:t>
            </a:r>
            <a:r>
              <a:rPr lang="en-US" altLang="ko-KR" sz="1600" dirty="0"/>
              <a:t>signal</a:t>
            </a:r>
            <a:r>
              <a:rPr lang="ko-KR" altLang="en-US" sz="1600" dirty="0"/>
              <a:t>로 복원하는 </a:t>
            </a:r>
            <a:r>
              <a:rPr lang="en-US" altLang="ko-KR" sz="1600" dirty="0"/>
              <a:t>task</a:t>
            </a:r>
            <a:endParaRPr kumimoji="1" lang="en-US" altLang="ko-Kore-KR" sz="1600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38AAF-7B46-D84D-8F5E-561817908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E97E47-96E7-814D-A649-2452F4187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3083412"/>
            <a:ext cx="7406920" cy="326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C6259-52CC-D54A-AE43-91FB17FA7640}"/>
              </a:ext>
            </a:extLst>
          </p:cNvPr>
          <p:cNvSpPr txBox="1"/>
          <p:nvPr/>
        </p:nvSpPr>
        <p:spPr>
          <a:xfrm>
            <a:off x="8049446" y="577215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Figure from </a:t>
            </a:r>
            <a:r>
              <a:rPr kumimoji="1" lang="en-US" altLang="ko-Kore-KR" dirty="0" err="1">
                <a:hlinkClick r:id="rId5"/>
              </a:rPr>
              <a:t>SoundStream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660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38F00-AD52-1B43-810E-C927C799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- </a:t>
            </a:r>
            <a:r>
              <a:rPr kumimoji="1" lang="en-US" altLang="ko-Kore-KR" dirty="0" err="1"/>
              <a:t>EnCODEC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8E499-ED36-BB48-9B31-D4FAC1D2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VALL-E</a:t>
            </a:r>
            <a:r>
              <a:rPr lang="ko-Kore-KR" altLang="en-US" dirty="0"/>
              <a:t>에서</a:t>
            </a:r>
            <a:r>
              <a:rPr lang="ko-KR" altLang="en-US" dirty="0"/>
              <a:t> 사용한 </a:t>
            </a:r>
            <a:r>
              <a:rPr lang="en-US" altLang="ko-KR" dirty="0"/>
              <a:t>Audio Codec Model</a:t>
            </a:r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r>
              <a:rPr lang="en-US" altLang="ko-Kore-KR" dirty="0"/>
              <a:t>Streaming encoder-decoder architecture</a:t>
            </a:r>
          </a:p>
          <a:p>
            <a:r>
              <a:rPr kumimoji="1" lang="en-US" altLang="ko-Kore-KR" dirty="0"/>
              <a:t>A large and diverse training set + </a:t>
            </a:r>
            <a:r>
              <a:rPr lang="en-US" altLang="ko-Kore-KR" dirty="0"/>
              <a:t>run in real-time on a single CPU core</a:t>
            </a:r>
            <a:endParaRPr kumimoji="1" lang="en-US" altLang="ko-Kore-KR" dirty="0"/>
          </a:p>
          <a:p>
            <a:r>
              <a:rPr kumimoji="1" lang="en-US" altLang="ko-Kore-KR" dirty="0"/>
              <a:t>Better performance than </a:t>
            </a:r>
            <a:r>
              <a:rPr kumimoji="1" lang="en-US" altLang="ko-Kore-KR" dirty="0" err="1"/>
              <a:t>Soundstream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38AAF-7B46-D84D-8F5E-5618179087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34783-632A-A148-ACB9-A8295284E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505138"/>
            <a:ext cx="6048672" cy="33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8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CC688-D0CF-9D4C-87D1-60B876E7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– Residual Vector Quantization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3BBE3-9854-D342-8ED3-D42C276A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Vector quantization</a:t>
            </a:r>
            <a:r>
              <a:rPr lang="ko-Kore-KR" altLang="en-US" dirty="0"/>
              <a:t>을 </a:t>
            </a:r>
            <a:r>
              <a:rPr lang="en-US" altLang="ko-Kore-KR" dirty="0"/>
              <a:t>multi-stage</a:t>
            </a:r>
            <a:r>
              <a:rPr lang="ko-Kore-KR" altLang="en-US" dirty="0"/>
              <a:t>로 수행</a:t>
            </a:r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endParaRPr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lvl="1"/>
            <a:r>
              <a:rPr lang="en-US" altLang="ko-Kore-KR" dirty="0"/>
              <a:t>Codebook</a:t>
            </a:r>
            <a:r>
              <a:rPr lang="ko-Kore-KR" altLang="en-US" dirty="0"/>
              <a:t>도 각자</a:t>
            </a:r>
            <a:endParaRPr lang="en-US" altLang="ko-Kore-KR" dirty="0"/>
          </a:p>
          <a:p>
            <a:pPr lvl="1"/>
            <a:r>
              <a:rPr lang="en-US" altLang="ko-Kore-KR" dirty="0"/>
              <a:t>Residual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en-US" altLang="ko-Kore-KR" dirty="0"/>
              <a:t> = </a:t>
            </a:r>
            <a:r>
              <a:rPr lang="en-US" altLang="ko-Kore-KR" i="1" dirty="0"/>
              <a:t>T-1 stage </a:t>
            </a:r>
            <a:r>
              <a:rPr lang="ko-Kore-KR" altLang="en-US" i="1" dirty="0"/>
              <a:t>에서</a:t>
            </a:r>
            <a:r>
              <a:rPr lang="ko-KR" altLang="en-US" i="1" dirty="0"/>
              <a:t> </a:t>
            </a:r>
            <a:r>
              <a:rPr lang="en-US" altLang="ko-KR" i="1" dirty="0"/>
              <a:t>quantized </a:t>
            </a:r>
            <a:r>
              <a:rPr lang="ko-KR" altLang="en-US" i="1" dirty="0"/>
              <a:t>된 값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i="1" dirty="0"/>
              <a:t>T stage </a:t>
            </a:r>
            <a:r>
              <a:rPr lang="ko-KR" altLang="en-US" i="1" dirty="0"/>
              <a:t>에서 </a:t>
            </a:r>
            <a:r>
              <a:rPr lang="en-US" altLang="ko-KR" i="1" dirty="0"/>
              <a:t>quantized </a:t>
            </a:r>
            <a:r>
              <a:rPr lang="ko-KR" altLang="en-US" i="1" dirty="0"/>
              <a:t>된 값</a:t>
            </a:r>
            <a:endParaRPr lang="en-US" altLang="ko-KR" i="1" dirty="0"/>
          </a:p>
          <a:p>
            <a:pPr lvl="2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 err="1"/>
              <a:t>를</a:t>
            </a:r>
            <a:r>
              <a:rPr lang="ko-KR" altLang="en-US" dirty="0"/>
              <a:t> 지날 때마다 </a:t>
            </a:r>
            <a:r>
              <a:rPr lang="en-US" altLang="ko-KR" dirty="0"/>
              <a:t>quantized </a:t>
            </a:r>
            <a:r>
              <a:rPr lang="ko-KR" altLang="en-US" dirty="0"/>
              <a:t>되고 남은 값을 다시 </a:t>
            </a:r>
            <a:r>
              <a:rPr lang="en-US" altLang="ko-KR" dirty="0"/>
              <a:t>quantize</a:t>
            </a:r>
            <a:r>
              <a:rPr lang="ko-KR" altLang="en-US" dirty="0"/>
              <a:t>하는 방법</a:t>
            </a:r>
            <a:endParaRPr lang="en-US" altLang="ko-Kore-KR" dirty="0"/>
          </a:p>
          <a:p>
            <a:pPr lvl="1"/>
            <a:r>
              <a:rPr lang="ko-KR" altLang="en-US" dirty="0"/>
              <a:t>최종 </a:t>
            </a:r>
            <a:r>
              <a:rPr lang="en-US" altLang="ko-KR" dirty="0"/>
              <a:t>quantization </a:t>
            </a:r>
            <a:r>
              <a:rPr lang="ko-KR" altLang="en-US" dirty="0"/>
              <a:t>된 값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(Batch, Number of Quantizer, Time)</a:t>
            </a:r>
          </a:p>
          <a:p>
            <a:pPr lvl="1"/>
            <a:endParaRPr lang="en-US" altLang="ko-Kore-KR" dirty="0"/>
          </a:p>
          <a:p>
            <a:r>
              <a:rPr lang="ko-KR" altLang="en-US" dirty="0"/>
              <a:t>한번에 </a:t>
            </a:r>
            <a:r>
              <a:rPr lang="en-US" altLang="ko-KR" dirty="0"/>
              <a:t>Quantization</a:t>
            </a:r>
            <a:r>
              <a:rPr lang="ko-KR" altLang="en-US" dirty="0"/>
              <a:t>을 하려면 </a:t>
            </a:r>
            <a:r>
              <a:rPr lang="en-US" altLang="ko-KR" dirty="0"/>
              <a:t>codebook</a:t>
            </a:r>
            <a:r>
              <a:rPr lang="ko-KR" altLang="en-US" dirty="0"/>
              <a:t>의 크기가 너무 커짐</a:t>
            </a:r>
            <a:endParaRPr lang="en-US" altLang="ko-KR" dirty="0"/>
          </a:p>
          <a:p>
            <a:r>
              <a:rPr lang="ko-KR" altLang="en-US" dirty="0" err="1"/>
              <a:t>여러번에</a:t>
            </a:r>
            <a:r>
              <a:rPr lang="ko-KR" altLang="en-US" dirty="0"/>
              <a:t> 나눠서 </a:t>
            </a:r>
            <a:r>
              <a:rPr lang="en-US" altLang="ko-KR" dirty="0"/>
              <a:t>quantization =&gt; </a:t>
            </a:r>
            <a:r>
              <a:rPr lang="ko-KR" altLang="en-US" dirty="0"/>
              <a:t> </a:t>
            </a:r>
            <a:r>
              <a:rPr lang="en-US" altLang="ko-KR" dirty="0"/>
              <a:t>feasible</a:t>
            </a:r>
            <a:r>
              <a:rPr lang="ko-KR" altLang="en-US" dirty="0"/>
              <a:t>한 </a:t>
            </a:r>
            <a:r>
              <a:rPr lang="en-US" altLang="ko-KR" dirty="0"/>
              <a:t>codebook </a:t>
            </a:r>
            <a:r>
              <a:rPr lang="ko-KR" altLang="en-US" dirty="0"/>
              <a:t>사이즈</a:t>
            </a:r>
            <a:endParaRPr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AA37E0-3B48-3840-A5B5-ED51A60DD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CFFD1-61DA-B443-AA98-7B0CAF99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4" y="1759480"/>
            <a:ext cx="5174722" cy="172793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C44789B-A533-3248-B948-C2DFF5348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53" y="1720518"/>
            <a:ext cx="3953679" cy="1994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CB210-C595-C84C-9CDC-31B4358D0686}"/>
              </a:ext>
            </a:extLst>
          </p:cNvPr>
          <p:cNvSpPr txBox="1"/>
          <p:nvPr/>
        </p:nvSpPr>
        <p:spPr>
          <a:xfrm>
            <a:off x="376704" y="3573016"/>
            <a:ext cx="3352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0" dirty="0"/>
              <a:t>* Figure from VALL-E paper</a:t>
            </a:r>
            <a:endParaRPr kumimoji="1" lang="ko-Kore-KR" altLang="en-US" sz="105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DEA57-E193-B840-A105-22B97E2A90C5}"/>
              </a:ext>
            </a:extLst>
          </p:cNvPr>
          <p:cNvSpPr txBox="1"/>
          <p:nvPr/>
        </p:nvSpPr>
        <p:spPr>
          <a:xfrm>
            <a:off x="5588820" y="3714749"/>
            <a:ext cx="3352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b="0" dirty="0"/>
              <a:t>* Figure from </a:t>
            </a:r>
            <a:r>
              <a:rPr kumimoji="1" lang="en-US" altLang="ko-Kore-KR" sz="1050" b="0" dirty="0" err="1"/>
              <a:t>Soundstream</a:t>
            </a:r>
            <a:r>
              <a:rPr kumimoji="1" lang="en-US" altLang="ko-Kore-KR" sz="1050" b="0" dirty="0"/>
              <a:t> paper</a:t>
            </a:r>
            <a:endParaRPr kumimoji="1" lang="ko-Kore-KR" alt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378339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7B1C0-CD37-7D48-BDB4-2571992F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– Residual Vector Quantization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483D1B-683E-5049-96B7-A36B62F4C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한번에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quantization</a:t>
                </a:r>
                <a:r>
                  <a:rPr kumimoji="1" lang="ko-KR" altLang="en-US" dirty="0"/>
                  <a:t>하려면 </a:t>
                </a:r>
                <a:r>
                  <a:rPr kumimoji="1" lang="en-US" altLang="ko-KR" dirty="0"/>
                  <a:t>codebook</a:t>
                </a:r>
                <a:r>
                  <a:rPr kumimoji="1" lang="ko-KR" altLang="en-US" dirty="0"/>
                  <a:t>이 커지는 이유</a:t>
                </a:r>
                <a:endParaRPr kumimoji="1" lang="en-US" altLang="ko-KR" dirty="0"/>
              </a:p>
              <a:p>
                <a:r>
                  <a:rPr lang="ko-KR" altLang="en-US" dirty="0"/>
                  <a:t>예를 들어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24kHz audio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6000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bps(bits per second)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quantization</a:t>
                </a:r>
                <a:r>
                  <a:rPr lang="ko-KR" altLang="en-US" dirty="0" err="1"/>
                  <a:t>으로</a:t>
                </a:r>
                <a:r>
                  <a:rPr lang="ko-KR" altLang="en-US" dirty="0"/>
                  <a:t> 한다고 하자</a:t>
                </a:r>
                <a:r>
                  <a:rPr lang="en-US" altLang="ko-KR" dirty="0"/>
                  <a:t>.</a:t>
                </a:r>
              </a:p>
              <a:p>
                <a:r>
                  <a:rPr kumimoji="1" lang="ko-KR" altLang="en-US" dirty="0"/>
                  <a:t>이때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striding factor </a:t>
                </a:r>
                <a:r>
                  <a:rPr lang="en-US" altLang="ko-KR" dirty="0"/>
                  <a:t>M=320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kumimoji="1" lang="ko-KR" altLang="en-US" dirty="0"/>
                  <a:t>그러면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초당 </a:t>
                </a:r>
                <a:r>
                  <a:rPr kumimoji="1" lang="en-US" altLang="ko-KR" dirty="0"/>
                  <a:t>75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frame</a:t>
                </a:r>
                <a:r>
                  <a:rPr kumimoji="1" lang="ko-KR" altLang="en-US" dirty="0"/>
                  <a:t>이 나오게 됨 </a:t>
                </a:r>
                <a:r>
                  <a:rPr kumimoji="1" lang="en-US" altLang="ko-KR" dirty="0"/>
                  <a:t>(24000/32</a:t>
                </a:r>
                <a:r>
                  <a:rPr lang="en-US" altLang="ko-KR" dirty="0"/>
                  <a:t>=75)</a:t>
                </a:r>
              </a:p>
              <a:p>
                <a:r>
                  <a:rPr kumimoji="1" lang="ko-KR" altLang="en-US" dirty="0"/>
                  <a:t>그럼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frame </a:t>
                </a:r>
                <a:r>
                  <a:rPr lang="ko-KR" altLang="en-US" dirty="0"/>
                  <a:t>당 </a:t>
                </a:r>
                <a:r>
                  <a:rPr lang="en-US" altLang="ko-KR" dirty="0"/>
                  <a:t>80bit ( 1</a:t>
                </a:r>
                <a:r>
                  <a:rPr lang="ko-KR" altLang="en-US" dirty="0"/>
                  <a:t>초당 </a:t>
                </a:r>
                <a:r>
                  <a:rPr lang="en-US" altLang="ko-KR" dirty="0"/>
                  <a:t>75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Frame, 6000 bps =&gt; 6000/75=80 bit)</a:t>
                </a:r>
              </a:p>
              <a:p>
                <a:r>
                  <a:rPr lang="ko-Kore-KR" altLang="en-US" dirty="0"/>
                  <a:t>그럼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frame </a:t>
                </a:r>
                <a:r>
                  <a:rPr lang="ko-KR" altLang="en-US" dirty="0"/>
                  <a:t>당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경우의 수가 생김</a:t>
                </a:r>
                <a:endParaRPr kumimoji="1" lang="en-US" altLang="ko-KR" dirty="0"/>
              </a:p>
              <a:p>
                <a:r>
                  <a:rPr lang="en-US" altLang="ko-Kore-KR" dirty="0"/>
                  <a:t>Codebook</a:t>
                </a:r>
                <a:r>
                  <a:rPr lang="ko-Kore-KR" altLang="en-US" dirty="0"/>
                  <a:t>의</a:t>
                </a:r>
                <a:r>
                  <a:rPr lang="ko-KR" altLang="en-US" dirty="0"/>
                  <a:t> 사이즈가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𝟖𝟎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pPr>
                  <a:buFont typeface="Symbol" pitchFamily="2" charset="2"/>
                  <a:buChar char="Þ"/>
                </a:pPr>
                <a:r>
                  <a:rPr lang="en-US" altLang="ko-Kore-KR" dirty="0"/>
                  <a:t>Not feasible</a:t>
                </a:r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483D1B-683E-5049-96B7-A36B62F4C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7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8A958-3271-B446-A868-AD2EEAD98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2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15868-6F21-F948-9396-147FB4F5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– </a:t>
            </a:r>
            <a:r>
              <a:rPr kumimoji="1" lang="en-US" altLang="ko-Kore-KR" dirty="0" err="1"/>
              <a:t>AudioLM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D4AD6-9336-A04B-9E37-C2F93067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i="1" dirty="0" err="1">
                <a:hlinkClick r:id="rId2"/>
              </a:rPr>
              <a:t>AudioLM</a:t>
            </a:r>
            <a:r>
              <a:rPr lang="en-US" altLang="ko-Kore-KR" i="1" dirty="0">
                <a:hlinkClick r:id="rId2"/>
              </a:rPr>
              <a:t>: A Language Modeling Approach to Audio Generation</a:t>
            </a:r>
            <a:endParaRPr lang="en-US" altLang="ko-Kore-KR" i="1" dirty="0"/>
          </a:p>
          <a:p>
            <a:r>
              <a:rPr kumimoji="1" lang="en-US" altLang="ko-Kore-KR" dirty="0"/>
              <a:t>Google Research / </a:t>
            </a:r>
            <a:r>
              <a:rPr kumimoji="1" lang="en-US" altLang="ko-Kore-KR" dirty="0">
                <a:hlinkClick r:id="rId3"/>
              </a:rPr>
              <a:t>Demo</a:t>
            </a:r>
            <a:r>
              <a:rPr kumimoji="1" lang="en-US" altLang="ko-Kore-KR" dirty="0"/>
              <a:t>, </a:t>
            </a:r>
            <a:r>
              <a:rPr kumimoji="1" lang="en-US" altLang="ko-Kore-KR" dirty="0">
                <a:hlinkClick r:id="rId4"/>
              </a:rPr>
              <a:t>Github</a:t>
            </a:r>
            <a:endParaRPr kumimoji="1" lang="en-US" altLang="ko-Kore-KR" dirty="0"/>
          </a:p>
          <a:p>
            <a:endParaRPr lang="en-US" altLang="ko-Kore-KR" dirty="0"/>
          </a:p>
          <a:p>
            <a:r>
              <a:rPr lang="en-US" altLang="ko-Kore-KR" dirty="0"/>
              <a:t>Audio generation is not TTS</a:t>
            </a:r>
          </a:p>
          <a:p>
            <a:pPr lvl="1"/>
            <a:r>
              <a:rPr lang="en-US" altLang="ko-Kore-KR" dirty="0"/>
              <a:t>Generation</a:t>
            </a:r>
            <a:r>
              <a:rPr lang="ko-Kore-KR" altLang="en-US" dirty="0"/>
              <a:t> </a:t>
            </a:r>
            <a:r>
              <a:rPr lang="en-US" altLang="ko-Kore-KR" dirty="0"/>
              <a:t>w</a:t>
            </a:r>
            <a:r>
              <a:rPr lang="en-US" altLang="ko-KR" dirty="0"/>
              <a:t>ithout relying</a:t>
            </a:r>
            <a:r>
              <a:rPr lang="ko-KR" altLang="en-US" dirty="0"/>
              <a:t> </a:t>
            </a:r>
            <a:r>
              <a:rPr lang="en-US" altLang="ko-KR" dirty="0"/>
              <a:t>on textual annotation</a:t>
            </a:r>
          </a:p>
          <a:p>
            <a:pPr lvl="1"/>
            <a:r>
              <a:rPr lang="en-US" altLang="ko-Kore-KR" dirty="0"/>
              <a:t>TTS</a:t>
            </a:r>
            <a:r>
              <a:rPr lang="ko-Kore-KR" altLang="en-US" dirty="0"/>
              <a:t>에서는 생성할 음성의 내용을 </a:t>
            </a:r>
            <a:r>
              <a:rPr lang="en-US" altLang="ko-Kore-KR" dirty="0"/>
              <a:t>condition</a:t>
            </a:r>
            <a:r>
              <a:rPr lang="ko-Kore-KR" altLang="en-US" dirty="0"/>
              <a:t>으로 주지만</a:t>
            </a:r>
            <a:r>
              <a:rPr lang="en-US" altLang="ko-Kore-KR" dirty="0"/>
              <a:t>, audio generation</a:t>
            </a:r>
            <a:r>
              <a:rPr lang="ko-Kore-KR" altLang="en-US" dirty="0"/>
              <a:t>에서는 </a:t>
            </a:r>
            <a:r>
              <a:rPr lang="en-US" altLang="ko-Kore-KR" dirty="0"/>
              <a:t>  </a:t>
            </a:r>
            <a:r>
              <a:rPr lang="ko-Kore-KR" altLang="en-US" dirty="0"/>
              <a:t>어떤 내용이 생성될지 모름</a:t>
            </a:r>
            <a:endParaRPr lang="en-US" altLang="ko-Kore-KR" dirty="0"/>
          </a:p>
          <a:p>
            <a:endParaRPr lang="en-US" altLang="ko-Kore-KR" dirty="0"/>
          </a:p>
          <a:p>
            <a:r>
              <a:rPr kumimoji="1" lang="en-US" altLang="ko-Kore-KR" dirty="0"/>
              <a:t>Audio generation</a:t>
            </a:r>
            <a:r>
              <a:rPr kumimoji="1" lang="ko-Kore-KR" altLang="en-US" dirty="0"/>
              <a:t>에서 기존 문제인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ong-term consistency 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</a:t>
            </a:r>
            <a:r>
              <a:rPr lang="en-US" altLang="ko-KR" dirty="0"/>
              <a:t>high quality </a:t>
            </a:r>
            <a:r>
              <a:rPr lang="ko-KR" altLang="en-US" dirty="0"/>
              <a:t>간 </a:t>
            </a:r>
            <a:r>
              <a:rPr lang="en-US" altLang="ko-KR" dirty="0"/>
              <a:t>tradeoff </a:t>
            </a:r>
            <a:r>
              <a:rPr lang="ko-KR" altLang="en-US" dirty="0" err="1"/>
              <a:t>를</a:t>
            </a:r>
            <a:r>
              <a:rPr lang="ko-KR" altLang="en-US" dirty="0"/>
              <a:t> 해결하기 위해</a:t>
            </a:r>
            <a:r>
              <a:rPr lang="en-US" altLang="ko-KR" dirty="0"/>
              <a:t> Hybrid tokenization scheme</a:t>
            </a:r>
            <a:r>
              <a:rPr lang="ko-KR" altLang="en-US" dirty="0"/>
              <a:t> 을 제안 </a:t>
            </a:r>
            <a:endParaRPr lang="en-US" altLang="ko-KR" dirty="0"/>
          </a:p>
          <a:p>
            <a:pPr lvl="1"/>
            <a:r>
              <a:rPr lang="en-US" altLang="ko-KR" dirty="0"/>
              <a:t>Semantic token from w2v-BERT for long-term consistency</a:t>
            </a:r>
          </a:p>
          <a:p>
            <a:pPr lvl="2"/>
            <a:r>
              <a:rPr lang="en-US" altLang="ko-KR" dirty="0"/>
              <a:t>K-means clustering </a:t>
            </a:r>
            <a:r>
              <a:rPr lang="ko-KR" altLang="en-US" dirty="0"/>
              <a:t>한 후 사용</a:t>
            </a:r>
            <a:endParaRPr lang="en-US" altLang="ko-KR" dirty="0"/>
          </a:p>
          <a:p>
            <a:pPr lvl="1"/>
            <a:r>
              <a:rPr lang="en-US" altLang="ko-KR" dirty="0"/>
              <a:t>Acoustic token from audio codec for high quality generation</a:t>
            </a:r>
          </a:p>
          <a:p>
            <a:pPr lvl="2"/>
            <a:r>
              <a:rPr lang="en-US" altLang="ko-Kore-KR" dirty="0"/>
              <a:t>Coarse semantic token from first quantizer / fine semantic token from others</a:t>
            </a:r>
          </a:p>
          <a:p>
            <a:pPr lvl="2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9053-0445-964C-BDA5-F5149FE51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30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A8B6D-42E4-204A-936E-65F723E4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Background – </a:t>
            </a:r>
            <a:r>
              <a:rPr kumimoji="1" lang="en-US" altLang="ko-Kore-KR" dirty="0" err="1"/>
              <a:t>AudioLM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5D7939-C8EF-6A47-9173-D64A5569A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Three-stages modeling using Decoder only Transformers</a:t>
                </a:r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pPr marL="933450" lvl="1" indent="-457200">
                  <a:buAutoNum type="arabicPeriod"/>
                </a:pPr>
                <a:r>
                  <a:rPr lang="en-US" altLang="ko-KR" dirty="0"/>
                  <a:t>Semantic modeling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ore-KR" dirty="0"/>
                  <a:t>)</a:t>
                </a:r>
              </a:p>
              <a:p>
                <a:pPr marL="933450" lvl="1" indent="-457200">
                  <a:buAutoNum type="arabicPeriod"/>
                </a:pPr>
                <a:r>
                  <a:rPr lang="en-US" altLang="ko-Kore-KR" dirty="0"/>
                  <a:t>Coarse acoustic modeling : </a:t>
                </a: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</m:sSub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bSup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ore-KR" dirty="0"/>
              </a:p>
              <a:p>
                <a:pPr marL="933450" lvl="1" indent="-457200">
                  <a:buFont typeface="Wingdings" pitchFamily="2" charset="2"/>
                  <a:buAutoNum type="arabicPeriod"/>
                </a:pPr>
                <a:r>
                  <a:rPr lang="en-US" altLang="ko-Kore-KR" dirty="0"/>
                  <a:t>Fine acoustic modeling : </a:t>
                </a:r>
                <a14:m>
                  <m:oMath xmlns:m="http://schemas.openxmlformats.org/officeDocument/2006/math"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ore-KR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</m:sSub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Sup>
                      <m:sSubSupPr>
                        <m:ctrlPr>
                          <a:rPr lang="en-US" altLang="ko-Kore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ore-KR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bSup>
                    <m:r>
                      <a:rPr lang="en-US" altLang="ko-Kore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ore-KR" dirty="0"/>
              </a:p>
              <a:p>
                <a:pPr marL="457200" indent="-457200">
                  <a:buAutoNum type="arabicPeriod"/>
                </a:pPr>
                <a:endParaRPr lang="en-US" altLang="ko-Kore-KR" dirty="0"/>
              </a:p>
              <a:p>
                <a:r>
                  <a:rPr lang="en-US" altLang="ko-Kore-KR" dirty="0"/>
                  <a:t>Speech continuation, piano continuation</a:t>
                </a:r>
                <a:r>
                  <a:rPr lang="ko-Kore-KR" altLang="en-US" dirty="0"/>
                  <a:t>에서 좋은 성능을 보임</a:t>
                </a:r>
                <a:endParaRPr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5D7939-C8EF-6A47-9173-D64A5569A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" t="-482" b="-9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810C8-DB8B-2945-8A1D-DC442A35B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2E59595D-A67B-4217-AF6B-E06A76FEDF4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420644-9A87-204C-A482-21709E036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4" y="1628800"/>
            <a:ext cx="9256712" cy="24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498"/>
      </p:ext>
    </p:extLst>
  </p:cSld>
  <p:clrMapOvr>
    <a:masterClrMapping/>
  </p:clrMapOvr>
</p:sld>
</file>

<file path=ppt/theme/theme1.xml><?xml version="1.0" encoding="utf-8"?>
<a:theme xmlns:a="http://schemas.openxmlformats.org/drawingml/2006/main" name="XcodeSourceContr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16264</TotalTime>
  <Words>1537</Words>
  <Application>Microsoft Macintosh PowerPoint</Application>
  <PresentationFormat>A4 용지(210x297mm)</PresentationFormat>
  <Paragraphs>290</Paragraphs>
  <Slides>23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시스템 서체 일반체</vt:lpstr>
      <vt:lpstr>Arial</vt:lpstr>
      <vt:lpstr>Cambria Math</vt:lpstr>
      <vt:lpstr>Monotype Sorts</vt:lpstr>
      <vt:lpstr>Symbol</vt:lpstr>
      <vt:lpstr>Times New Roman</vt:lpstr>
      <vt:lpstr>Wingdings</vt:lpstr>
      <vt:lpstr>XcodeSourceControl</vt:lpstr>
      <vt:lpstr>Neural Codec Language Models are Zero-shot Text to Speech Synthesis</vt:lpstr>
      <vt:lpstr>Neural Codec Language Models are Zero-shot Text to Speech Synthesis</vt:lpstr>
      <vt:lpstr>Overview</vt:lpstr>
      <vt:lpstr>Background - EnCODEC</vt:lpstr>
      <vt:lpstr>Background - EnCODEC</vt:lpstr>
      <vt:lpstr>Background – Residual Vector Quantization</vt:lpstr>
      <vt:lpstr>Background – Residual Vector Quantization</vt:lpstr>
      <vt:lpstr>Background – AudioLM</vt:lpstr>
      <vt:lpstr>Background – AudioLM</vt:lpstr>
      <vt:lpstr>Background – AudioLM</vt:lpstr>
      <vt:lpstr>Main idea</vt:lpstr>
      <vt:lpstr>Model Architecture</vt:lpstr>
      <vt:lpstr>Model Training - Autoregressive Decoder</vt:lpstr>
      <vt:lpstr>Model Training - Non-Autoregressive Decoder</vt:lpstr>
      <vt:lpstr>Inference setup</vt:lpstr>
      <vt:lpstr>Experiment</vt:lpstr>
      <vt:lpstr>Experiment</vt:lpstr>
      <vt:lpstr>Result – automatic evaluation </vt:lpstr>
      <vt:lpstr>Result – automatic evaluation </vt:lpstr>
      <vt:lpstr>Result – human evaluation </vt:lpstr>
      <vt:lpstr>Ablation Study</vt:lpstr>
      <vt:lpstr>Conclusion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I  (Xcode and Source Control )</dc:title>
  <dc:creator>i7KOO</dc:creator>
  <cp:lastModifiedBy>최예린</cp:lastModifiedBy>
  <cp:revision>1350</cp:revision>
  <cp:lastPrinted>2018-01-22T13:46:10Z</cp:lastPrinted>
  <dcterms:created xsi:type="dcterms:W3CDTF">2013-03-03T01:08:41Z</dcterms:created>
  <dcterms:modified xsi:type="dcterms:W3CDTF">2023-02-11T12:06:09Z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F:\2017\KAIST과제\2차워크샵20170720\로봇과제 DQN 대화관리기 발표자료 20170720v2.pptx</vt:lpwstr>
  </property>
</Properties>
</file>