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300" r:id="rId5"/>
    <p:sldId id="259" r:id="rId6"/>
    <p:sldId id="260" r:id="rId7"/>
    <p:sldId id="261" r:id="rId8"/>
    <p:sldId id="301" r:id="rId9"/>
    <p:sldId id="304" r:id="rId10"/>
    <p:sldId id="263" r:id="rId11"/>
    <p:sldId id="264" r:id="rId12"/>
    <p:sldId id="265" r:id="rId13"/>
    <p:sldId id="276" r:id="rId14"/>
    <p:sldId id="266" r:id="rId15"/>
    <p:sldId id="267" r:id="rId16"/>
    <p:sldId id="268" r:id="rId17"/>
    <p:sldId id="269" r:id="rId18"/>
    <p:sldId id="270" r:id="rId19"/>
    <p:sldId id="271" r:id="rId20"/>
    <p:sldId id="272" r:id="rId21"/>
    <p:sldId id="273" r:id="rId22"/>
    <p:sldId id="274" r:id="rId23"/>
    <p:sldId id="302" r:id="rId24"/>
    <p:sldId id="275" r:id="rId25"/>
    <p:sldId id="277" r:id="rId26"/>
    <p:sldId id="278" r:id="rId27"/>
    <p:sldId id="279" r:id="rId28"/>
    <p:sldId id="281" r:id="rId29"/>
    <p:sldId id="282" r:id="rId30"/>
    <p:sldId id="280" r:id="rId31"/>
    <p:sldId id="283" r:id="rId32"/>
    <p:sldId id="284" r:id="rId33"/>
    <p:sldId id="285" r:id="rId34"/>
    <p:sldId id="286" r:id="rId35"/>
    <p:sldId id="287" r:id="rId36"/>
    <p:sldId id="288" r:id="rId37"/>
    <p:sldId id="289" r:id="rId38"/>
    <p:sldId id="290" r:id="rId39"/>
    <p:sldId id="291" r:id="rId40"/>
    <p:sldId id="292" r:id="rId41"/>
    <p:sldId id="293" r:id="rId42"/>
    <p:sldId id="296" r:id="rId43"/>
    <p:sldId id="294" r:id="rId44"/>
    <p:sldId id="297" r:id="rId45"/>
    <p:sldId id="298" r:id="rId46"/>
    <p:sldId id="299" r:id="rId47"/>
    <p:sldId id="295"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1" d="100"/>
          <a:sy n="71"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k449@gmail.com" userId="5dcb6c2e20e89697" providerId="LiveId" clId="{2CA8A492-AC72-4F30-8AE6-175B929037F5}"/>
    <pc:docChg chg="undo custSel addSld delSld modSld">
      <pc:chgData name="shivani.k449@gmail.com" userId="5dcb6c2e20e89697" providerId="LiveId" clId="{2CA8A492-AC72-4F30-8AE6-175B929037F5}" dt="2023-03-10T05:48:08.485" v="425" actId="20577"/>
      <pc:docMkLst>
        <pc:docMk/>
      </pc:docMkLst>
      <pc:sldChg chg="modSp mod">
        <pc:chgData name="shivani.k449@gmail.com" userId="5dcb6c2e20e89697" providerId="LiveId" clId="{2CA8A492-AC72-4F30-8AE6-175B929037F5}" dt="2023-03-10T05:44:34.943" v="408" actId="27636"/>
        <pc:sldMkLst>
          <pc:docMk/>
          <pc:sldMk cId="2301275741" sldId="257"/>
        </pc:sldMkLst>
        <pc:spChg chg="mod">
          <ac:chgData name="shivani.k449@gmail.com" userId="5dcb6c2e20e89697" providerId="LiveId" clId="{2CA8A492-AC72-4F30-8AE6-175B929037F5}" dt="2023-03-10T05:44:34.943" v="408" actId="27636"/>
          <ac:spMkLst>
            <pc:docMk/>
            <pc:sldMk cId="2301275741" sldId="257"/>
            <ac:spMk id="3" creationId="{D3605681-E884-5C82-046C-C941C132609D}"/>
          </ac:spMkLst>
        </pc:spChg>
      </pc:sldChg>
      <pc:sldChg chg="del">
        <pc:chgData name="shivani.k449@gmail.com" userId="5dcb6c2e20e89697" providerId="LiveId" clId="{2CA8A492-AC72-4F30-8AE6-175B929037F5}" dt="2023-03-08T23:43:19.457" v="51" actId="47"/>
        <pc:sldMkLst>
          <pc:docMk/>
          <pc:sldMk cId="307523396" sldId="262"/>
        </pc:sldMkLst>
      </pc:sldChg>
      <pc:sldChg chg="modSp mod">
        <pc:chgData name="shivani.k449@gmail.com" userId="5dcb6c2e20e89697" providerId="LiveId" clId="{2CA8A492-AC72-4F30-8AE6-175B929037F5}" dt="2023-03-10T05:48:08.485" v="425" actId="20577"/>
        <pc:sldMkLst>
          <pc:docMk/>
          <pc:sldMk cId="2864409138" sldId="266"/>
        </pc:sldMkLst>
        <pc:spChg chg="mod">
          <ac:chgData name="shivani.k449@gmail.com" userId="5dcb6c2e20e89697" providerId="LiveId" clId="{2CA8A492-AC72-4F30-8AE6-175B929037F5}" dt="2023-03-10T05:48:08.485" v="425" actId="20577"/>
          <ac:spMkLst>
            <pc:docMk/>
            <pc:sldMk cId="2864409138" sldId="266"/>
            <ac:spMk id="2" creationId="{F069546E-360F-D8AA-2688-AEF50935CD0E}"/>
          </ac:spMkLst>
        </pc:spChg>
      </pc:sldChg>
      <pc:sldChg chg="modSp mod">
        <pc:chgData name="shivani.k449@gmail.com" userId="5dcb6c2e20e89697" providerId="LiveId" clId="{2CA8A492-AC72-4F30-8AE6-175B929037F5}" dt="2023-03-08T23:45:49.194" v="175" actId="255"/>
        <pc:sldMkLst>
          <pc:docMk/>
          <pc:sldMk cId="1842700888" sldId="267"/>
        </pc:sldMkLst>
        <pc:spChg chg="mod">
          <ac:chgData name="shivani.k449@gmail.com" userId="5dcb6c2e20e89697" providerId="LiveId" clId="{2CA8A492-AC72-4F30-8AE6-175B929037F5}" dt="2023-03-08T23:45:49.194" v="175" actId="255"/>
          <ac:spMkLst>
            <pc:docMk/>
            <pc:sldMk cId="1842700888" sldId="267"/>
            <ac:spMk id="2" creationId="{3DF25CCF-A30B-50F8-01AA-F8A433483A25}"/>
          </ac:spMkLst>
        </pc:spChg>
      </pc:sldChg>
      <pc:sldChg chg="modSp mod">
        <pc:chgData name="shivani.k449@gmail.com" userId="5dcb6c2e20e89697" providerId="LiveId" clId="{2CA8A492-AC72-4F30-8AE6-175B929037F5}" dt="2023-03-08T23:49:20.826" v="363" actId="255"/>
        <pc:sldMkLst>
          <pc:docMk/>
          <pc:sldMk cId="605262503" sldId="268"/>
        </pc:sldMkLst>
        <pc:spChg chg="mod">
          <ac:chgData name="shivani.k449@gmail.com" userId="5dcb6c2e20e89697" providerId="LiveId" clId="{2CA8A492-AC72-4F30-8AE6-175B929037F5}" dt="2023-03-08T23:49:20.826" v="363" actId="255"/>
          <ac:spMkLst>
            <pc:docMk/>
            <pc:sldMk cId="605262503" sldId="268"/>
            <ac:spMk id="2" creationId="{0269D195-722C-7D19-A269-6DD664ADC98F}"/>
          </ac:spMkLst>
        </pc:spChg>
        <pc:spChg chg="mod">
          <ac:chgData name="shivani.k449@gmail.com" userId="5dcb6c2e20e89697" providerId="LiveId" clId="{2CA8A492-AC72-4F30-8AE6-175B929037F5}" dt="2023-03-08T23:47:37.130" v="344" actId="20577"/>
          <ac:spMkLst>
            <pc:docMk/>
            <pc:sldMk cId="605262503" sldId="268"/>
            <ac:spMk id="3" creationId="{0CA2C4CC-B7AF-8054-57AC-E133FA289432}"/>
          </ac:spMkLst>
        </pc:spChg>
      </pc:sldChg>
      <pc:sldChg chg="addSp delSp modSp new mod">
        <pc:chgData name="shivani.k449@gmail.com" userId="5dcb6c2e20e89697" providerId="LiveId" clId="{2CA8A492-AC72-4F30-8AE6-175B929037F5}" dt="2023-03-08T23:32:38.813" v="29" actId="478"/>
        <pc:sldMkLst>
          <pc:docMk/>
          <pc:sldMk cId="2475175799" sldId="300"/>
        </pc:sldMkLst>
        <pc:spChg chg="mod">
          <ac:chgData name="shivani.k449@gmail.com" userId="5dcb6c2e20e89697" providerId="LiveId" clId="{2CA8A492-AC72-4F30-8AE6-175B929037F5}" dt="2023-03-08T23:29:01.425" v="6" actId="27636"/>
          <ac:spMkLst>
            <pc:docMk/>
            <pc:sldMk cId="2475175799" sldId="300"/>
            <ac:spMk id="2" creationId="{6ABEBDA9-0415-EB51-A8B0-E9F45CF0F63E}"/>
          </ac:spMkLst>
        </pc:spChg>
        <pc:spChg chg="mod">
          <ac:chgData name="shivani.k449@gmail.com" userId="5dcb6c2e20e89697" providerId="LiveId" clId="{2CA8A492-AC72-4F30-8AE6-175B929037F5}" dt="2023-03-08T23:30:22" v="13" actId="14100"/>
          <ac:spMkLst>
            <pc:docMk/>
            <pc:sldMk cId="2475175799" sldId="300"/>
            <ac:spMk id="3" creationId="{DF1E1E8F-3F90-4233-487B-7BB029A14175}"/>
          </ac:spMkLst>
        </pc:spChg>
        <pc:spChg chg="add del mod">
          <ac:chgData name="shivani.k449@gmail.com" userId="5dcb6c2e20e89697" providerId="LiveId" clId="{2CA8A492-AC72-4F30-8AE6-175B929037F5}" dt="2023-03-08T23:32:38.813" v="29" actId="478"/>
          <ac:spMkLst>
            <pc:docMk/>
            <pc:sldMk cId="2475175799" sldId="300"/>
            <ac:spMk id="4" creationId="{F715272B-E6C3-A00D-5590-DC5B61D3A142}"/>
          </ac:spMkLst>
        </pc:spChg>
        <pc:picChg chg="add mod">
          <ac:chgData name="shivani.k449@gmail.com" userId="5dcb6c2e20e89697" providerId="LiveId" clId="{2CA8A492-AC72-4F30-8AE6-175B929037F5}" dt="2023-03-08T23:30:16.731" v="12" actId="1076"/>
          <ac:picMkLst>
            <pc:docMk/>
            <pc:sldMk cId="2475175799" sldId="300"/>
            <ac:picMk id="5" creationId="{1E088DA7-35E0-E698-6030-F382A7D690E2}"/>
          </ac:picMkLst>
        </pc:picChg>
      </pc:sldChg>
      <pc:sldChg chg="modSp new mod">
        <pc:chgData name="shivani.k449@gmail.com" userId="5dcb6c2e20e89697" providerId="LiveId" clId="{2CA8A492-AC72-4F30-8AE6-175B929037F5}" dt="2023-03-08T23:45:16.313" v="174" actId="20577"/>
        <pc:sldMkLst>
          <pc:docMk/>
          <pc:sldMk cId="3432795740" sldId="301"/>
        </pc:sldMkLst>
        <pc:spChg chg="mod">
          <ac:chgData name="shivani.k449@gmail.com" userId="5dcb6c2e20e89697" providerId="LiveId" clId="{2CA8A492-AC72-4F30-8AE6-175B929037F5}" dt="2023-03-08T23:43:36.809" v="61" actId="5793"/>
          <ac:spMkLst>
            <pc:docMk/>
            <pc:sldMk cId="3432795740" sldId="301"/>
            <ac:spMk id="2" creationId="{440E32FA-A369-7DDD-D07A-3DE5A63F90E2}"/>
          </ac:spMkLst>
        </pc:spChg>
        <pc:spChg chg="mod">
          <ac:chgData name="shivani.k449@gmail.com" userId="5dcb6c2e20e89697" providerId="LiveId" clId="{2CA8A492-AC72-4F30-8AE6-175B929037F5}" dt="2023-03-08T23:45:16.313" v="174" actId="20577"/>
          <ac:spMkLst>
            <pc:docMk/>
            <pc:sldMk cId="3432795740" sldId="301"/>
            <ac:spMk id="3" creationId="{85B180B2-DD64-61B9-5509-F03F1EFBDAAB}"/>
          </ac:spMkLst>
        </pc:spChg>
      </pc:sldChg>
      <pc:sldChg chg="modSp new mod">
        <pc:chgData name="shivani.k449@gmail.com" userId="5dcb6c2e20e89697" providerId="LiveId" clId="{2CA8A492-AC72-4F30-8AE6-175B929037F5}" dt="2023-03-08T23:41:41.554" v="50" actId="5793"/>
        <pc:sldMkLst>
          <pc:docMk/>
          <pc:sldMk cId="1807830856" sldId="302"/>
        </pc:sldMkLst>
        <pc:spChg chg="mod">
          <ac:chgData name="shivani.k449@gmail.com" userId="5dcb6c2e20e89697" providerId="LiveId" clId="{2CA8A492-AC72-4F30-8AE6-175B929037F5}" dt="2023-03-08T23:38:42.019" v="47" actId="20577"/>
          <ac:spMkLst>
            <pc:docMk/>
            <pc:sldMk cId="1807830856" sldId="302"/>
            <ac:spMk id="2" creationId="{2EBFCFC6-7017-D395-17ED-B6864B78D960}"/>
          </ac:spMkLst>
        </pc:spChg>
        <pc:spChg chg="mod">
          <ac:chgData name="shivani.k449@gmail.com" userId="5dcb6c2e20e89697" providerId="LiveId" clId="{2CA8A492-AC72-4F30-8AE6-175B929037F5}" dt="2023-03-08T23:41:41.554" v="50" actId="5793"/>
          <ac:spMkLst>
            <pc:docMk/>
            <pc:sldMk cId="1807830856" sldId="302"/>
            <ac:spMk id="3" creationId="{D4691BB0-673C-D623-4D8E-4D288BBDA6E7}"/>
          </ac:spMkLst>
        </pc:spChg>
      </pc:sldChg>
      <pc:sldChg chg="new del">
        <pc:chgData name="shivani.k449@gmail.com" userId="5dcb6c2e20e89697" providerId="LiveId" clId="{2CA8A492-AC72-4F30-8AE6-175B929037F5}" dt="2023-03-08T23:38:28.908" v="31" actId="47"/>
        <pc:sldMkLst>
          <pc:docMk/>
          <pc:sldMk cId="3887972519" sldId="302"/>
        </pc:sldMkLst>
      </pc:sldChg>
    </pc:docChg>
  </pc:docChgLst>
  <pc:docChgLst>
    <pc:chgData name="Veeravalli" userId="4b518ea739f7af7e" providerId="LiveId" clId="{66A93731-429A-47AD-A09E-7D05E249FDC0}"/>
    <pc:docChg chg="undo custSel addSld modSld">
      <pc:chgData name="Veeravalli" userId="4b518ea739f7af7e" providerId="LiveId" clId="{66A93731-429A-47AD-A09E-7D05E249FDC0}" dt="2023-03-06T12:23:35.337" v="4229" actId="20577"/>
      <pc:docMkLst>
        <pc:docMk/>
      </pc:docMkLst>
      <pc:sldChg chg="modSp mod">
        <pc:chgData name="Veeravalli" userId="4b518ea739f7af7e" providerId="LiveId" clId="{66A93731-429A-47AD-A09E-7D05E249FDC0}" dt="2023-03-06T10:56:40.587" v="85" actId="313"/>
        <pc:sldMkLst>
          <pc:docMk/>
          <pc:sldMk cId="2301275741" sldId="257"/>
        </pc:sldMkLst>
        <pc:spChg chg="mod">
          <ac:chgData name="Veeravalli" userId="4b518ea739f7af7e" providerId="LiveId" clId="{66A93731-429A-47AD-A09E-7D05E249FDC0}" dt="2023-03-06T10:56:40.587" v="85" actId="313"/>
          <ac:spMkLst>
            <pc:docMk/>
            <pc:sldMk cId="2301275741" sldId="257"/>
            <ac:spMk id="3" creationId="{D3605681-E884-5C82-046C-C941C132609D}"/>
          </ac:spMkLst>
        </pc:spChg>
      </pc:sldChg>
      <pc:sldChg chg="modSp new mod">
        <pc:chgData name="Veeravalli" userId="4b518ea739f7af7e" providerId="LiveId" clId="{66A93731-429A-47AD-A09E-7D05E249FDC0}" dt="2023-03-06T11:25:36.091" v="2053" actId="14100"/>
        <pc:sldMkLst>
          <pc:docMk/>
          <pc:sldMk cId="2445758710" sldId="258"/>
        </pc:sldMkLst>
        <pc:spChg chg="mod">
          <ac:chgData name="Veeravalli" userId="4b518ea739f7af7e" providerId="LiveId" clId="{66A93731-429A-47AD-A09E-7D05E249FDC0}" dt="2023-03-06T11:24:10.336" v="2036" actId="1076"/>
          <ac:spMkLst>
            <pc:docMk/>
            <pc:sldMk cId="2445758710" sldId="258"/>
            <ac:spMk id="2" creationId="{7DF922E5-92D8-277E-72D1-B3A04ABCE725}"/>
          </ac:spMkLst>
        </pc:spChg>
        <pc:spChg chg="mod">
          <ac:chgData name="Veeravalli" userId="4b518ea739f7af7e" providerId="LiveId" clId="{66A93731-429A-47AD-A09E-7D05E249FDC0}" dt="2023-03-06T11:25:36.091" v="2053" actId="14100"/>
          <ac:spMkLst>
            <pc:docMk/>
            <pc:sldMk cId="2445758710" sldId="258"/>
            <ac:spMk id="3" creationId="{0CFF4994-A95A-D6C5-A606-6AECA9ABE4D3}"/>
          </ac:spMkLst>
        </pc:spChg>
      </pc:sldChg>
      <pc:sldChg chg="modSp new mod">
        <pc:chgData name="Veeravalli" userId="4b518ea739f7af7e" providerId="LiveId" clId="{66A93731-429A-47AD-A09E-7D05E249FDC0}" dt="2023-03-06T11:42:33.051" v="2942" actId="14100"/>
        <pc:sldMkLst>
          <pc:docMk/>
          <pc:sldMk cId="3672204707" sldId="259"/>
        </pc:sldMkLst>
        <pc:spChg chg="mod">
          <ac:chgData name="Veeravalli" userId="4b518ea739f7af7e" providerId="LiveId" clId="{66A93731-429A-47AD-A09E-7D05E249FDC0}" dt="2023-03-06T11:08:57.482" v="767" actId="20577"/>
          <ac:spMkLst>
            <pc:docMk/>
            <pc:sldMk cId="3672204707" sldId="259"/>
            <ac:spMk id="2" creationId="{113154EF-EA26-8041-0688-EDF4300C7836}"/>
          </ac:spMkLst>
        </pc:spChg>
        <pc:spChg chg="mod">
          <ac:chgData name="Veeravalli" userId="4b518ea739f7af7e" providerId="LiveId" clId="{66A93731-429A-47AD-A09E-7D05E249FDC0}" dt="2023-03-06T11:42:33.051" v="2942" actId="14100"/>
          <ac:spMkLst>
            <pc:docMk/>
            <pc:sldMk cId="3672204707" sldId="259"/>
            <ac:spMk id="3" creationId="{C440BDAE-8250-F2BE-7A4E-28D148EC685C}"/>
          </ac:spMkLst>
        </pc:spChg>
      </pc:sldChg>
      <pc:sldChg chg="addSp delSp modSp new mod">
        <pc:chgData name="Veeravalli" userId="4b518ea739f7af7e" providerId="LiveId" clId="{66A93731-429A-47AD-A09E-7D05E249FDC0}" dt="2023-03-06T12:03:33.118" v="3557" actId="20577"/>
        <pc:sldMkLst>
          <pc:docMk/>
          <pc:sldMk cId="2326941651" sldId="260"/>
        </pc:sldMkLst>
        <pc:spChg chg="del mod">
          <ac:chgData name="Veeravalli" userId="4b518ea739f7af7e" providerId="LiveId" clId="{66A93731-429A-47AD-A09E-7D05E249FDC0}" dt="2023-03-06T11:43:50.947" v="2957" actId="478"/>
          <ac:spMkLst>
            <pc:docMk/>
            <pc:sldMk cId="2326941651" sldId="260"/>
            <ac:spMk id="2" creationId="{39DD6B70-C62F-66A8-193A-FD52BBF9E5E7}"/>
          </ac:spMkLst>
        </pc:spChg>
        <pc:spChg chg="mod">
          <ac:chgData name="Veeravalli" userId="4b518ea739f7af7e" providerId="LiveId" clId="{66A93731-429A-47AD-A09E-7D05E249FDC0}" dt="2023-03-06T12:03:33.118" v="3557" actId="20577"/>
          <ac:spMkLst>
            <pc:docMk/>
            <pc:sldMk cId="2326941651" sldId="260"/>
            <ac:spMk id="3" creationId="{A7686194-7F8B-58D2-168F-EDBAF480EC8B}"/>
          </ac:spMkLst>
        </pc:spChg>
        <pc:spChg chg="add del mod">
          <ac:chgData name="Veeravalli" userId="4b518ea739f7af7e" providerId="LiveId" clId="{66A93731-429A-47AD-A09E-7D05E249FDC0}" dt="2023-03-06T11:43:52.816" v="2958" actId="478"/>
          <ac:spMkLst>
            <pc:docMk/>
            <pc:sldMk cId="2326941651" sldId="260"/>
            <ac:spMk id="5" creationId="{A0BE957D-92CD-69C0-DB1C-F74D3FE833A7}"/>
          </ac:spMkLst>
        </pc:spChg>
        <pc:spChg chg="add mod">
          <ac:chgData name="Veeravalli" userId="4b518ea739f7af7e" providerId="LiveId" clId="{66A93731-429A-47AD-A09E-7D05E249FDC0}" dt="2023-03-06T11:45:26.460" v="2974" actId="255"/>
          <ac:spMkLst>
            <pc:docMk/>
            <pc:sldMk cId="2326941651" sldId="260"/>
            <ac:spMk id="6" creationId="{6233C27C-62EB-5A72-A5C5-50EFF24E988A}"/>
          </ac:spMkLst>
        </pc:spChg>
      </pc:sldChg>
      <pc:sldChg chg="addSp delSp modSp new mod">
        <pc:chgData name="Veeravalli" userId="4b518ea739f7af7e" providerId="LiveId" clId="{66A93731-429A-47AD-A09E-7D05E249FDC0}" dt="2023-03-06T12:17:54.192" v="3993" actId="255"/>
        <pc:sldMkLst>
          <pc:docMk/>
          <pc:sldMk cId="365425396" sldId="261"/>
        </pc:sldMkLst>
        <pc:spChg chg="del mod">
          <ac:chgData name="Veeravalli" userId="4b518ea739f7af7e" providerId="LiveId" clId="{66A93731-429A-47AD-A09E-7D05E249FDC0}" dt="2023-03-06T12:16:30.537" v="3974" actId="478"/>
          <ac:spMkLst>
            <pc:docMk/>
            <pc:sldMk cId="365425396" sldId="261"/>
            <ac:spMk id="2" creationId="{C608D61E-4006-6D40-EDC8-FADF7E22382D}"/>
          </ac:spMkLst>
        </pc:spChg>
        <pc:spChg chg="mod">
          <ac:chgData name="Veeravalli" userId="4b518ea739f7af7e" providerId="LiveId" clId="{66A93731-429A-47AD-A09E-7D05E249FDC0}" dt="2023-03-06T12:16:42.976" v="3978" actId="20577"/>
          <ac:spMkLst>
            <pc:docMk/>
            <pc:sldMk cId="365425396" sldId="261"/>
            <ac:spMk id="3" creationId="{44B446DD-7EAF-610C-9D01-FD34D2142F15}"/>
          </ac:spMkLst>
        </pc:spChg>
        <pc:spChg chg="add del mod">
          <ac:chgData name="Veeravalli" userId="4b518ea739f7af7e" providerId="LiveId" clId="{66A93731-429A-47AD-A09E-7D05E249FDC0}" dt="2023-03-06T12:16:34.257" v="3975" actId="478"/>
          <ac:spMkLst>
            <pc:docMk/>
            <pc:sldMk cId="365425396" sldId="261"/>
            <ac:spMk id="5" creationId="{1A2BE368-E3F9-C0D2-AD2F-9CC5170C49F9}"/>
          </ac:spMkLst>
        </pc:spChg>
        <pc:spChg chg="add mod">
          <ac:chgData name="Veeravalli" userId="4b518ea739f7af7e" providerId="LiveId" clId="{66A93731-429A-47AD-A09E-7D05E249FDC0}" dt="2023-03-06T12:17:54.192" v="3993" actId="255"/>
          <ac:spMkLst>
            <pc:docMk/>
            <pc:sldMk cId="365425396" sldId="261"/>
            <ac:spMk id="6" creationId="{97477C47-8CB7-C2BD-6916-415A73285CB2}"/>
          </ac:spMkLst>
        </pc:spChg>
      </pc:sldChg>
      <pc:sldChg chg="modSp new mod">
        <pc:chgData name="Veeravalli" userId="4b518ea739f7af7e" providerId="LiveId" clId="{66A93731-429A-47AD-A09E-7D05E249FDC0}" dt="2023-03-06T12:04:15.421" v="3566" actId="20577"/>
        <pc:sldMkLst>
          <pc:docMk/>
          <pc:sldMk cId="307523396" sldId="262"/>
        </pc:sldMkLst>
        <pc:spChg chg="mod">
          <ac:chgData name="Veeravalli" userId="4b518ea739f7af7e" providerId="LiveId" clId="{66A93731-429A-47AD-A09E-7D05E249FDC0}" dt="2023-03-06T12:04:15.421" v="3566" actId="20577"/>
          <ac:spMkLst>
            <pc:docMk/>
            <pc:sldMk cId="307523396" sldId="262"/>
            <ac:spMk id="2" creationId="{1370364D-AC46-FCD8-7A64-E894C1721F0E}"/>
          </ac:spMkLst>
        </pc:spChg>
      </pc:sldChg>
      <pc:sldChg chg="modSp new mod">
        <pc:chgData name="Veeravalli" userId="4b518ea739f7af7e" providerId="LiveId" clId="{66A93731-429A-47AD-A09E-7D05E249FDC0}" dt="2023-03-06T12:23:35.337" v="4229" actId="20577"/>
        <pc:sldMkLst>
          <pc:docMk/>
          <pc:sldMk cId="3364674871" sldId="263"/>
        </pc:sldMkLst>
        <pc:spChg chg="mod">
          <ac:chgData name="Veeravalli" userId="4b518ea739f7af7e" providerId="LiveId" clId="{66A93731-429A-47AD-A09E-7D05E249FDC0}" dt="2023-03-06T12:21:18.343" v="4003" actId="20577"/>
          <ac:spMkLst>
            <pc:docMk/>
            <pc:sldMk cId="3364674871" sldId="263"/>
            <ac:spMk id="2" creationId="{9B34728C-7706-B14F-A87B-77C91D84482E}"/>
          </ac:spMkLst>
        </pc:spChg>
        <pc:spChg chg="mod">
          <ac:chgData name="Veeravalli" userId="4b518ea739f7af7e" providerId="LiveId" clId="{66A93731-429A-47AD-A09E-7D05E249FDC0}" dt="2023-03-06T12:23:35.337" v="4229" actId="20577"/>
          <ac:spMkLst>
            <pc:docMk/>
            <pc:sldMk cId="3364674871" sldId="263"/>
            <ac:spMk id="3" creationId="{CEB124D6-1181-BF93-8840-3CF368B1BC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B49F-6758-A5F6-2F0E-7D17DEF165D2}"/>
              </a:ext>
            </a:extLst>
          </p:cNvPr>
          <p:cNvSpPr>
            <a:spLocks noGrp="1"/>
          </p:cNvSpPr>
          <p:nvPr>
            <p:ph type="ctrTitle"/>
          </p:nvPr>
        </p:nvSpPr>
        <p:spPr/>
        <p:txBody>
          <a:bodyPr>
            <a:normAutofit/>
          </a:bodyPr>
          <a:lstStyle/>
          <a:p>
            <a:r>
              <a:rPr lang="en-IN" sz="4000" dirty="0"/>
              <a:t>Bottom half mechanisms</a:t>
            </a:r>
          </a:p>
        </p:txBody>
      </p:sp>
    </p:spTree>
    <p:extLst>
      <p:ext uri="{BB962C8B-B14F-4D97-AF65-F5344CB8AC3E}">
        <p14:creationId xmlns:p14="http://schemas.microsoft.com/office/powerpoint/2010/main" val="201618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728C-7706-B14F-A87B-77C91D84482E}"/>
              </a:ext>
            </a:extLst>
          </p:cNvPr>
          <p:cNvSpPr>
            <a:spLocks noGrp="1"/>
          </p:cNvSpPr>
          <p:nvPr>
            <p:ph type="title"/>
          </p:nvPr>
        </p:nvSpPr>
        <p:spPr/>
        <p:txBody>
          <a:bodyPr/>
          <a:lstStyle/>
          <a:p>
            <a:r>
              <a:rPr lang="en-IN" dirty="0"/>
              <a:t>Top half</a:t>
            </a:r>
          </a:p>
        </p:txBody>
      </p:sp>
      <p:sp>
        <p:nvSpPr>
          <p:cNvPr id="3" name="Content Placeholder 2">
            <a:extLst>
              <a:ext uri="{FF2B5EF4-FFF2-40B4-BE49-F238E27FC236}">
                <a16:creationId xmlns:a16="http://schemas.microsoft.com/office/drawing/2014/main" id="{CEB124D6-1181-BF93-8840-3CF368B1BC03}"/>
              </a:ext>
            </a:extLst>
          </p:cNvPr>
          <p:cNvSpPr>
            <a:spLocks noGrp="1"/>
          </p:cNvSpPr>
          <p:nvPr>
            <p:ph idx="1"/>
          </p:nvPr>
        </p:nvSpPr>
        <p:spPr/>
        <p:txBody>
          <a:bodyPr/>
          <a:lstStyle/>
          <a:p>
            <a:pPr marL="0" indent="0">
              <a:buNone/>
            </a:pPr>
            <a:r>
              <a:rPr lang="en-IN" dirty="0"/>
              <a:t>The interrupt handler is the top half.  The top half will run immediately upon receipt of the interrupt and performs only the work that is time-critical, such as acknowledging of the interrupt, resetting the hardware and scheduling the bottom halves.</a:t>
            </a:r>
          </a:p>
          <a:p>
            <a:pPr marL="0" indent="0">
              <a:buNone/>
            </a:pPr>
            <a:endParaRPr lang="en-IN" dirty="0"/>
          </a:p>
        </p:txBody>
      </p:sp>
    </p:spTree>
    <p:extLst>
      <p:ext uri="{BB962C8B-B14F-4D97-AF65-F5344CB8AC3E}">
        <p14:creationId xmlns:p14="http://schemas.microsoft.com/office/powerpoint/2010/main" val="336467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4AE3-0374-F6C0-26BF-5E71179D4338}"/>
              </a:ext>
            </a:extLst>
          </p:cNvPr>
          <p:cNvSpPr>
            <a:spLocks noGrp="1"/>
          </p:cNvSpPr>
          <p:nvPr>
            <p:ph type="title"/>
          </p:nvPr>
        </p:nvSpPr>
        <p:spPr/>
        <p:txBody>
          <a:bodyPr/>
          <a:lstStyle/>
          <a:p>
            <a:r>
              <a:rPr lang="en-US" dirty="0"/>
              <a:t>Bottom halves</a:t>
            </a:r>
            <a:endParaRPr lang="en-IN" dirty="0"/>
          </a:p>
        </p:txBody>
      </p:sp>
      <p:sp>
        <p:nvSpPr>
          <p:cNvPr id="3" name="Content Placeholder 2">
            <a:extLst>
              <a:ext uri="{FF2B5EF4-FFF2-40B4-BE49-F238E27FC236}">
                <a16:creationId xmlns:a16="http://schemas.microsoft.com/office/drawing/2014/main" id="{F3606F5B-97CD-E364-585B-7853CBB56A39}"/>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bottom half is used to process data, letting the top half to deal with new incoming interrupts. </a:t>
            </a:r>
          </a:p>
          <a:p>
            <a:r>
              <a:rPr lang="en-US" b="0" i="0" dirty="0">
                <a:solidFill>
                  <a:srgbClr val="000000"/>
                </a:solidFill>
                <a:effectLst/>
                <a:latin typeface="Arial" panose="020B0604020202020204" pitchFamily="34" charset="0"/>
              </a:rPr>
              <a:t>Interrupts are enabled when a bottom half runs. The interrupt can be disabled if necessary, but generally, this should be avoided as this goes against the basic purpose of having a bottom half – processing data while listening to new interrupts.</a:t>
            </a:r>
          </a:p>
          <a:p>
            <a:r>
              <a:rPr lang="en-US" b="0" i="0" dirty="0">
                <a:solidFill>
                  <a:srgbClr val="000000"/>
                </a:solidFill>
                <a:effectLst/>
                <a:latin typeface="Arial" panose="020B0604020202020204" pitchFamily="34" charset="0"/>
              </a:rPr>
              <a:t>The bottom half runs in the future, at a more convenient time, with all interrupts enabled.</a:t>
            </a:r>
            <a:endParaRPr lang="en-IN" dirty="0"/>
          </a:p>
        </p:txBody>
      </p:sp>
    </p:spTree>
    <p:extLst>
      <p:ext uri="{BB962C8B-B14F-4D97-AF65-F5344CB8AC3E}">
        <p14:creationId xmlns:p14="http://schemas.microsoft.com/office/powerpoint/2010/main" val="246950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B84A-4898-764B-3488-024DF1380CB2}"/>
              </a:ext>
            </a:extLst>
          </p:cNvPr>
          <p:cNvSpPr>
            <a:spLocks noGrp="1"/>
          </p:cNvSpPr>
          <p:nvPr>
            <p:ph type="title"/>
          </p:nvPr>
        </p:nvSpPr>
        <p:spPr/>
        <p:txBody>
          <a:bodyPr/>
          <a:lstStyle/>
          <a:p>
            <a:r>
              <a:rPr lang="en-US" dirty="0"/>
              <a:t>Types of bottom halves	</a:t>
            </a:r>
            <a:endParaRPr lang="en-IN" dirty="0"/>
          </a:p>
        </p:txBody>
      </p:sp>
      <p:sp>
        <p:nvSpPr>
          <p:cNvPr id="3" name="Content Placeholder 2">
            <a:extLst>
              <a:ext uri="{FF2B5EF4-FFF2-40B4-BE49-F238E27FC236}">
                <a16:creationId xmlns:a16="http://schemas.microsoft.com/office/drawing/2014/main" id="{F95A2324-958C-9C7E-DB5D-24A0723039D0}"/>
              </a:ext>
            </a:extLst>
          </p:cNvPr>
          <p:cNvSpPr>
            <a:spLocks noGrp="1"/>
          </p:cNvSpPr>
          <p:nvPr>
            <p:ph idx="1"/>
          </p:nvPr>
        </p:nvSpPr>
        <p:spPr/>
        <p:txBody>
          <a:bodyPr/>
          <a:lstStyle/>
          <a:p>
            <a:pPr marL="0" indent="0">
              <a:buNone/>
            </a:pPr>
            <a:r>
              <a:rPr lang="en-US" sz="2400" dirty="0"/>
              <a:t>There are 4 bottom half mechanisms</a:t>
            </a:r>
          </a:p>
          <a:p>
            <a:r>
              <a:rPr lang="en-US" sz="2400" dirty="0" err="1"/>
              <a:t>Workqueue</a:t>
            </a:r>
            <a:endParaRPr lang="en-US" sz="2400" dirty="0"/>
          </a:p>
          <a:p>
            <a:r>
              <a:rPr lang="en-US" sz="2400" dirty="0"/>
              <a:t>Threaded IRQs</a:t>
            </a:r>
          </a:p>
          <a:p>
            <a:r>
              <a:rPr lang="en-US" sz="2400" dirty="0" err="1"/>
              <a:t>Softirq</a:t>
            </a:r>
            <a:endParaRPr lang="en-US" sz="2400" dirty="0"/>
          </a:p>
          <a:p>
            <a:r>
              <a:rPr lang="en-US" sz="2400" dirty="0" err="1"/>
              <a:t>Tasklets</a:t>
            </a:r>
            <a:endParaRPr lang="en-US" sz="2400" dirty="0"/>
          </a:p>
          <a:p>
            <a:endParaRPr lang="en-IN" dirty="0"/>
          </a:p>
        </p:txBody>
      </p:sp>
    </p:spTree>
    <p:extLst>
      <p:ext uri="{BB962C8B-B14F-4D97-AF65-F5344CB8AC3E}">
        <p14:creationId xmlns:p14="http://schemas.microsoft.com/office/powerpoint/2010/main" val="334328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71393-8CF9-A80C-AAD9-22096E392AEA}"/>
              </a:ext>
            </a:extLst>
          </p:cNvPr>
          <p:cNvSpPr>
            <a:spLocks noGrp="1"/>
          </p:cNvSpPr>
          <p:nvPr>
            <p:ph type="title"/>
          </p:nvPr>
        </p:nvSpPr>
        <p:spPr>
          <a:xfrm>
            <a:off x="1454238" y="3032348"/>
            <a:ext cx="5280048" cy="793304"/>
          </a:xfrm>
        </p:spPr>
        <p:txBody>
          <a:bodyPr/>
          <a:lstStyle/>
          <a:p>
            <a:r>
              <a:rPr lang="en-US" dirty="0"/>
              <a:t>1.WORKQUEUES</a:t>
            </a:r>
            <a:endParaRPr lang="en-IN" dirty="0"/>
          </a:p>
        </p:txBody>
      </p:sp>
    </p:spTree>
    <p:extLst>
      <p:ext uri="{BB962C8B-B14F-4D97-AF65-F5344CB8AC3E}">
        <p14:creationId xmlns:p14="http://schemas.microsoft.com/office/powerpoint/2010/main" val="418729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546E-360F-D8AA-2688-AEF50935CD0E}"/>
              </a:ext>
            </a:extLst>
          </p:cNvPr>
          <p:cNvSpPr>
            <a:spLocks noGrp="1"/>
          </p:cNvSpPr>
          <p:nvPr>
            <p:ph type="title"/>
          </p:nvPr>
        </p:nvSpPr>
        <p:spPr/>
        <p:txBody>
          <a:bodyPr/>
          <a:lstStyle/>
          <a:p>
            <a:r>
              <a:rPr lang="en-US" dirty="0"/>
              <a:t>Introduction to </a:t>
            </a:r>
            <a:r>
              <a:rPr lang="en-US" dirty="0" err="1"/>
              <a:t>Workqueue</a:t>
            </a:r>
            <a:r>
              <a:rPr lang="en-US" dirty="0"/>
              <a:t>		</a:t>
            </a:r>
            <a:endParaRPr lang="en-IN" dirty="0"/>
          </a:p>
        </p:txBody>
      </p:sp>
      <p:sp>
        <p:nvSpPr>
          <p:cNvPr id="3" name="Content Placeholder 2">
            <a:extLst>
              <a:ext uri="{FF2B5EF4-FFF2-40B4-BE49-F238E27FC236}">
                <a16:creationId xmlns:a16="http://schemas.microsoft.com/office/drawing/2014/main" id="{69942506-EE43-ED1C-B5CE-072D8D0E7B38}"/>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Work queues are a form of deferring work. Work queues defer work into a kernel thread, this bottom half always runs in the process context.</a:t>
            </a:r>
          </a:p>
          <a:p>
            <a:pPr algn="just"/>
            <a:r>
              <a:rPr lang="en-US" dirty="0">
                <a:solidFill>
                  <a:srgbClr val="000000"/>
                </a:solidFill>
                <a:latin typeface="Arial" panose="020B0604020202020204" pitchFamily="34" charset="0"/>
              </a:rPr>
              <a:t>T</a:t>
            </a:r>
            <a:r>
              <a:rPr lang="en-US" b="0" i="0" dirty="0">
                <a:solidFill>
                  <a:srgbClr val="000000"/>
                </a:solidFill>
                <a:effectLst/>
                <a:latin typeface="Arial" panose="020B0604020202020204" pitchFamily="34" charset="0"/>
              </a:rPr>
              <a:t>his will run in the process context and the work queue can sleep.</a:t>
            </a:r>
          </a:p>
          <a:p>
            <a:pPr algn="just">
              <a:buFont typeface="Arial" panose="020B0604020202020204" pitchFamily="34" charset="0"/>
              <a:buChar char="•"/>
            </a:pPr>
            <a:r>
              <a:rPr lang="en-US" b="0" i="0" dirty="0">
                <a:solidFill>
                  <a:srgbClr val="000000"/>
                </a:solidFill>
                <a:effectLst/>
                <a:latin typeface="Arial" panose="020B0604020202020204" pitchFamily="34" charset="0"/>
              </a:rPr>
              <a:t>Code deferred to a work queue has all the usual benefits of process context.</a:t>
            </a:r>
          </a:p>
          <a:p>
            <a:pPr algn="just">
              <a:buFont typeface="Arial" panose="020B0604020202020204" pitchFamily="34" charset="0"/>
              <a:buChar char="•"/>
            </a:pPr>
            <a:r>
              <a:rPr lang="en-US" b="0" i="0" dirty="0">
                <a:solidFill>
                  <a:srgbClr val="000000"/>
                </a:solidFill>
                <a:effectLst/>
                <a:latin typeface="Arial" panose="020B0604020202020204" pitchFamily="34" charset="0"/>
              </a:rPr>
              <a:t>Most importantly, work queues are schedulable and can therefore sleep.	</a:t>
            </a:r>
          </a:p>
          <a:p>
            <a:endParaRPr lang="en-IN" dirty="0"/>
          </a:p>
        </p:txBody>
      </p:sp>
    </p:spTree>
    <p:extLst>
      <p:ext uri="{BB962C8B-B14F-4D97-AF65-F5344CB8AC3E}">
        <p14:creationId xmlns:p14="http://schemas.microsoft.com/office/powerpoint/2010/main" val="286440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A2274-DFE1-53B6-5241-0100A45D399D}"/>
              </a:ext>
            </a:extLst>
          </p:cNvPr>
          <p:cNvSpPr>
            <a:spLocks noGrp="1"/>
          </p:cNvSpPr>
          <p:nvPr>
            <p:ph idx="1"/>
          </p:nvPr>
        </p:nvSpPr>
        <p:spPr/>
        <p:txBody>
          <a:bodyPr/>
          <a:lstStyle/>
          <a:p>
            <a:pPr marL="0" indent="0">
              <a:buNone/>
            </a:pPr>
            <a:r>
              <a:rPr lang="en-US" dirty="0"/>
              <a:t>Ways to implement workqueues:</a:t>
            </a:r>
          </a:p>
          <a:p>
            <a:r>
              <a:rPr lang="en-US" dirty="0"/>
              <a:t>Using global </a:t>
            </a:r>
            <a:r>
              <a:rPr lang="en-US" dirty="0" err="1"/>
              <a:t>workqueue</a:t>
            </a:r>
            <a:r>
              <a:rPr lang="en-US" dirty="0"/>
              <a:t>.</a:t>
            </a:r>
          </a:p>
          <a:p>
            <a:pPr lvl="1"/>
            <a:r>
              <a:rPr lang="en-US" dirty="0"/>
              <a:t>Static </a:t>
            </a:r>
            <a:r>
              <a:rPr lang="en-US" dirty="0" err="1"/>
              <a:t>workqueue</a:t>
            </a:r>
            <a:r>
              <a:rPr lang="en-US" dirty="0"/>
              <a:t>.</a:t>
            </a:r>
          </a:p>
          <a:p>
            <a:pPr lvl="1"/>
            <a:r>
              <a:rPr lang="en-US" dirty="0"/>
              <a:t>Dynamic </a:t>
            </a:r>
            <a:r>
              <a:rPr lang="en-US" dirty="0" err="1"/>
              <a:t>workqueue</a:t>
            </a:r>
            <a:r>
              <a:rPr lang="en-US" dirty="0"/>
              <a:t>.</a:t>
            </a:r>
          </a:p>
          <a:p>
            <a:r>
              <a:rPr lang="en-US" dirty="0"/>
              <a:t>Creating Own </a:t>
            </a:r>
            <a:r>
              <a:rPr lang="en-US" dirty="0" err="1"/>
              <a:t>workqueue</a:t>
            </a:r>
            <a:r>
              <a:rPr lang="en-US" dirty="0"/>
              <a:t>.</a:t>
            </a:r>
            <a:endParaRPr lang="en-IN" dirty="0"/>
          </a:p>
        </p:txBody>
      </p:sp>
    </p:spTree>
    <p:extLst>
      <p:ext uri="{BB962C8B-B14F-4D97-AF65-F5344CB8AC3E}">
        <p14:creationId xmlns:p14="http://schemas.microsoft.com/office/powerpoint/2010/main" val="184270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D195-722C-7D19-A269-6DD664ADC98F}"/>
              </a:ext>
            </a:extLst>
          </p:cNvPr>
          <p:cNvSpPr>
            <a:spLocks noGrp="1"/>
          </p:cNvSpPr>
          <p:nvPr>
            <p:ph type="title"/>
          </p:nvPr>
        </p:nvSpPr>
        <p:spPr/>
        <p:txBody>
          <a:bodyPr>
            <a:normAutofit/>
          </a:bodyPr>
          <a:lstStyle/>
          <a:p>
            <a:r>
              <a:rPr lang="en-US" sz="2800" dirty="0"/>
              <a:t>Global </a:t>
            </a:r>
            <a:r>
              <a:rPr lang="en-US" sz="2800" dirty="0" err="1"/>
              <a:t>Workqueue</a:t>
            </a:r>
            <a:r>
              <a:rPr lang="en-IN" sz="2800" dirty="0">
                <a:solidFill>
                  <a:srgbClr val="FF0040"/>
                </a:solidFill>
              </a:rPr>
              <a:t> </a:t>
            </a:r>
            <a:r>
              <a:rPr lang="en-IN" sz="2800" dirty="0"/>
              <a:t>AND</a:t>
            </a:r>
            <a:r>
              <a:rPr lang="en-IN" sz="2800" b="1" dirty="0">
                <a:solidFill>
                  <a:srgbClr val="FF0040"/>
                </a:solidFill>
              </a:rPr>
              <a:t> </a:t>
            </a:r>
            <a:r>
              <a:rPr lang="en-IN" sz="2800" dirty="0"/>
              <a:t>Global Worker Thread</a:t>
            </a:r>
            <a:endParaRPr lang="en-IN" sz="2800" b="1" dirty="0"/>
          </a:p>
        </p:txBody>
      </p:sp>
      <p:sp>
        <p:nvSpPr>
          <p:cNvPr id="3" name="Content Placeholder 2">
            <a:extLst>
              <a:ext uri="{FF2B5EF4-FFF2-40B4-BE49-F238E27FC236}">
                <a16:creationId xmlns:a16="http://schemas.microsoft.com/office/drawing/2014/main" id="{0CA2C4CC-B7AF-8054-57AC-E133FA289432}"/>
              </a:ext>
            </a:extLst>
          </p:cNvPr>
          <p:cNvSpPr>
            <a:spLocks noGrp="1"/>
          </p:cNvSpPr>
          <p:nvPr>
            <p:ph idx="1"/>
          </p:nvPr>
        </p:nvSpPr>
        <p:spPr/>
        <p:txBody>
          <a:bodyPr/>
          <a:lstStyle/>
          <a:p>
            <a:r>
              <a:rPr lang="en-US" dirty="0"/>
              <a:t>Kernel maintains a global linked list where it contains all the works. Each work is completed one after the other and moved out of the queue once done.</a:t>
            </a:r>
          </a:p>
          <a:p>
            <a:r>
              <a:rPr lang="en-US" dirty="0"/>
              <a:t>Worker threads, are dedicated threads that execute and pull the functions off the queue, one by one, one after the other.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0526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234-F55E-C234-5574-D9D9DC8A192B}"/>
              </a:ext>
            </a:extLst>
          </p:cNvPr>
          <p:cNvSpPr>
            <a:spLocks noGrp="1"/>
          </p:cNvSpPr>
          <p:nvPr>
            <p:ph type="title"/>
          </p:nvPr>
        </p:nvSpPr>
        <p:spPr/>
        <p:txBody>
          <a:bodyPr/>
          <a:lstStyle/>
          <a:p>
            <a:r>
              <a:rPr lang="en-US" dirty="0"/>
              <a:t>Steps for static </a:t>
            </a:r>
            <a:r>
              <a:rPr lang="en-US" dirty="0" err="1"/>
              <a:t>workqueue</a:t>
            </a:r>
            <a:r>
              <a:rPr lang="en-US" dirty="0"/>
              <a:t>	</a:t>
            </a:r>
            <a:endParaRPr lang="en-IN" dirty="0"/>
          </a:p>
        </p:txBody>
      </p:sp>
      <p:sp>
        <p:nvSpPr>
          <p:cNvPr id="3" name="Content Placeholder 2">
            <a:extLst>
              <a:ext uri="{FF2B5EF4-FFF2-40B4-BE49-F238E27FC236}">
                <a16:creationId xmlns:a16="http://schemas.microsoft.com/office/drawing/2014/main" id="{48F87A17-9F40-D023-3623-17FE3D5F6B86}"/>
              </a:ext>
            </a:extLst>
          </p:cNvPr>
          <p:cNvSpPr>
            <a:spLocks noGrp="1"/>
          </p:cNvSpPr>
          <p:nvPr>
            <p:ph idx="1"/>
          </p:nvPr>
        </p:nvSpPr>
        <p:spPr/>
        <p:txBody>
          <a:bodyPr>
            <a:normAutofit lnSpcReduction="10000"/>
          </a:bodyPr>
          <a:lstStyle/>
          <a:p>
            <a:pPr marL="457200" indent="-457200">
              <a:buFont typeface="+mj-lt"/>
              <a:buAutoNum type="arabicPeriod"/>
            </a:pPr>
            <a:r>
              <a:rPr lang="en-US" dirty="0"/>
              <a:t>Initialize a work using the following macro:</a:t>
            </a:r>
          </a:p>
          <a:p>
            <a:pPr marL="457200" lvl="1" indent="0">
              <a:buNone/>
            </a:pPr>
            <a:r>
              <a:rPr lang="en-US" sz="1600" b="1" dirty="0"/>
              <a:t>DECLARE_WORK(name, void (*</a:t>
            </a:r>
            <a:r>
              <a:rPr lang="en-US" sz="1600" b="1" dirty="0" err="1"/>
              <a:t>func</a:t>
            </a:r>
            <a:r>
              <a:rPr lang="en-US" sz="1600" b="1" dirty="0"/>
              <a:t>) (void * ) )</a:t>
            </a:r>
          </a:p>
          <a:p>
            <a:pPr lvl="2"/>
            <a:r>
              <a:rPr lang="en-US" dirty="0"/>
              <a:t>name - The name of the </a:t>
            </a:r>
            <a:r>
              <a:rPr lang="en-US" dirty="0" err="1"/>
              <a:t>work_struct</a:t>
            </a:r>
            <a:r>
              <a:rPr lang="en-US" dirty="0"/>
              <a:t> structure that has to be created.</a:t>
            </a:r>
          </a:p>
          <a:p>
            <a:pPr lvl="2"/>
            <a:r>
              <a:rPr lang="en-IN" dirty="0" err="1"/>
              <a:t>func</a:t>
            </a:r>
            <a:r>
              <a:rPr lang="en-IN" dirty="0"/>
              <a:t> -  The function to be scheduled in the </a:t>
            </a:r>
            <a:r>
              <a:rPr lang="en-IN" dirty="0" err="1"/>
              <a:t>workqueue</a:t>
            </a:r>
            <a:endParaRPr lang="en-US" dirty="0"/>
          </a:p>
          <a:p>
            <a:pPr marL="457200" indent="-457200">
              <a:buFont typeface="+mj-lt"/>
              <a:buAutoNum type="arabicPeriod"/>
            </a:pPr>
            <a:r>
              <a:rPr lang="en-US" dirty="0"/>
              <a:t>Schedule the work using following function:</a:t>
            </a:r>
          </a:p>
          <a:p>
            <a:pPr marL="457200" lvl="1" indent="0">
              <a:buNone/>
            </a:pPr>
            <a:r>
              <a:rPr lang="en-US" sz="2100" b="1" dirty="0"/>
              <a:t>int </a:t>
            </a:r>
            <a:r>
              <a:rPr lang="en-US" sz="2100" b="1" dirty="0" err="1"/>
              <a:t>schedule_work</a:t>
            </a:r>
            <a:r>
              <a:rPr lang="en-US" sz="2100" b="1" dirty="0"/>
              <a:t>(struct </a:t>
            </a:r>
            <a:r>
              <a:rPr lang="en-US" sz="2100" b="1" dirty="0" err="1"/>
              <a:t>work_struct</a:t>
            </a:r>
            <a:r>
              <a:rPr lang="en-US" sz="2100" b="1" dirty="0"/>
              <a:t> *work);</a:t>
            </a:r>
          </a:p>
          <a:p>
            <a:pPr lvl="2"/>
            <a:r>
              <a:rPr lang="en-US" dirty="0"/>
              <a:t>work – job to be done</a:t>
            </a:r>
            <a:endParaRPr lang="en-US" b="1" dirty="0"/>
          </a:p>
          <a:p>
            <a:pPr lvl="2"/>
            <a:r>
              <a:rPr lang="en-US" dirty="0"/>
              <a:t>This function puts a job in the kernel-global </a:t>
            </a:r>
            <a:r>
              <a:rPr lang="en-US" dirty="0" err="1"/>
              <a:t>workqueue</a:t>
            </a:r>
            <a:r>
              <a:rPr lang="en-US" dirty="0"/>
              <a:t> if it was not already queued</a:t>
            </a:r>
          </a:p>
          <a:p>
            <a:pPr lvl="2"/>
            <a:r>
              <a:rPr lang="en-US" dirty="0"/>
              <a:t>Returns zero if work is already on the global </a:t>
            </a:r>
            <a:r>
              <a:rPr lang="en-US" dirty="0" err="1"/>
              <a:t>workqueue</a:t>
            </a:r>
            <a:r>
              <a:rPr lang="en-US" dirty="0"/>
              <a:t> and non-zero otherwise</a:t>
            </a:r>
          </a:p>
          <a:p>
            <a:pPr lvl="2"/>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5839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99A3-AEFE-4CE9-DBA8-EB11C59581AF}"/>
              </a:ext>
            </a:extLst>
          </p:cNvPr>
          <p:cNvSpPr>
            <a:spLocks noGrp="1"/>
          </p:cNvSpPr>
          <p:nvPr>
            <p:ph type="title"/>
          </p:nvPr>
        </p:nvSpPr>
        <p:spPr/>
        <p:txBody>
          <a:bodyPr/>
          <a:lstStyle/>
          <a:p>
            <a:r>
              <a:rPr lang="en-US" dirty="0"/>
              <a:t>Schedule delayed work</a:t>
            </a:r>
            <a:endParaRPr lang="en-IN" dirty="0"/>
          </a:p>
        </p:txBody>
      </p:sp>
      <p:sp>
        <p:nvSpPr>
          <p:cNvPr id="3" name="Content Placeholder 2">
            <a:extLst>
              <a:ext uri="{FF2B5EF4-FFF2-40B4-BE49-F238E27FC236}">
                <a16:creationId xmlns:a16="http://schemas.microsoft.com/office/drawing/2014/main" id="{6A8EE0F5-480E-D41C-81BA-34E8B3A33E37}"/>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Initialize a delayed work using the following macro:</a:t>
            </a:r>
          </a:p>
          <a:p>
            <a:pPr marL="457200" lvl="1" indent="0">
              <a:buNone/>
            </a:pPr>
            <a:r>
              <a:rPr lang="en-US" sz="1600" b="1" dirty="0"/>
              <a:t>DECLARE_DELAYED_WORK(name, void (*</a:t>
            </a:r>
            <a:r>
              <a:rPr lang="en-US" sz="1600" b="1" dirty="0" err="1"/>
              <a:t>func</a:t>
            </a:r>
            <a:r>
              <a:rPr lang="en-US" sz="1600" b="1" dirty="0"/>
              <a:t>) (void * ) )</a:t>
            </a:r>
          </a:p>
          <a:p>
            <a:pPr lvl="2"/>
            <a:r>
              <a:rPr lang="en-US" dirty="0"/>
              <a:t>name - The name of the </a:t>
            </a:r>
            <a:r>
              <a:rPr lang="en-US" dirty="0" err="1"/>
              <a:t>work_struct</a:t>
            </a:r>
            <a:r>
              <a:rPr lang="en-US" dirty="0"/>
              <a:t> structure that has to be created.</a:t>
            </a:r>
          </a:p>
          <a:p>
            <a:pPr lvl="2"/>
            <a:r>
              <a:rPr lang="en-IN" dirty="0" err="1"/>
              <a:t>func</a:t>
            </a:r>
            <a:r>
              <a:rPr lang="en-IN" dirty="0"/>
              <a:t> -  The function to be scheduled in the </a:t>
            </a:r>
            <a:r>
              <a:rPr lang="en-IN" dirty="0" err="1"/>
              <a:t>workqueue</a:t>
            </a:r>
            <a:endParaRPr lang="en-US" dirty="0"/>
          </a:p>
          <a:p>
            <a:pPr marL="457200" indent="-457200">
              <a:buFont typeface="+mj-lt"/>
              <a:buAutoNum type="arabicPeriod"/>
            </a:pPr>
            <a:r>
              <a:rPr lang="en-US" dirty="0"/>
              <a:t>Schedule the work using following function:</a:t>
            </a:r>
          </a:p>
          <a:p>
            <a:pPr marL="457200" lvl="1" indent="0">
              <a:buNone/>
            </a:pPr>
            <a:r>
              <a:rPr lang="en-US" sz="2100" b="1" dirty="0"/>
              <a:t>int </a:t>
            </a:r>
            <a:r>
              <a:rPr lang="en-US" sz="2100" b="1" dirty="0" err="1"/>
              <a:t>schedule_delayed_work</a:t>
            </a:r>
            <a:r>
              <a:rPr lang="en-US" sz="2100" b="1" dirty="0"/>
              <a:t>(struct </a:t>
            </a:r>
            <a:r>
              <a:rPr lang="en-US" sz="2100" b="1" dirty="0" err="1"/>
              <a:t>delayed_work</a:t>
            </a:r>
            <a:r>
              <a:rPr lang="en-US" sz="2100" b="1" dirty="0"/>
              <a:t> *</a:t>
            </a:r>
            <a:r>
              <a:rPr lang="en-US" sz="2100" b="1" dirty="0" err="1"/>
              <a:t>dwork</a:t>
            </a:r>
            <a:r>
              <a:rPr lang="en-US" sz="2100" b="1" dirty="0"/>
              <a:t>, unsigned long delay);</a:t>
            </a:r>
          </a:p>
          <a:p>
            <a:pPr lvl="2"/>
            <a:r>
              <a:rPr lang="en-US" dirty="0" err="1"/>
              <a:t>dwork</a:t>
            </a:r>
            <a:r>
              <a:rPr lang="en-US" dirty="0"/>
              <a:t> – job to be done</a:t>
            </a:r>
          </a:p>
          <a:p>
            <a:pPr lvl="2"/>
            <a:r>
              <a:rPr lang="en-US" dirty="0"/>
              <a:t>delay – delay in terms of jiffies</a:t>
            </a:r>
          </a:p>
          <a:p>
            <a:pPr lvl="2"/>
            <a:r>
              <a:rPr lang="en-US" dirty="0"/>
              <a:t>This function puts a job in the kernel-global </a:t>
            </a:r>
            <a:r>
              <a:rPr lang="en-US" dirty="0" err="1"/>
              <a:t>workqueue</a:t>
            </a:r>
            <a:r>
              <a:rPr lang="en-US" dirty="0"/>
              <a:t> if it was not already queued</a:t>
            </a:r>
          </a:p>
          <a:p>
            <a:pPr lvl="2"/>
            <a:r>
              <a:rPr lang="en-US" dirty="0"/>
              <a:t>Returns zero if work is already on the global </a:t>
            </a:r>
            <a:r>
              <a:rPr lang="en-US" dirty="0" err="1"/>
              <a:t>workqueue</a:t>
            </a:r>
            <a:r>
              <a:rPr lang="en-US" dirty="0"/>
              <a:t> and non-zero otherwise</a:t>
            </a:r>
          </a:p>
          <a:p>
            <a:pPr lvl="2"/>
            <a:endParaRPr lang="en-US" dirty="0"/>
          </a:p>
          <a:p>
            <a:pPr marL="0" indent="0">
              <a:buNone/>
            </a:pPr>
            <a:endParaRPr lang="en-IN" dirty="0"/>
          </a:p>
        </p:txBody>
      </p:sp>
    </p:spTree>
    <p:extLst>
      <p:ext uri="{BB962C8B-B14F-4D97-AF65-F5344CB8AC3E}">
        <p14:creationId xmlns:p14="http://schemas.microsoft.com/office/powerpoint/2010/main" val="113319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16C2D-DE2C-FAF3-6C75-E308FF0FD5FA}"/>
              </a:ext>
            </a:extLst>
          </p:cNvPr>
          <p:cNvSpPr>
            <a:spLocks noGrp="1"/>
          </p:cNvSpPr>
          <p:nvPr>
            <p:ph idx="1"/>
          </p:nvPr>
        </p:nvSpPr>
        <p:spPr/>
        <p:txBody>
          <a:bodyPr/>
          <a:lstStyle/>
          <a:p>
            <a:pPr marL="0" indent="0">
              <a:buNone/>
            </a:pPr>
            <a:r>
              <a:rPr lang="en-US" dirty="0"/>
              <a:t>We can schedule a work or delayed work on a specific CPU by using ‘ _on ‘ variants on the same functions.</a:t>
            </a:r>
          </a:p>
          <a:p>
            <a:pPr marL="0" indent="0">
              <a:buNone/>
            </a:pPr>
            <a:r>
              <a:rPr lang="en-US" dirty="0"/>
              <a:t>	 </a:t>
            </a:r>
            <a:endParaRPr lang="en-IN" dirty="0"/>
          </a:p>
        </p:txBody>
      </p:sp>
      <p:pic>
        <p:nvPicPr>
          <p:cNvPr id="5" name="Picture 4">
            <a:extLst>
              <a:ext uri="{FF2B5EF4-FFF2-40B4-BE49-F238E27FC236}">
                <a16:creationId xmlns:a16="http://schemas.microsoft.com/office/drawing/2014/main" id="{85122473-BE0F-059F-8766-978AD83EE6DC}"/>
              </a:ext>
            </a:extLst>
          </p:cNvPr>
          <p:cNvPicPr>
            <a:picLocks noChangeAspect="1"/>
          </p:cNvPicPr>
          <p:nvPr/>
        </p:nvPicPr>
        <p:blipFill>
          <a:blip r:embed="rId2"/>
          <a:stretch>
            <a:fillRect/>
          </a:stretch>
        </p:blipFill>
        <p:spPr>
          <a:xfrm>
            <a:off x="1759937" y="3318138"/>
            <a:ext cx="8986557" cy="1746919"/>
          </a:xfrm>
          <a:prstGeom prst="rect">
            <a:avLst/>
          </a:prstGeom>
        </p:spPr>
      </p:pic>
    </p:spTree>
    <p:extLst>
      <p:ext uri="{BB962C8B-B14F-4D97-AF65-F5344CB8AC3E}">
        <p14:creationId xmlns:p14="http://schemas.microsoft.com/office/powerpoint/2010/main" val="169537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83DE-A80D-8EF0-43BF-384C2CCBDF0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D3605681-E884-5C82-046C-C941C132609D}"/>
              </a:ext>
            </a:extLst>
          </p:cNvPr>
          <p:cNvSpPr>
            <a:spLocks noGrp="1"/>
          </p:cNvSpPr>
          <p:nvPr>
            <p:ph idx="1"/>
          </p:nvPr>
        </p:nvSpPr>
        <p:spPr>
          <a:xfrm>
            <a:off x="824753" y="2015732"/>
            <a:ext cx="10230101" cy="3739609"/>
          </a:xfrm>
        </p:spPr>
        <p:txBody>
          <a:bodyPr>
            <a:normAutofit lnSpcReduction="10000"/>
          </a:bodyPr>
          <a:lstStyle/>
          <a:p>
            <a:pPr marL="457200" indent="-457200">
              <a:lnSpc>
                <a:spcPct val="100000"/>
              </a:lnSpc>
              <a:spcBef>
                <a:spcPts val="600"/>
              </a:spcBef>
              <a:buFont typeface="+mj-lt"/>
              <a:buAutoNum type="arabicPeriod"/>
            </a:pPr>
            <a:r>
              <a:rPr lang="en-IN" sz="1800" dirty="0"/>
              <a:t>Interrupts</a:t>
            </a:r>
          </a:p>
          <a:p>
            <a:pPr marL="457200" indent="-457200">
              <a:lnSpc>
                <a:spcPct val="100000"/>
              </a:lnSpc>
              <a:spcBef>
                <a:spcPts val="600"/>
              </a:spcBef>
              <a:buFont typeface="+mj-lt"/>
              <a:buAutoNum type="arabicPeriod"/>
            </a:pPr>
            <a:r>
              <a:rPr lang="en-IN" sz="1800" dirty="0"/>
              <a:t>Interrupt Service Routine</a:t>
            </a:r>
          </a:p>
          <a:p>
            <a:pPr marL="457200" indent="-457200">
              <a:lnSpc>
                <a:spcPct val="100000"/>
              </a:lnSpc>
              <a:spcBef>
                <a:spcPts val="600"/>
              </a:spcBef>
              <a:buFont typeface="+mj-lt"/>
              <a:buAutoNum type="arabicPeriod"/>
            </a:pPr>
            <a:r>
              <a:rPr lang="en-IN" sz="1800" dirty="0"/>
              <a:t>Why top halves and bottom halves ?</a:t>
            </a:r>
          </a:p>
          <a:p>
            <a:pPr marL="457200" indent="-457200">
              <a:lnSpc>
                <a:spcPct val="100000"/>
              </a:lnSpc>
              <a:spcBef>
                <a:spcPts val="600"/>
              </a:spcBef>
              <a:buFont typeface="+mj-lt"/>
              <a:buAutoNum type="arabicPeriod"/>
            </a:pPr>
            <a:r>
              <a:rPr lang="en-IN" sz="1800" dirty="0"/>
              <a:t>Raising an Interrupt (on x86 and arm)</a:t>
            </a:r>
          </a:p>
          <a:p>
            <a:pPr marL="457200" indent="-457200">
              <a:lnSpc>
                <a:spcPct val="100000"/>
              </a:lnSpc>
              <a:spcBef>
                <a:spcPts val="600"/>
              </a:spcBef>
              <a:buFont typeface="+mj-lt"/>
              <a:buAutoNum type="arabicPeriod"/>
            </a:pPr>
            <a:r>
              <a:rPr lang="en-IN" sz="1800" dirty="0"/>
              <a:t>Top halves</a:t>
            </a:r>
          </a:p>
          <a:p>
            <a:pPr marL="457200" indent="-457200">
              <a:lnSpc>
                <a:spcPct val="100000"/>
              </a:lnSpc>
              <a:spcBef>
                <a:spcPts val="600"/>
              </a:spcBef>
              <a:buFont typeface="+mj-lt"/>
              <a:buAutoNum type="arabicPeriod"/>
            </a:pPr>
            <a:r>
              <a:rPr lang="en-IN" sz="1800" dirty="0"/>
              <a:t>Bottom halves</a:t>
            </a:r>
          </a:p>
          <a:p>
            <a:pPr lvl="1">
              <a:lnSpc>
                <a:spcPct val="100000"/>
              </a:lnSpc>
              <a:spcBef>
                <a:spcPts val="600"/>
              </a:spcBef>
            </a:pPr>
            <a:r>
              <a:rPr lang="en-IN" sz="1600" dirty="0"/>
              <a:t>Work queues (Static, Dynamic, Own)</a:t>
            </a:r>
          </a:p>
          <a:p>
            <a:pPr lvl="1">
              <a:lnSpc>
                <a:spcPct val="100000"/>
              </a:lnSpc>
              <a:spcBef>
                <a:spcPts val="600"/>
              </a:spcBef>
            </a:pPr>
            <a:r>
              <a:rPr lang="en-IN" sz="1600" dirty="0" err="1"/>
              <a:t>Tasklets</a:t>
            </a:r>
            <a:endParaRPr lang="en-IN" sz="1600" dirty="0"/>
          </a:p>
          <a:p>
            <a:pPr lvl="1">
              <a:lnSpc>
                <a:spcPct val="100000"/>
              </a:lnSpc>
              <a:spcBef>
                <a:spcPts val="600"/>
              </a:spcBef>
            </a:pPr>
            <a:r>
              <a:rPr lang="en-IN" sz="1600" dirty="0"/>
              <a:t>Threaded </a:t>
            </a:r>
            <a:r>
              <a:rPr lang="en-IN" sz="1600" dirty="0" err="1"/>
              <a:t>irq</a:t>
            </a:r>
            <a:endParaRPr lang="en-IN" sz="1600" dirty="0"/>
          </a:p>
          <a:p>
            <a:pPr lvl="1">
              <a:lnSpc>
                <a:spcPct val="100000"/>
              </a:lnSpc>
              <a:spcBef>
                <a:spcPts val="600"/>
              </a:spcBef>
            </a:pPr>
            <a:r>
              <a:rPr lang="en-IN" sz="1600" dirty="0"/>
              <a:t>Soft irq</a:t>
            </a:r>
          </a:p>
          <a:p>
            <a:pPr marL="457200" indent="-457200">
              <a:lnSpc>
                <a:spcPct val="100000"/>
              </a:lnSpc>
              <a:spcBef>
                <a:spcPts val="600"/>
              </a:spcBef>
              <a:buFont typeface="+mj-lt"/>
              <a:buAutoNum type="arabicPeriod"/>
            </a:pPr>
            <a:r>
              <a:rPr lang="en-IN" sz="1800" dirty="0"/>
              <a:t>References</a:t>
            </a:r>
          </a:p>
          <a:p>
            <a:pPr marL="0" indent="0">
              <a:lnSpc>
                <a:spcPct val="100000"/>
              </a:lnSpc>
              <a:spcBef>
                <a:spcPts val="600"/>
              </a:spcBef>
              <a:buNone/>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301275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2479F-6F22-3075-CA77-A604B77D778C}"/>
              </a:ext>
            </a:extLst>
          </p:cNvPr>
          <p:cNvSpPr>
            <a:spLocks noGrp="1"/>
          </p:cNvSpPr>
          <p:nvPr>
            <p:ph idx="1"/>
          </p:nvPr>
        </p:nvSpPr>
        <p:spPr/>
        <p:txBody>
          <a:bodyPr>
            <a:normAutofit fontScale="92500" lnSpcReduction="20000"/>
          </a:bodyPr>
          <a:lstStyle/>
          <a:p>
            <a:r>
              <a:rPr lang="en-US" dirty="0"/>
              <a:t>In order to flush the kernel-global </a:t>
            </a:r>
            <a:r>
              <a:rPr lang="en-US" dirty="0" err="1"/>
              <a:t>workqueue</a:t>
            </a:r>
            <a:r>
              <a:rPr lang="en-US" dirty="0"/>
              <a:t> – that is, ensure a given batch of work is completed – we can use </a:t>
            </a:r>
            <a:r>
              <a:rPr lang="en-US" dirty="0" err="1"/>
              <a:t>flush_scheduled_work</a:t>
            </a:r>
            <a:r>
              <a:rPr lang="en-US" dirty="0"/>
              <a:t>(),  as follows:</a:t>
            </a:r>
          </a:p>
          <a:p>
            <a:pPr marL="0" indent="0">
              <a:buNone/>
            </a:pPr>
            <a:r>
              <a:rPr lang="en-US" dirty="0"/>
              <a:t>	</a:t>
            </a:r>
            <a:r>
              <a:rPr lang="en-US" b="1" dirty="0"/>
              <a:t>void </a:t>
            </a:r>
            <a:r>
              <a:rPr lang="en-US" b="1" dirty="0" err="1"/>
              <a:t>flush_scheduled_work</a:t>
            </a:r>
            <a:r>
              <a:rPr lang="en-US" b="1" dirty="0"/>
              <a:t>(void);</a:t>
            </a:r>
          </a:p>
          <a:p>
            <a:r>
              <a:rPr lang="en-US" dirty="0"/>
              <a:t>There may be works in the </a:t>
            </a:r>
            <a:r>
              <a:rPr lang="en-US" dirty="0" err="1"/>
              <a:t>system_wq</a:t>
            </a:r>
            <a:r>
              <a:rPr lang="en-US" dirty="0"/>
              <a:t> </a:t>
            </a:r>
            <a:r>
              <a:rPr lang="en-US" dirty="0" err="1"/>
              <a:t>workqueue</a:t>
            </a:r>
            <a:r>
              <a:rPr lang="en-US" dirty="0"/>
              <a:t> that you have no control over. So this is unnecessary.</a:t>
            </a:r>
          </a:p>
          <a:p>
            <a:r>
              <a:rPr lang="en-US" dirty="0"/>
              <a:t>It is recommended to run following function instead:</a:t>
            </a:r>
          </a:p>
          <a:p>
            <a:pPr marL="0" indent="0">
              <a:buNone/>
            </a:pPr>
            <a:r>
              <a:rPr lang="en-US" dirty="0"/>
              <a:t>	</a:t>
            </a:r>
            <a:r>
              <a:rPr lang="en-US" b="1" dirty="0"/>
              <a:t>int </a:t>
            </a:r>
            <a:r>
              <a:rPr lang="en-US" b="1" dirty="0" err="1"/>
              <a:t>cancel_work_sync</a:t>
            </a:r>
            <a:r>
              <a:rPr lang="en-US" b="1" dirty="0"/>
              <a:t>(struct </a:t>
            </a:r>
            <a:r>
              <a:rPr lang="en-US" b="1" dirty="0" err="1"/>
              <a:t>work_struct</a:t>
            </a:r>
            <a:r>
              <a:rPr lang="en-US" b="1" dirty="0"/>
              <a:t> *work);</a:t>
            </a:r>
          </a:p>
          <a:p>
            <a:r>
              <a:rPr lang="en-US" dirty="0"/>
              <a:t>You can cancel work if it is not already executing in a handler.  This function will terminate the work in the queue or block until the work has finished.</a:t>
            </a:r>
          </a:p>
        </p:txBody>
      </p:sp>
    </p:spTree>
    <p:extLst>
      <p:ext uri="{BB962C8B-B14F-4D97-AF65-F5344CB8AC3E}">
        <p14:creationId xmlns:p14="http://schemas.microsoft.com/office/powerpoint/2010/main" val="172215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EF1E-B4E4-86AA-23AC-659C1089537D}"/>
              </a:ext>
            </a:extLst>
          </p:cNvPr>
          <p:cNvSpPr>
            <a:spLocks noGrp="1"/>
          </p:cNvSpPr>
          <p:nvPr>
            <p:ph type="title"/>
          </p:nvPr>
        </p:nvSpPr>
        <p:spPr/>
        <p:txBody>
          <a:bodyPr/>
          <a:lstStyle/>
          <a:p>
            <a:r>
              <a:rPr lang="en-US" dirty="0"/>
              <a:t>Check the </a:t>
            </a:r>
            <a:r>
              <a:rPr lang="en-US" dirty="0" err="1"/>
              <a:t>workqueue</a:t>
            </a:r>
            <a:r>
              <a:rPr lang="en-US" dirty="0"/>
              <a:t> </a:t>
            </a:r>
            <a:endParaRPr lang="en-IN" dirty="0"/>
          </a:p>
        </p:txBody>
      </p:sp>
      <p:sp>
        <p:nvSpPr>
          <p:cNvPr id="3" name="Content Placeholder 2">
            <a:extLst>
              <a:ext uri="{FF2B5EF4-FFF2-40B4-BE49-F238E27FC236}">
                <a16:creationId xmlns:a16="http://schemas.microsoft.com/office/drawing/2014/main" id="{5C0F5CEF-E30B-E646-977F-505486A8FF37}"/>
              </a:ext>
            </a:extLst>
          </p:cNvPr>
          <p:cNvSpPr>
            <a:spLocks noGrp="1"/>
          </p:cNvSpPr>
          <p:nvPr>
            <p:ph idx="1"/>
          </p:nvPr>
        </p:nvSpPr>
        <p:spPr/>
        <p:txBody>
          <a:bodyPr/>
          <a:lstStyle/>
          <a:p>
            <a:pPr marL="0" indent="0">
              <a:buNone/>
            </a:pPr>
            <a:r>
              <a:rPr lang="en-US" dirty="0"/>
              <a:t>We can find out whether a work item is pending or not with this call:</a:t>
            </a:r>
          </a:p>
          <a:p>
            <a:pPr marL="0" indent="0">
              <a:buNone/>
            </a:pPr>
            <a:r>
              <a:rPr lang="en-US" dirty="0"/>
              <a:t>	</a:t>
            </a:r>
            <a:r>
              <a:rPr lang="en-US" b="1" dirty="0" err="1"/>
              <a:t>work_pending</a:t>
            </a:r>
            <a:r>
              <a:rPr lang="en-US" b="1" dirty="0"/>
              <a:t>(work);</a:t>
            </a:r>
          </a:p>
          <a:p>
            <a:pPr marL="0" indent="0">
              <a:buNone/>
            </a:pPr>
            <a:r>
              <a:rPr lang="en-US" b="1" dirty="0"/>
              <a:t>	</a:t>
            </a:r>
            <a:r>
              <a:rPr lang="en-US" b="1" dirty="0" err="1"/>
              <a:t>delayed_work_pending</a:t>
            </a:r>
            <a:r>
              <a:rPr lang="en-US" b="1" dirty="0"/>
              <a:t>(</a:t>
            </a:r>
            <a:r>
              <a:rPr lang="en-US" b="1" dirty="0" err="1"/>
              <a:t>dwork</a:t>
            </a:r>
            <a:r>
              <a:rPr lang="en-US" b="1" dirty="0"/>
              <a:t>);</a:t>
            </a:r>
            <a:endParaRPr lang="en-IN" b="1" dirty="0"/>
          </a:p>
        </p:txBody>
      </p:sp>
    </p:spTree>
    <p:extLst>
      <p:ext uri="{BB962C8B-B14F-4D97-AF65-F5344CB8AC3E}">
        <p14:creationId xmlns:p14="http://schemas.microsoft.com/office/powerpoint/2010/main" val="96281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B4B1-72D5-0A66-71B4-E49B12ECE164}"/>
              </a:ext>
            </a:extLst>
          </p:cNvPr>
          <p:cNvSpPr>
            <a:spLocks noGrp="1"/>
          </p:cNvSpPr>
          <p:nvPr>
            <p:ph type="title"/>
          </p:nvPr>
        </p:nvSpPr>
        <p:spPr/>
        <p:txBody>
          <a:bodyPr/>
          <a:lstStyle/>
          <a:p>
            <a:r>
              <a:rPr lang="en-US" dirty="0"/>
              <a:t>Dynamic initialization</a:t>
            </a:r>
            <a:endParaRPr lang="en-IN" dirty="0"/>
          </a:p>
        </p:txBody>
      </p:sp>
      <p:sp>
        <p:nvSpPr>
          <p:cNvPr id="3" name="Content Placeholder 2">
            <a:extLst>
              <a:ext uri="{FF2B5EF4-FFF2-40B4-BE49-F238E27FC236}">
                <a16:creationId xmlns:a16="http://schemas.microsoft.com/office/drawing/2014/main" id="{BBF71DD0-C22A-CF73-9CE5-DB20E9202077}"/>
              </a:ext>
            </a:extLst>
          </p:cNvPr>
          <p:cNvSpPr>
            <a:spLocks noGrp="1"/>
          </p:cNvSpPr>
          <p:nvPr>
            <p:ph idx="1"/>
          </p:nvPr>
        </p:nvSpPr>
        <p:spPr/>
        <p:txBody>
          <a:bodyPr/>
          <a:lstStyle/>
          <a:p>
            <a:r>
              <a:rPr lang="en-US" dirty="0"/>
              <a:t>For dynamic declaration of </a:t>
            </a:r>
            <a:r>
              <a:rPr lang="en-US" dirty="0" err="1"/>
              <a:t>workqueue</a:t>
            </a:r>
            <a:r>
              <a:rPr lang="en-US" dirty="0"/>
              <a:t> we can use following macros</a:t>
            </a:r>
          </a:p>
          <a:p>
            <a:pPr marL="457200" lvl="1" indent="0">
              <a:buNone/>
            </a:pPr>
            <a:r>
              <a:rPr lang="en-US" b="1" dirty="0"/>
              <a:t>	INIT_WORK(work, </a:t>
            </a:r>
            <a:r>
              <a:rPr lang="en-US" b="1" dirty="0" err="1"/>
              <a:t>func</a:t>
            </a:r>
            <a:r>
              <a:rPr lang="en-US" b="1" dirty="0"/>
              <a:t>)  </a:t>
            </a:r>
            <a:r>
              <a:rPr lang="en-US" dirty="0"/>
              <a:t>/*</a:t>
            </a:r>
            <a:r>
              <a:rPr lang="en-US" sz="1600" dirty="0"/>
              <a:t>declare this variable </a:t>
            </a:r>
            <a:r>
              <a:rPr lang="en-US" sz="1600" b="1" dirty="0"/>
              <a:t>: </a:t>
            </a:r>
            <a:r>
              <a:rPr lang="en-US" sz="1600" b="0" i="0" dirty="0">
                <a:effectLst/>
              </a:rPr>
              <a:t>static struct </a:t>
            </a:r>
            <a:r>
              <a:rPr lang="en-US" sz="1600" b="0" i="0" dirty="0" err="1">
                <a:effectLst/>
              </a:rPr>
              <a:t>work_struct</a:t>
            </a:r>
            <a:r>
              <a:rPr lang="en-US" sz="1600" b="0" i="0" dirty="0">
                <a:effectLst/>
              </a:rPr>
              <a:t> </a:t>
            </a:r>
            <a:r>
              <a:rPr lang="en-US" sz="1600" b="0" i="0" dirty="0" err="1">
                <a:effectLst/>
              </a:rPr>
              <a:t>workqueue</a:t>
            </a:r>
            <a:r>
              <a:rPr lang="en-US" sz="1600" dirty="0"/>
              <a:t>, where as in static method, this is not necessary*/</a:t>
            </a:r>
            <a:endParaRPr lang="en-US" sz="1600" b="1" dirty="0"/>
          </a:p>
          <a:p>
            <a:pPr marL="457200" lvl="1" indent="0">
              <a:buNone/>
            </a:pPr>
            <a:r>
              <a:rPr lang="en-US" b="1" dirty="0"/>
              <a:t>	INIT_DELAYED_WORK(work, </a:t>
            </a:r>
            <a:r>
              <a:rPr lang="en-US" b="1" dirty="0" err="1"/>
              <a:t>func</a:t>
            </a:r>
            <a:r>
              <a:rPr lang="en-US" b="1" dirty="0"/>
              <a:t>)</a:t>
            </a:r>
          </a:p>
          <a:p>
            <a:pPr marL="457200" lvl="1" indent="0">
              <a:buNone/>
            </a:pPr>
            <a:endParaRPr lang="en-US" b="1" dirty="0"/>
          </a:p>
          <a:p>
            <a:pPr marL="457200" lvl="1" indent="0">
              <a:buNone/>
            </a:pPr>
            <a:r>
              <a:rPr lang="en-US" dirty="0"/>
              <a:t>Rest all other functions remain same as in case of static.</a:t>
            </a:r>
            <a:endParaRPr lang="en-IN" dirty="0"/>
          </a:p>
        </p:txBody>
      </p:sp>
    </p:spTree>
    <p:extLst>
      <p:ext uri="{BB962C8B-B14F-4D97-AF65-F5344CB8AC3E}">
        <p14:creationId xmlns:p14="http://schemas.microsoft.com/office/powerpoint/2010/main" val="400192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CFC6-7017-D395-17ED-B6864B78D960}"/>
              </a:ext>
            </a:extLst>
          </p:cNvPr>
          <p:cNvSpPr>
            <a:spLocks noGrp="1"/>
          </p:cNvSpPr>
          <p:nvPr>
            <p:ph type="title"/>
          </p:nvPr>
        </p:nvSpPr>
        <p:spPr/>
        <p:txBody>
          <a:bodyPr/>
          <a:lstStyle/>
          <a:p>
            <a:r>
              <a:rPr lang="en-US" dirty="0"/>
              <a:t>OWN WORKQUEUE</a:t>
            </a:r>
          </a:p>
        </p:txBody>
      </p:sp>
      <p:sp>
        <p:nvSpPr>
          <p:cNvPr id="3" name="Content Placeholder 2">
            <a:extLst>
              <a:ext uri="{FF2B5EF4-FFF2-40B4-BE49-F238E27FC236}">
                <a16:creationId xmlns:a16="http://schemas.microsoft.com/office/drawing/2014/main" id="{D4691BB0-673C-D623-4D8E-4D288BBDA6E7}"/>
              </a:ext>
            </a:extLst>
          </p:cNvPr>
          <p:cNvSpPr>
            <a:spLocks noGrp="1"/>
          </p:cNvSpPr>
          <p:nvPr>
            <p:ph idx="1"/>
          </p:nvPr>
        </p:nvSpPr>
        <p:spPr/>
        <p:txBody>
          <a:bodyPr>
            <a:normAutofit fontScale="92500" lnSpcReduction="20000"/>
          </a:bodyPr>
          <a:lstStyle/>
          <a:p>
            <a:pPr marL="0" indent="0">
              <a:buNone/>
            </a:pPr>
            <a:r>
              <a:rPr lang="en-US" dirty="0"/>
              <a:t>Create and destroy </a:t>
            </a:r>
            <a:r>
              <a:rPr lang="en-US" dirty="0" err="1"/>
              <a:t>workqueue</a:t>
            </a:r>
            <a:r>
              <a:rPr lang="en-US" dirty="0"/>
              <a:t> structure</a:t>
            </a:r>
          </a:p>
          <a:p>
            <a:r>
              <a:rPr lang="en-US" dirty="0" err="1"/>
              <a:t>Workqueues</a:t>
            </a:r>
            <a:r>
              <a:rPr lang="en-US" dirty="0"/>
              <a:t> are created through a function called </a:t>
            </a:r>
            <a:r>
              <a:rPr lang="en-US" dirty="0" err="1"/>
              <a:t>create_workqueue</a:t>
            </a:r>
            <a:r>
              <a:rPr lang="en-US" dirty="0"/>
              <a:t>, which returns a </a:t>
            </a:r>
            <a:r>
              <a:rPr lang="en-US" dirty="0" err="1"/>
              <a:t>workqueue_struct</a:t>
            </a:r>
            <a:r>
              <a:rPr lang="en-US" dirty="0"/>
              <a:t> reference. You can remove this </a:t>
            </a:r>
            <a:r>
              <a:rPr lang="en-US" dirty="0" err="1"/>
              <a:t>workqueue</a:t>
            </a:r>
            <a:r>
              <a:rPr lang="en-US" dirty="0"/>
              <a:t> later (if needed) through a call to the </a:t>
            </a:r>
            <a:r>
              <a:rPr lang="en-US" dirty="0" err="1"/>
              <a:t>destroy_workqueue</a:t>
            </a:r>
            <a:r>
              <a:rPr lang="en-US" dirty="0"/>
              <a:t> function</a:t>
            </a:r>
          </a:p>
          <a:p>
            <a:pPr marL="0" indent="0" algn="ctr">
              <a:buNone/>
            </a:pPr>
            <a:r>
              <a:rPr lang="en-US" b="1" dirty="0"/>
              <a:t>struct </a:t>
            </a:r>
            <a:r>
              <a:rPr lang="en-US" b="1" dirty="0" err="1"/>
              <a:t>workqueue_struct</a:t>
            </a:r>
            <a:r>
              <a:rPr lang="en-US" b="1" dirty="0"/>
              <a:t> *</a:t>
            </a:r>
            <a:r>
              <a:rPr lang="en-US" b="1" dirty="0" err="1"/>
              <a:t>create_workqueue</a:t>
            </a:r>
            <a:r>
              <a:rPr lang="en-US" b="1" dirty="0"/>
              <a:t>( name ); //”</a:t>
            </a:r>
            <a:r>
              <a:rPr lang="en-US" b="1" dirty="0" err="1"/>
              <a:t>wq</a:t>
            </a:r>
            <a:r>
              <a:rPr lang="en-US" b="1" dirty="0"/>
              <a:t>”</a:t>
            </a:r>
          </a:p>
          <a:p>
            <a:r>
              <a:rPr lang="en-US" dirty="0"/>
              <a:t>With the work structure initialized, we have to queue the work on the CPU with following function:</a:t>
            </a:r>
          </a:p>
          <a:p>
            <a:pPr marL="0" indent="0" algn="ctr">
              <a:buNone/>
            </a:pPr>
            <a:r>
              <a:rPr lang="en-US" b="1" dirty="0" err="1"/>
              <a:t>queue_work</a:t>
            </a:r>
            <a:r>
              <a:rPr lang="en-US" b="1" dirty="0"/>
              <a:t>(struct </a:t>
            </a:r>
            <a:r>
              <a:rPr lang="en-US" b="1" dirty="0" err="1"/>
              <a:t>workqueue_struct</a:t>
            </a:r>
            <a:r>
              <a:rPr lang="en-US" b="1" dirty="0"/>
              <a:t> *</a:t>
            </a:r>
            <a:r>
              <a:rPr lang="en-US" b="1" dirty="0" err="1"/>
              <a:t>wq</a:t>
            </a:r>
            <a:r>
              <a:rPr lang="en-US" b="1" dirty="0"/>
              <a:t>, struct </a:t>
            </a:r>
            <a:r>
              <a:rPr lang="en-US" b="1" dirty="0" err="1"/>
              <a:t>work_struct</a:t>
            </a:r>
            <a:r>
              <a:rPr lang="en-US" b="1" dirty="0"/>
              <a:t> *work);</a:t>
            </a:r>
          </a:p>
          <a:p>
            <a:r>
              <a:rPr lang="en-US" dirty="0"/>
              <a:t>This function needs to be included in top half</a:t>
            </a:r>
          </a:p>
        </p:txBody>
      </p:sp>
    </p:spTree>
    <p:extLst>
      <p:ext uri="{BB962C8B-B14F-4D97-AF65-F5344CB8AC3E}">
        <p14:creationId xmlns:p14="http://schemas.microsoft.com/office/powerpoint/2010/main" val="180783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9593-5E23-ADCF-3739-FC7523E0F141}"/>
              </a:ext>
            </a:extLst>
          </p:cNvPr>
          <p:cNvSpPr>
            <a:spLocks noGrp="1"/>
          </p:cNvSpPr>
          <p:nvPr>
            <p:ph type="title"/>
          </p:nvPr>
        </p:nvSpPr>
        <p:spPr>
          <a:xfrm>
            <a:off x="1454240" y="2969110"/>
            <a:ext cx="4806712" cy="674969"/>
          </a:xfrm>
        </p:spPr>
        <p:txBody>
          <a:bodyPr>
            <a:normAutofit/>
          </a:bodyPr>
          <a:lstStyle/>
          <a:p>
            <a:r>
              <a:rPr lang="en-US" dirty="0"/>
              <a:t>2.TASKLETS</a:t>
            </a:r>
            <a:endParaRPr lang="en-IN" dirty="0"/>
          </a:p>
        </p:txBody>
      </p:sp>
    </p:spTree>
    <p:extLst>
      <p:ext uri="{BB962C8B-B14F-4D97-AF65-F5344CB8AC3E}">
        <p14:creationId xmlns:p14="http://schemas.microsoft.com/office/powerpoint/2010/main" val="388575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50DE33-0580-6392-5C84-96DF4BA38875}"/>
              </a:ext>
            </a:extLst>
          </p:cNvPr>
          <p:cNvSpPr>
            <a:spLocks noGrp="1"/>
          </p:cNvSpPr>
          <p:nvPr>
            <p:ph type="title"/>
          </p:nvPr>
        </p:nvSpPr>
        <p:spPr/>
        <p:txBody>
          <a:bodyPr/>
          <a:lstStyle/>
          <a:p>
            <a:r>
              <a:rPr lang="en-US" dirty="0"/>
              <a:t>INTRODUCTION TO TASKLETS</a:t>
            </a:r>
            <a:endParaRPr lang="en-IN" dirty="0"/>
          </a:p>
        </p:txBody>
      </p:sp>
      <p:sp>
        <p:nvSpPr>
          <p:cNvPr id="5" name="Content Placeholder 4">
            <a:extLst>
              <a:ext uri="{FF2B5EF4-FFF2-40B4-BE49-F238E27FC236}">
                <a16:creationId xmlns:a16="http://schemas.microsoft.com/office/drawing/2014/main" id="{47E45A5E-9795-F0DA-D065-86A0118B3B51}"/>
              </a:ext>
            </a:extLst>
          </p:cNvPr>
          <p:cNvSpPr>
            <a:spLocks noGrp="1"/>
          </p:cNvSpPr>
          <p:nvPr>
            <p:ph idx="1"/>
          </p:nvPr>
        </p:nvSpPr>
        <p:spPr/>
        <p:txBody>
          <a:bodyPr/>
          <a:lstStyle/>
          <a:p>
            <a:r>
              <a:rPr lang="en-US" dirty="0" err="1"/>
              <a:t>Tasklets</a:t>
            </a:r>
            <a:r>
              <a:rPr lang="en-US" dirty="0"/>
              <a:t> are used to queue up work to be done at a later time. </a:t>
            </a:r>
            <a:r>
              <a:rPr lang="en-US" dirty="0" err="1"/>
              <a:t>Tasklets</a:t>
            </a:r>
            <a:r>
              <a:rPr lang="en-US" dirty="0"/>
              <a:t> can be run in parallel, but the same </a:t>
            </a:r>
            <a:r>
              <a:rPr lang="en-US" dirty="0" err="1"/>
              <a:t>tasklet</a:t>
            </a:r>
            <a:r>
              <a:rPr lang="en-US" dirty="0"/>
              <a:t> cannot be run on multiple CPUs at same time.</a:t>
            </a:r>
          </a:p>
          <a:p>
            <a:r>
              <a:rPr lang="en-US" dirty="0"/>
              <a:t>Each </a:t>
            </a:r>
            <a:r>
              <a:rPr lang="en-US" dirty="0" err="1"/>
              <a:t>tasklet</a:t>
            </a:r>
            <a:r>
              <a:rPr lang="en-US" dirty="0"/>
              <a:t> will run only on the CPU that schedules it, to optimize cache usage.</a:t>
            </a:r>
          </a:p>
          <a:p>
            <a:r>
              <a:rPr lang="en-US" dirty="0" err="1"/>
              <a:t>Tasklets</a:t>
            </a:r>
            <a:r>
              <a:rPr lang="en-US" dirty="0"/>
              <a:t> cannot sleep but workqueues can, </a:t>
            </a:r>
            <a:r>
              <a:rPr lang="en-US" dirty="0" err="1"/>
              <a:t>tasklets</a:t>
            </a:r>
            <a:r>
              <a:rPr lang="en-US" dirty="0"/>
              <a:t> run in interrupt context and workqueues run in process context.</a:t>
            </a:r>
          </a:p>
          <a:p>
            <a:endParaRPr lang="en-US" dirty="0"/>
          </a:p>
        </p:txBody>
      </p:sp>
    </p:spTree>
    <p:extLst>
      <p:ext uri="{BB962C8B-B14F-4D97-AF65-F5344CB8AC3E}">
        <p14:creationId xmlns:p14="http://schemas.microsoft.com/office/powerpoint/2010/main" val="3309979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33A3-44E7-BFE5-8C96-86389D82F14F}"/>
              </a:ext>
            </a:extLst>
          </p:cNvPr>
          <p:cNvSpPr>
            <a:spLocks noGrp="1"/>
          </p:cNvSpPr>
          <p:nvPr>
            <p:ph type="title"/>
          </p:nvPr>
        </p:nvSpPr>
        <p:spPr/>
        <p:txBody>
          <a:bodyPr/>
          <a:lstStyle/>
          <a:p>
            <a:r>
              <a:rPr lang="en-US" dirty="0" err="1"/>
              <a:t>Tasklet</a:t>
            </a:r>
            <a:r>
              <a:rPr lang="en-US" dirty="0"/>
              <a:t> </a:t>
            </a:r>
            <a:r>
              <a:rPr lang="en-US" dirty="0" err="1"/>
              <a:t>STATIc</a:t>
            </a:r>
            <a:r>
              <a:rPr lang="en-US" dirty="0"/>
              <a:t> method</a:t>
            </a:r>
            <a:endParaRPr lang="en-IN" dirty="0"/>
          </a:p>
        </p:txBody>
      </p:sp>
      <p:sp>
        <p:nvSpPr>
          <p:cNvPr id="8" name="Content Placeholder 7">
            <a:extLst>
              <a:ext uri="{FF2B5EF4-FFF2-40B4-BE49-F238E27FC236}">
                <a16:creationId xmlns:a16="http://schemas.microsoft.com/office/drawing/2014/main" id="{7FC62E65-602E-8817-DC1C-45F68AA228DC}"/>
              </a:ext>
            </a:extLst>
          </p:cNvPr>
          <p:cNvSpPr>
            <a:spLocks noGrp="1"/>
          </p:cNvSpPr>
          <p:nvPr>
            <p:ph idx="1"/>
          </p:nvPr>
        </p:nvSpPr>
        <p:spPr/>
        <p:txBody>
          <a:bodyPr/>
          <a:lstStyle/>
          <a:p>
            <a:pPr marL="0" indent="0">
              <a:buNone/>
            </a:pPr>
            <a:r>
              <a:rPr lang="en-US" dirty="0"/>
              <a:t>Initialization of </a:t>
            </a:r>
            <a:r>
              <a:rPr lang="en-US" dirty="0" err="1"/>
              <a:t>tasklet</a:t>
            </a:r>
            <a:r>
              <a:rPr lang="en-US" dirty="0"/>
              <a:t> structure:</a:t>
            </a:r>
          </a:p>
          <a:p>
            <a:pPr marL="0" indent="0">
              <a:buNone/>
            </a:pPr>
            <a:r>
              <a:rPr lang="en-US" b="1" dirty="0"/>
              <a:t>	DECLARE_TASKLET(name , </a:t>
            </a:r>
            <a:r>
              <a:rPr lang="en-US" b="1" dirty="0" err="1"/>
              <a:t>func</a:t>
            </a:r>
            <a:r>
              <a:rPr lang="en-US" b="1" dirty="0"/>
              <a:t>)</a:t>
            </a:r>
          </a:p>
          <a:p>
            <a:pPr lvl="1"/>
            <a:r>
              <a:rPr lang="en-US" dirty="0"/>
              <a:t>This macro used to create the </a:t>
            </a:r>
            <a:r>
              <a:rPr lang="en-US" dirty="0" err="1"/>
              <a:t>tasklet</a:t>
            </a:r>
            <a:r>
              <a:rPr lang="en-US" dirty="0"/>
              <a:t> structure and assigns the parameters to that structure.</a:t>
            </a:r>
          </a:p>
          <a:p>
            <a:pPr lvl="1"/>
            <a:r>
              <a:rPr lang="en-US" dirty="0"/>
              <a:t>If we are using this macro then the </a:t>
            </a:r>
            <a:r>
              <a:rPr lang="en-US" dirty="0" err="1"/>
              <a:t>tasklet</a:t>
            </a:r>
            <a:r>
              <a:rPr lang="en-US" dirty="0"/>
              <a:t> will be in the enabled state.</a:t>
            </a:r>
          </a:p>
          <a:p>
            <a:pPr lvl="1"/>
            <a:r>
              <a:rPr lang="en-US" dirty="0"/>
              <a:t>name – name  of the structure to be created</a:t>
            </a:r>
          </a:p>
          <a:p>
            <a:pPr lvl="1"/>
            <a:r>
              <a:rPr lang="en-US" dirty="0" err="1"/>
              <a:t>func</a:t>
            </a:r>
            <a:r>
              <a:rPr lang="en-US" dirty="0"/>
              <a:t> – this is the main function of the </a:t>
            </a:r>
            <a:r>
              <a:rPr lang="en-US" dirty="0" err="1"/>
              <a:t>tasklet</a:t>
            </a:r>
            <a:r>
              <a:rPr lang="en-US" dirty="0"/>
              <a:t>. Pointer to the function that needs to schedule for execution at a later time.</a:t>
            </a:r>
          </a:p>
        </p:txBody>
      </p:sp>
    </p:spTree>
    <p:extLst>
      <p:ext uri="{BB962C8B-B14F-4D97-AF65-F5344CB8AC3E}">
        <p14:creationId xmlns:p14="http://schemas.microsoft.com/office/powerpoint/2010/main" val="1959157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017B-80A6-842F-D759-C1DB13DEA50C}"/>
              </a:ext>
            </a:extLst>
          </p:cNvPr>
          <p:cNvSpPr>
            <a:spLocks noGrp="1"/>
          </p:cNvSpPr>
          <p:nvPr>
            <p:ph type="title"/>
          </p:nvPr>
        </p:nvSpPr>
        <p:spPr/>
        <p:txBody>
          <a:bodyPr/>
          <a:lstStyle/>
          <a:p>
            <a:r>
              <a:rPr lang="en-US" dirty="0"/>
              <a:t>Disabled </a:t>
            </a:r>
            <a:r>
              <a:rPr lang="en-US" dirty="0" err="1"/>
              <a:t>tasklet</a:t>
            </a:r>
            <a:r>
              <a:rPr lang="en-US" dirty="0"/>
              <a:t>	</a:t>
            </a:r>
            <a:endParaRPr lang="en-IN" dirty="0"/>
          </a:p>
        </p:txBody>
      </p:sp>
      <p:sp>
        <p:nvSpPr>
          <p:cNvPr id="3" name="Content Placeholder 2">
            <a:extLst>
              <a:ext uri="{FF2B5EF4-FFF2-40B4-BE49-F238E27FC236}">
                <a16:creationId xmlns:a16="http://schemas.microsoft.com/office/drawing/2014/main" id="{113185A5-920F-16C5-C5BF-6E92E1D607CE}"/>
              </a:ext>
            </a:extLst>
          </p:cNvPr>
          <p:cNvSpPr>
            <a:spLocks noGrp="1"/>
          </p:cNvSpPr>
          <p:nvPr>
            <p:ph idx="1"/>
          </p:nvPr>
        </p:nvSpPr>
        <p:spPr/>
        <p:txBody>
          <a:bodyPr/>
          <a:lstStyle/>
          <a:p>
            <a:r>
              <a:rPr lang="en-US" dirty="0"/>
              <a:t>The </a:t>
            </a:r>
            <a:r>
              <a:rPr lang="en-US" dirty="0" err="1"/>
              <a:t>tasklet</a:t>
            </a:r>
            <a:r>
              <a:rPr lang="en-US" dirty="0"/>
              <a:t> can be declared and set at a disabled state, which means that the </a:t>
            </a:r>
            <a:r>
              <a:rPr lang="en-US" dirty="0" err="1"/>
              <a:t>tasklet</a:t>
            </a:r>
            <a:r>
              <a:rPr lang="en-US" dirty="0"/>
              <a:t> can be scheduled, but will not run until the </a:t>
            </a:r>
            <a:r>
              <a:rPr lang="en-US" dirty="0" err="1"/>
              <a:t>tasklet</a:t>
            </a:r>
            <a:r>
              <a:rPr lang="en-US" dirty="0"/>
              <a:t> is specifically enabled. You need to use </a:t>
            </a:r>
            <a:r>
              <a:rPr lang="en-US" b="1" dirty="0" err="1"/>
              <a:t>tasklet_enable</a:t>
            </a:r>
            <a:r>
              <a:rPr lang="en-US" b="1" dirty="0"/>
              <a:t> </a:t>
            </a:r>
            <a:r>
              <a:rPr lang="en-US" dirty="0"/>
              <a:t>to enable</a:t>
            </a:r>
          </a:p>
          <a:p>
            <a:pPr marL="914400" lvl="2" indent="0">
              <a:buNone/>
            </a:pPr>
            <a:r>
              <a:rPr lang="en-US" sz="1800" b="1" dirty="0"/>
              <a:t>DECLARE_TASKLET_DISABLED(name, </a:t>
            </a:r>
            <a:r>
              <a:rPr lang="en-US" sz="1800" b="1" dirty="0" err="1"/>
              <a:t>func</a:t>
            </a:r>
            <a:r>
              <a:rPr lang="en-US" sz="1800" b="1" dirty="0"/>
              <a:t>);</a:t>
            </a:r>
          </a:p>
          <a:p>
            <a:pPr lvl="1"/>
            <a:r>
              <a:rPr lang="en-US" dirty="0"/>
              <a:t>name – name  of the structure to be created</a:t>
            </a:r>
          </a:p>
          <a:p>
            <a:pPr lvl="1"/>
            <a:r>
              <a:rPr lang="en-US" dirty="0" err="1"/>
              <a:t>func</a:t>
            </a:r>
            <a:r>
              <a:rPr lang="en-US" dirty="0"/>
              <a:t> – this is the main function of the </a:t>
            </a:r>
            <a:r>
              <a:rPr lang="en-US" dirty="0" err="1"/>
              <a:t>tasklet</a:t>
            </a:r>
            <a:r>
              <a:rPr lang="en-US" dirty="0"/>
              <a:t>. Pointer to the function that needs to schedule for execution at a later time.</a:t>
            </a:r>
          </a:p>
        </p:txBody>
      </p:sp>
    </p:spTree>
    <p:extLst>
      <p:ext uri="{BB962C8B-B14F-4D97-AF65-F5344CB8AC3E}">
        <p14:creationId xmlns:p14="http://schemas.microsoft.com/office/powerpoint/2010/main" val="418247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36CD-263A-7B5B-13BF-AF6C7AC19C97}"/>
              </a:ext>
            </a:extLst>
          </p:cNvPr>
          <p:cNvSpPr>
            <a:spLocks noGrp="1"/>
          </p:cNvSpPr>
          <p:nvPr>
            <p:ph type="title"/>
          </p:nvPr>
        </p:nvSpPr>
        <p:spPr/>
        <p:txBody>
          <a:bodyPr/>
          <a:lstStyle/>
          <a:p>
            <a:r>
              <a:rPr lang="en-US" dirty="0"/>
              <a:t>Schedule the </a:t>
            </a:r>
            <a:r>
              <a:rPr lang="en-US" dirty="0" err="1"/>
              <a:t>tasklet</a:t>
            </a:r>
            <a:endParaRPr lang="en-IN" dirty="0"/>
          </a:p>
        </p:txBody>
      </p:sp>
      <p:sp>
        <p:nvSpPr>
          <p:cNvPr id="3" name="Content Placeholder 2">
            <a:extLst>
              <a:ext uri="{FF2B5EF4-FFF2-40B4-BE49-F238E27FC236}">
                <a16:creationId xmlns:a16="http://schemas.microsoft.com/office/drawing/2014/main" id="{F4015A86-658B-7225-8182-81B5D651F2D7}"/>
              </a:ext>
            </a:extLst>
          </p:cNvPr>
          <p:cNvSpPr>
            <a:spLocks noGrp="1"/>
          </p:cNvSpPr>
          <p:nvPr>
            <p:ph idx="1"/>
          </p:nvPr>
        </p:nvSpPr>
        <p:spPr>
          <a:xfrm>
            <a:off x="1277471" y="2015732"/>
            <a:ext cx="9777383" cy="3726162"/>
          </a:xfrm>
        </p:spPr>
        <p:txBody>
          <a:bodyPr>
            <a:normAutofit lnSpcReduction="10000"/>
          </a:bodyPr>
          <a:lstStyle/>
          <a:p>
            <a:r>
              <a:rPr lang="en-US" dirty="0"/>
              <a:t>When we schedule the </a:t>
            </a:r>
            <a:r>
              <a:rPr lang="en-US" dirty="0" err="1"/>
              <a:t>tasklet</a:t>
            </a:r>
            <a:r>
              <a:rPr lang="en-US" dirty="0"/>
              <a:t>, then that </a:t>
            </a:r>
            <a:r>
              <a:rPr lang="en-US" dirty="0" err="1"/>
              <a:t>tasklet</a:t>
            </a:r>
            <a:r>
              <a:rPr lang="en-US" dirty="0"/>
              <a:t> is placed into one queue out of two, depending on the priority. Queues are organized as singly-linked lists. At that, each CPU has its own queues</a:t>
            </a:r>
          </a:p>
          <a:p>
            <a:r>
              <a:rPr lang="en-US" dirty="0"/>
              <a:t>There are two priorities</a:t>
            </a:r>
          </a:p>
          <a:p>
            <a:pPr lvl="1"/>
            <a:r>
              <a:rPr lang="en-IN" dirty="0"/>
              <a:t>Normal Priority</a:t>
            </a:r>
          </a:p>
          <a:p>
            <a:pPr lvl="1"/>
            <a:r>
              <a:rPr lang="en-IN" dirty="0"/>
              <a:t>High Priority</a:t>
            </a:r>
          </a:p>
          <a:p>
            <a:pPr marL="0" indent="0">
              <a:buNone/>
            </a:pPr>
            <a:r>
              <a:rPr lang="en-IN" dirty="0" err="1"/>
              <a:t>tasklet_schedule</a:t>
            </a:r>
            <a:r>
              <a:rPr lang="en-IN" dirty="0"/>
              <a:t>()</a:t>
            </a:r>
          </a:p>
          <a:p>
            <a:pPr marL="0" indent="0">
              <a:buNone/>
            </a:pPr>
            <a:r>
              <a:rPr lang="en-IN" dirty="0"/>
              <a:t>Schedule a </a:t>
            </a:r>
            <a:r>
              <a:rPr lang="en-IN" dirty="0" err="1"/>
              <a:t>tasklet</a:t>
            </a:r>
            <a:r>
              <a:rPr lang="en-IN" dirty="0"/>
              <a:t> with a normal priority. If a </a:t>
            </a:r>
            <a:r>
              <a:rPr lang="en-IN" dirty="0" err="1"/>
              <a:t>tasklet</a:t>
            </a:r>
            <a:r>
              <a:rPr lang="en-IN" dirty="0"/>
              <a:t> has previously been scheduled, the new scheduled will be silently </a:t>
            </a:r>
            <a:r>
              <a:rPr lang="en-IN" dirty="0" err="1"/>
              <a:t>discared</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74879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1FD0B-64B6-8323-BC7E-545C571A9A1D}"/>
              </a:ext>
            </a:extLst>
          </p:cNvPr>
          <p:cNvSpPr>
            <a:spLocks noGrp="1"/>
          </p:cNvSpPr>
          <p:nvPr>
            <p:ph idx="1"/>
          </p:nvPr>
        </p:nvSpPr>
        <p:spPr/>
        <p:txBody>
          <a:bodyPr/>
          <a:lstStyle/>
          <a:p>
            <a:pPr marL="0" indent="0">
              <a:buNone/>
            </a:pPr>
            <a:r>
              <a:rPr lang="en-US" b="1" dirty="0"/>
              <a:t>	void </a:t>
            </a:r>
            <a:r>
              <a:rPr lang="en-US" b="1" dirty="0" err="1"/>
              <a:t>tasklet_schedule</a:t>
            </a:r>
            <a:r>
              <a:rPr lang="en-US" b="1" dirty="0"/>
              <a:t>(struct </a:t>
            </a:r>
            <a:r>
              <a:rPr lang="en-US" b="1" dirty="0" err="1"/>
              <a:t>tasklet_struct</a:t>
            </a:r>
            <a:r>
              <a:rPr lang="en-US" b="1" dirty="0"/>
              <a:t> *t);</a:t>
            </a:r>
          </a:p>
          <a:p>
            <a:pPr marL="0" indent="0">
              <a:buNone/>
            </a:pPr>
            <a:r>
              <a:rPr lang="en-IN" dirty="0"/>
              <a:t>t - pointer to the </a:t>
            </a:r>
            <a:r>
              <a:rPr lang="en-IN" dirty="0" err="1"/>
              <a:t>tasklet</a:t>
            </a:r>
            <a:r>
              <a:rPr lang="en-IN" dirty="0"/>
              <a:t> struct</a:t>
            </a:r>
          </a:p>
          <a:p>
            <a:pPr marL="0" indent="0">
              <a:buNone/>
            </a:pPr>
            <a:r>
              <a:rPr lang="en-IN" dirty="0" err="1"/>
              <a:t>tasklet_hi_schedule</a:t>
            </a:r>
            <a:endParaRPr lang="en-IN" dirty="0"/>
          </a:p>
          <a:p>
            <a:pPr marL="0" indent="0">
              <a:buNone/>
            </a:pPr>
            <a:r>
              <a:rPr lang="en-IN" dirty="0"/>
              <a:t>Schedule a </a:t>
            </a:r>
            <a:r>
              <a:rPr lang="en-IN" dirty="0" err="1"/>
              <a:t>tasklet</a:t>
            </a:r>
            <a:r>
              <a:rPr lang="en-IN" dirty="0"/>
              <a:t> with high priority. If a </a:t>
            </a:r>
            <a:r>
              <a:rPr lang="en-IN" dirty="0" err="1"/>
              <a:t>tasklet</a:t>
            </a:r>
            <a:r>
              <a:rPr lang="en-IN" dirty="0"/>
              <a:t> has previously been scheduled (but not yet run), the new schedule will be silently discarded.</a:t>
            </a:r>
          </a:p>
          <a:p>
            <a:pPr marL="0" indent="0">
              <a:buNone/>
            </a:pPr>
            <a:r>
              <a:rPr lang="en-IN" dirty="0"/>
              <a:t>	</a:t>
            </a:r>
            <a:r>
              <a:rPr lang="en-IN" b="1" dirty="0"/>
              <a:t>void </a:t>
            </a:r>
            <a:r>
              <a:rPr lang="en-IN" b="1" dirty="0" err="1"/>
              <a:t>tasklet_hi_schedule</a:t>
            </a:r>
            <a:r>
              <a:rPr lang="en-IN" b="1" dirty="0"/>
              <a:t>(struct </a:t>
            </a:r>
            <a:r>
              <a:rPr lang="en-IN" b="1" dirty="0" err="1"/>
              <a:t>tasklet_struct</a:t>
            </a:r>
            <a:r>
              <a:rPr lang="en-IN" b="1" dirty="0"/>
              <a:t> * t);</a:t>
            </a:r>
          </a:p>
          <a:p>
            <a:pPr marL="0" indent="0">
              <a:buNone/>
            </a:pPr>
            <a:r>
              <a:rPr lang="en-IN" dirty="0"/>
              <a:t>t- pointer to the </a:t>
            </a:r>
            <a:r>
              <a:rPr lang="en-IN" dirty="0" err="1"/>
              <a:t>tasklet</a:t>
            </a:r>
            <a:r>
              <a:rPr lang="en-IN" dirty="0"/>
              <a:t> struct </a:t>
            </a:r>
          </a:p>
        </p:txBody>
      </p:sp>
    </p:spTree>
    <p:extLst>
      <p:ext uri="{BB962C8B-B14F-4D97-AF65-F5344CB8AC3E}">
        <p14:creationId xmlns:p14="http://schemas.microsoft.com/office/powerpoint/2010/main" val="127430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22E5-92D8-277E-72D1-B3A04ABCE725}"/>
              </a:ext>
            </a:extLst>
          </p:cNvPr>
          <p:cNvSpPr>
            <a:spLocks noGrp="1"/>
          </p:cNvSpPr>
          <p:nvPr>
            <p:ph type="title"/>
          </p:nvPr>
        </p:nvSpPr>
        <p:spPr>
          <a:xfrm>
            <a:off x="1487438" y="894168"/>
            <a:ext cx="7665527" cy="809128"/>
          </a:xfrm>
        </p:spPr>
        <p:txBody>
          <a:bodyPr/>
          <a:lstStyle/>
          <a:p>
            <a:r>
              <a:rPr lang="en-IN" dirty="0"/>
              <a:t>Interrupts</a:t>
            </a:r>
          </a:p>
        </p:txBody>
      </p:sp>
      <p:sp>
        <p:nvSpPr>
          <p:cNvPr id="3" name="Content Placeholder 2">
            <a:extLst>
              <a:ext uri="{FF2B5EF4-FFF2-40B4-BE49-F238E27FC236}">
                <a16:creationId xmlns:a16="http://schemas.microsoft.com/office/drawing/2014/main" id="{0CFF4994-A95A-D6C5-A606-6AECA9ABE4D3}"/>
              </a:ext>
            </a:extLst>
          </p:cNvPr>
          <p:cNvSpPr>
            <a:spLocks noGrp="1"/>
          </p:cNvSpPr>
          <p:nvPr>
            <p:ph idx="1"/>
          </p:nvPr>
        </p:nvSpPr>
        <p:spPr>
          <a:xfrm>
            <a:off x="1353671" y="1943401"/>
            <a:ext cx="10049435" cy="4020431"/>
          </a:xfrm>
        </p:spPr>
        <p:txBody>
          <a:bodyPr>
            <a:normAutofit lnSpcReduction="10000"/>
          </a:bodyPr>
          <a:lstStyle/>
          <a:p>
            <a:r>
              <a:rPr lang="en-IN" sz="1800" dirty="0"/>
              <a:t>Interrupt signals are the distraction that divert the processor to a new activity outside of normal flow of execution</a:t>
            </a:r>
          </a:p>
          <a:p>
            <a:r>
              <a:rPr lang="en-IN" sz="1800" dirty="0"/>
              <a:t>This new activity is called as interrupt handler. And the distraction is interrupt</a:t>
            </a:r>
          </a:p>
          <a:p>
            <a:r>
              <a:rPr lang="en-IN" b="1" dirty="0"/>
              <a:t>What will happen when an interrupt is raised ?</a:t>
            </a:r>
          </a:p>
          <a:p>
            <a:pPr lvl="1"/>
            <a:r>
              <a:rPr lang="en-IN" dirty="0"/>
              <a:t>Interrupt signals are directed to input pins on an interrupt controller (a simple chip that multiplexes multiple interrupt lines into a single line to the processor). </a:t>
            </a:r>
          </a:p>
          <a:p>
            <a:pPr marL="0" indent="0">
              <a:buNone/>
            </a:pPr>
            <a:r>
              <a:rPr lang="en-IN" dirty="0"/>
              <a:t>	These are the process that will be done by kernel:</a:t>
            </a:r>
          </a:p>
          <a:p>
            <a:pPr lvl="2"/>
            <a:r>
              <a:rPr lang="en-IN" dirty="0"/>
              <a:t>The interrupt controller sends a signal to the processor</a:t>
            </a:r>
          </a:p>
          <a:p>
            <a:pPr lvl="2"/>
            <a:r>
              <a:rPr lang="en-IN" dirty="0"/>
              <a:t>The processor pauses its current execution to handle the interrupt</a:t>
            </a:r>
          </a:p>
          <a:p>
            <a:pPr lvl="2"/>
            <a:r>
              <a:rPr lang="en-IN" dirty="0"/>
              <a:t>The processor notifies the OS that an interrupt has occurred and the OS can handle the interrupt appropriately</a:t>
            </a:r>
          </a:p>
          <a:p>
            <a:endParaRPr lang="en-IN" b="1" dirty="0"/>
          </a:p>
          <a:p>
            <a:endParaRPr lang="en-IN" dirty="0"/>
          </a:p>
        </p:txBody>
      </p:sp>
    </p:spTree>
    <p:extLst>
      <p:ext uri="{BB962C8B-B14F-4D97-AF65-F5344CB8AC3E}">
        <p14:creationId xmlns:p14="http://schemas.microsoft.com/office/powerpoint/2010/main" val="2445758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8F04-0247-E60A-7F06-52F0135CADFE}"/>
              </a:ext>
            </a:extLst>
          </p:cNvPr>
          <p:cNvSpPr>
            <a:spLocks noGrp="1"/>
          </p:cNvSpPr>
          <p:nvPr>
            <p:ph type="title"/>
          </p:nvPr>
        </p:nvSpPr>
        <p:spPr/>
        <p:txBody>
          <a:bodyPr/>
          <a:lstStyle/>
          <a:p>
            <a:r>
              <a:rPr lang="en-US" dirty="0"/>
              <a:t>Enable and disable </a:t>
            </a:r>
            <a:r>
              <a:rPr lang="en-US" dirty="0" err="1"/>
              <a:t>tasklet</a:t>
            </a:r>
            <a:endParaRPr lang="en-IN" dirty="0"/>
          </a:p>
        </p:txBody>
      </p:sp>
      <p:sp>
        <p:nvSpPr>
          <p:cNvPr id="3" name="Content Placeholder 2">
            <a:extLst>
              <a:ext uri="{FF2B5EF4-FFF2-40B4-BE49-F238E27FC236}">
                <a16:creationId xmlns:a16="http://schemas.microsoft.com/office/drawing/2014/main" id="{3DB06094-50D8-2D72-F944-CB9869EF099E}"/>
              </a:ext>
            </a:extLst>
          </p:cNvPr>
          <p:cNvSpPr>
            <a:spLocks noGrp="1"/>
          </p:cNvSpPr>
          <p:nvPr>
            <p:ph idx="1"/>
          </p:nvPr>
        </p:nvSpPr>
        <p:spPr/>
        <p:txBody>
          <a:bodyPr/>
          <a:lstStyle/>
          <a:p>
            <a:r>
              <a:rPr lang="en-US" sz="2200" dirty="0" err="1"/>
              <a:t>tasklet_enable</a:t>
            </a:r>
            <a:endParaRPr lang="en-US" sz="2200" dirty="0"/>
          </a:p>
          <a:p>
            <a:pPr lvl="1"/>
            <a:r>
              <a:rPr lang="en-US" dirty="0"/>
              <a:t>This is used to enable the </a:t>
            </a:r>
            <a:r>
              <a:rPr lang="en-US" dirty="0" err="1"/>
              <a:t>tasklet</a:t>
            </a:r>
            <a:endParaRPr lang="en-US" dirty="0"/>
          </a:p>
          <a:p>
            <a:pPr marL="914400" lvl="2" indent="0">
              <a:buNone/>
            </a:pPr>
            <a:r>
              <a:rPr lang="en-US" sz="1800" b="1" dirty="0"/>
              <a:t>void </a:t>
            </a:r>
            <a:r>
              <a:rPr lang="en-US" sz="1800" b="1" dirty="0" err="1"/>
              <a:t>tasklet_enable</a:t>
            </a:r>
            <a:r>
              <a:rPr lang="en-US" sz="1800" b="1" dirty="0"/>
              <a:t>(struct);</a:t>
            </a:r>
          </a:p>
          <a:p>
            <a:r>
              <a:rPr lang="en-US" sz="2200" dirty="0" err="1"/>
              <a:t>tasklet_disable</a:t>
            </a:r>
            <a:r>
              <a:rPr lang="en-US" sz="2200" dirty="0"/>
              <a:t>()</a:t>
            </a:r>
          </a:p>
          <a:p>
            <a:pPr marL="914400" lvl="2" indent="0">
              <a:buNone/>
            </a:pPr>
            <a:r>
              <a:rPr lang="en-US" dirty="0"/>
              <a:t>This is used to disable the </a:t>
            </a:r>
            <a:r>
              <a:rPr lang="en-US" dirty="0" err="1"/>
              <a:t>tasklet</a:t>
            </a:r>
            <a:r>
              <a:rPr lang="en-US" dirty="0"/>
              <a:t> waits for the </a:t>
            </a:r>
            <a:r>
              <a:rPr lang="en-US" dirty="0" err="1"/>
              <a:t>tasklet’s</a:t>
            </a:r>
            <a:r>
              <a:rPr lang="en-US" dirty="0"/>
              <a:t> completion.</a:t>
            </a:r>
          </a:p>
          <a:p>
            <a:pPr marL="914400" lvl="2" indent="0">
              <a:buNone/>
            </a:pPr>
            <a:r>
              <a:rPr lang="en-US" b="1" dirty="0"/>
              <a:t>void </a:t>
            </a:r>
            <a:r>
              <a:rPr lang="en-US" b="1" dirty="0" err="1"/>
              <a:t>tasklet_disable</a:t>
            </a:r>
            <a:r>
              <a:rPr lang="en-US" b="1" dirty="0"/>
              <a:t>(struct </a:t>
            </a:r>
            <a:r>
              <a:rPr lang="en-US" b="1" dirty="0" err="1"/>
              <a:t>tasklet_struct</a:t>
            </a:r>
            <a:r>
              <a:rPr lang="en-US" b="1" dirty="0"/>
              <a:t> *t);</a:t>
            </a:r>
          </a:p>
          <a:p>
            <a:pPr marL="914400" lvl="2" indent="0">
              <a:buNone/>
            </a:pPr>
            <a:r>
              <a:rPr lang="en-US" b="1" dirty="0"/>
              <a:t>t – pointer to the </a:t>
            </a:r>
            <a:r>
              <a:rPr lang="en-US" b="1" dirty="0" err="1"/>
              <a:t>tasklet</a:t>
            </a:r>
            <a:r>
              <a:rPr lang="en-US" b="1" dirty="0"/>
              <a:t> struct</a:t>
            </a:r>
          </a:p>
          <a:p>
            <a:pPr marL="914400" lvl="2" indent="0">
              <a:buNone/>
            </a:pPr>
            <a:endParaRPr lang="en-US" dirty="0"/>
          </a:p>
          <a:p>
            <a:pPr marL="914400" lvl="2" indent="0">
              <a:buNone/>
            </a:pPr>
            <a:endParaRPr lang="en-IN" dirty="0"/>
          </a:p>
        </p:txBody>
      </p:sp>
    </p:spTree>
    <p:extLst>
      <p:ext uri="{BB962C8B-B14F-4D97-AF65-F5344CB8AC3E}">
        <p14:creationId xmlns:p14="http://schemas.microsoft.com/office/powerpoint/2010/main" val="14547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8152-0415-CC4D-FB09-1A05C2599EF2}"/>
              </a:ext>
            </a:extLst>
          </p:cNvPr>
          <p:cNvSpPr>
            <a:spLocks noGrp="1"/>
          </p:cNvSpPr>
          <p:nvPr>
            <p:ph type="title"/>
          </p:nvPr>
        </p:nvSpPr>
        <p:spPr/>
        <p:txBody>
          <a:bodyPr/>
          <a:lstStyle/>
          <a:p>
            <a:r>
              <a:rPr lang="en-US" dirty="0"/>
              <a:t>KILL TASKLET	</a:t>
            </a:r>
            <a:endParaRPr lang="en-IN" dirty="0"/>
          </a:p>
        </p:txBody>
      </p:sp>
      <p:sp>
        <p:nvSpPr>
          <p:cNvPr id="3" name="Content Placeholder 2">
            <a:extLst>
              <a:ext uri="{FF2B5EF4-FFF2-40B4-BE49-F238E27FC236}">
                <a16:creationId xmlns:a16="http://schemas.microsoft.com/office/drawing/2014/main" id="{C777AAFB-D337-15DB-0E4D-D743D3DDE90C}"/>
              </a:ext>
            </a:extLst>
          </p:cNvPr>
          <p:cNvSpPr>
            <a:spLocks noGrp="1"/>
          </p:cNvSpPr>
          <p:nvPr>
            <p:ph idx="1"/>
          </p:nvPr>
        </p:nvSpPr>
        <p:spPr/>
        <p:txBody>
          <a:bodyPr>
            <a:normAutofit fontScale="92500" lnSpcReduction="10000"/>
          </a:bodyPr>
          <a:lstStyle/>
          <a:p>
            <a:r>
              <a:rPr lang="en-US" dirty="0"/>
              <a:t>Finally after a </a:t>
            </a:r>
            <a:r>
              <a:rPr lang="en-US" dirty="0" err="1"/>
              <a:t>tasklet</a:t>
            </a:r>
            <a:r>
              <a:rPr lang="en-US" dirty="0"/>
              <a:t> has been created, it’s possible to delete a </a:t>
            </a:r>
            <a:r>
              <a:rPr lang="en-US" dirty="0" err="1"/>
              <a:t>tasklet</a:t>
            </a:r>
            <a:r>
              <a:rPr lang="en-US" dirty="0"/>
              <a:t> through these below functions</a:t>
            </a:r>
          </a:p>
          <a:p>
            <a:r>
              <a:rPr lang="en-US" dirty="0" err="1"/>
              <a:t>tasklet_kill</a:t>
            </a:r>
            <a:r>
              <a:rPr lang="en-US" dirty="0"/>
              <a:t>()</a:t>
            </a:r>
          </a:p>
          <a:p>
            <a:pPr marL="457200" lvl="1" indent="0">
              <a:buNone/>
            </a:pPr>
            <a:r>
              <a:rPr lang="en-US" dirty="0"/>
              <a:t>This will wait for its completion and then kill it</a:t>
            </a:r>
          </a:p>
          <a:p>
            <a:pPr marL="457200" lvl="1" indent="0">
              <a:buNone/>
            </a:pPr>
            <a:r>
              <a:rPr lang="en-US" b="1" dirty="0"/>
              <a:t>void </a:t>
            </a:r>
            <a:r>
              <a:rPr lang="en-US" b="1" dirty="0" err="1"/>
              <a:t>tasklet_kill</a:t>
            </a:r>
            <a:r>
              <a:rPr lang="en-US" b="1" dirty="0"/>
              <a:t>(struct </a:t>
            </a:r>
            <a:r>
              <a:rPr lang="en-US" b="1" dirty="0" err="1"/>
              <a:t>tasklet_struct</a:t>
            </a:r>
            <a:r>
              <a:rPr lang="en-US" b="1" dirty="0"/>
              <a:t> * t);</a:t>
            </a:r>
          </a:p>
          <a:p>
            <a:pPr marL="457200" lvl="1" indent="0">
              <a:buNone/>
            </a:pPr>
            <a:r>
              <a:rPr lang="en-US" dirty="0"/>
              <a:t>t-pointer to </a:t>
            </a:r>
            <a:r>
              <a:rPr lang="en-US" dirty="0" err="1"/>
              <a:t>tasklet</a:t>
            </a:r>
            <a:r>
              <a:rPr lang="en-US" dirty="0"/>
              <a:t> struct</a:t>
            </a:r>
          </a:p>
          <a:p>
            <a:r>
              <a:rPr lang="en-US" dirty="0" err="1"/>
              <a:t>tasklet_kill_immediate</a:t>
            </a:r>
            <a:endParaRPr lang="en-US" dirty="0"/>
          </a:p>
          <a:p>
            <a:pPr lvl="1"/>
            <a:r>
              <a:rPr lang="en-US" dirty="0"/>
              <a:t>This is used only when a given CPU is in the dead state</a:t>
            </a:r>
            <a:endParaRPr lang="en-US" b="1" dirty="0"/>
          </a:p>
          <a:p>
            <a:pPr lvl="1"/>
            <a:r>
              <a:rPr lang="en-US" b="1" dirty="0"/>
              <a:t>void </a:t>
            </a:r>
            <a:r>
              <a:rPr lang="en-US" b="1" dirty="0" err="1"/>
              <a:t>tasklet_kill_immediate</a:t>
            </a:r>
            <a:r>
              <a:rPr lang="en-US" b="1" dirty="0"/>
              <a:t>(struct </a:t>
            </a:r>
            <a:r>
              <a:rPr lang="en-US" b="1" dirty="0" err="1"/>
              <a:t>tasklet_struct</a:t>
            </a:r>
            <a:r>
              <a:rPr lang="en-US" b="1" dirty="0"/>
              <a:t> *t, unsigned int </a:t>
            </a:r>
            <a:r>
              <a:rPr lang="en-US" b="1" dirty="0" err="1"/>
              <a:t>cpu</a:t>
            </a:r>
            <a:r>
              <a:rPr lang="en-US" b="1" dirty="0"/>
              <a:t>);</a:t>
            </a:r>
          </a:p>
        </p:txBody>
      </p:sp>
    </p:spTree>
    <p:extLst>
      <p:ext uri="{BB962C8B-B14F-4D97-AF65-F5344CB8AC3E}">
        <p14:creationId xmlns:p14="http://schemas.microsoft.com/office/powerpoint/2010/main" val="2183625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B54F7-37D0-C7FD-1D04-36DD3A5B220F}"/>
              </a:ext>
            </a:extLst>
          </p:cNvPr>
          <p:cNvSpPr>
            <a:spLocks noGrp="1"/>
          </p:cNvSpPr>
          <p:nvPr>
            <p:ph type="title"/>
          </p:nvPr>
        </p:nvSpPr>
        <p:spPr>
          <a:xfrm>
            <a:off x="1454239" y="2935704"/>
            <a:ext cx="8132523" cy="708375"/>
          </a:xfrm>
        </p:spPr>
        <p:txBody>
          <a:bodyPr/>
          <a:lstStyle/>
          <a:p>
            <a:r>
              <a:rPr lang="en-US" dirty="0"/>
              <a:t>3.Threaded </a:t>
            </a:r>
            <a:r>
              <a:rPr lang="en-US" dirty="0" err="1"/>
              <a:t>Irq</a:t>
            </a:r>
            <a:endParaRPr lang="en-IN" dirty="0"/>
          </a:p>
        </p:txBody>
      </p:sp>
    </p:spTree>
    <p:extLst>
      <p:ext uri="{BB962C8B-B14F-4D97-AF65-F5344CB8AC3E}">
        <p14:creationId xmlns:p14="http://schemas.microsoft.com/office/powerpoint/2010/main" val="3219870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198A1-37E8-0CB8-995F-A57B5A0E6549}"/>
              </a:ext>
            </a:extLst>
          </p:cNvPr>
          <p:cNvSpPr>
            <a:spLocks noGrp="1"/>
          </p:cNvSpPr>
          <p:nvPr>
            <p:ph type="title"/>
          </p:nvPr>
        </p:nvSpPr>
        <p:spPr/>
        <p:txBody>
          <a:bodyPr/>
          <a:lstStyle/>
          <a:p>
            <a:r>
              <a:rPr lang="en-US" dirty="0"/>
              <a:t>Introduction to Threaded </a:t>
            </a:r>
            <a:r>
              <a:rPr lang="en-US" dirty="0" err="1"/>
              <a:t>irq</a:t>
            </a:r>
            <a:endParaRPr lang="en-IN" dirty="0"/>
          </a:p>
        </p:txBody>
      </p:sp>
      <p:sp>
        <p:nvSpPr>
          <p:cNvPr id="5" name="Content Placeholder 4">
            <a:extLst>
              <a:ext uri="{FF2B5EF4-FFF2-40B4-BE49-F238E27FC236}">
                <a16:creationId xmlns:a16="http://schemas.microsoft.com/office/drawing/2014/main" id="{EB2CFEAE-46B2-FDE3-96EE-8C7A6C7BBD92}"/>
              </a:ext>
            </a:extLst>
          </p:cNvPr>
          <p:cNvSpPr>
            <a:spLocks noGrp="1"/>
          </p:cNvSpPr>
          <p:nvPr>
            <p:ph idx="1"/>
          </p:nvPr>
        </p:nvSpPr>
        <p:spPr/>
        <p:txBody>
          <a:bodyPr/>
          <a:lstStyle/>
          <a:p>
            <a:r>
              <a:rPr lang="en-US" dirty="0"/>
              <a:t>  The main aim of the threaded IRQ is to reduce the time spent with interrupts being disabled to a bare minimum and that will increase the chances of handling other interrupts.</a:t>
            </a:r>
          </a:p>
          <a:p>
            <a:r>
              <a:rPr lang="en-US" dirty="0"/>
              <a:t>With threaded IRQ the way we are registering an interrupt handler is a bit simplified, the core schedules the bottom half for us and the bottom half is executed in a dedicated kernel thread.</a:t>
            </a:r>
          </a:p>
          <a:p>
            <a:r>
              <a:rPr lang="en-US" dirty="0"/>
              <a:t>We do not use </a:t>
            </a:r>
            <a:r>
              <a:rPr lang="en-US" b="1" dirty="0" err="1"/>
              <a:t>request_irq</a:t>
            </a:r>
            <a:r>
              <a:rPr lang="en-US" b="1" dirty="0"/>
              <a:t>()</a:t>
            </a:r>
            <a:r>
              <a:rPr lang="en-US" dirty="0"/>
              <a:t> instead we use </a:t>
            </a:r>
            <a:r>
              <a:rPr lang="en-US" b="1" dirty="0" err="1"/>
              <a:t>request_threaded_irq</a:t>
            </a:r>
            <a:r>
              <a:rPr lang="en-US" b="1" dirty="0"/>
              <a:t>()</a:t>
            </a:r>
            <a:endParaRPr lang="en-IN" b="1" dirty="0"/>
          </a:p>
        </p:txBody>
      </p:sp>
    </p:spTree>
    <p:extLst>
      <p:ext uri="{BB962C8B-B14F-4D97-AF65-F5344CB8AC3E}">
        <p14:creationId xmlns:p14="http://schemas.microsoft.com/office/powerpoint/2010/main" val="2290495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E6107-D24D-17A6-3473-AF238A825508}"/>
              </a:ext>
            </a:extLst>
          </p:cNvPr>
          <p:cNvSpPr>
            <a:spLocks noGrp="1"/>
          </p:cNvSpPr>
          <p:nvPr>
            <p:ph idx="1"/>
          </p:nvPr>
        </p:nvSpPr>
        <p:spPr/>
        <p:txBody>
          <a:bodyPr/>
          <a:lstStyle/>
          <a:p>
            <a:r>
              <a:rPr lang="en-US" dirty="0"/>
              <a:t>To eliminate delay, we do just do a very important process in the interrupt handler function and defer other stuff to thread function.</a:t>
            </a:r>
          </a:p>
          <a:p>
            <a:r>
              <a:rPr lang="en-US" dirty="0"/>
              <a:t>In this case interrupts have not been disabled for more time.</a:t>
            </a:r>
          </a:p>
          <a:p>
            <a:endParaRPr lang="en-IN" dirty="0"/>
          </a:p>
        </p:txBody>
      </p:sp>
    </p:spTree>
    <p:extLst>
      <p:ext uri="{BB962C8B-B14F-4D97-AF65-F5344CB8AC3E}">
        <p14:creationId xmlns:p14="http://schemas.microsoft.com/office/powerpoint/2010/main" val="2084246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B4CF-F2D1-1A49-FF2F-03A8085AF809}"/>
              </a:ext>
            </a:extLst>
          </p:cNvPr>
          <p:cNvSpPr>
            <a:spLocks noGrp="1"/>
          </p:cNvSpPr>
          <p:nvPr>
            <p:ph type="title"/>
          </p:nvPr>
        </p:nvSpPr>
        <p:spPr/>
        <p:txBody>
          <a:bodyPr/>
          <a:lstStyle/>
          <a:p>
            <a:r>
              <a:rPr lang="en-US" dirty="0"/>
              <a:t>Threaded </a:t>
            </a:r>
            <a:r>
              <a:rPr lang="en-US" dirty="0" err="1"/>
              <a:t>irq</a:t>
            </a:r>
            <a:r>
              <a:rPr lang="en-US" dirty="0"/>
              <a:t> functions</a:t>
            </a:r>
            <a:endParaRPr lang="en-IN" dirty="0"/>
          </a:p>
        </p:txBody>
      </p:sp>
      <p:sp>
        <p:nvSpPr>
          <p:cNvPr id="3" name="Content Placeholder 2">
            <a:extLst>
              <a:ext uri="{FF2B5EF4-FFF2-40B4-BE49-F238E27FC236}">
                <a16:creationId xmlns:a16="http://schemas.microsoft.com/office/drawing/2014/main" id="{49510CC5-9557-666C-02A1-2820EA6A95B3}"/>
              </a:ext>
            </a:extLst>
          </p:cNvPr>
          <p:cNvSpPr>
            <a:spLocks noGrp="1"/>
          </p:cNvSpPr>
          <p:nvPr>
            <p:ph idx="1"/>
          </p:nvPr>
        </p:nvSpPr>
        <p:spPr/>
        <p:txBody>
          <a:bodyPr/>
          <a:lstStyle/>
          <a:p>
            <a:r>
              <a:rPr lang="en-US" dirty="0"/>
              <a:t>We have to use </a:t>
            </a:r>
            <a:r>
              <a:rPr lang="en-US" b="1" dirty="0"/>
              <a:t>the </a:t>
            </a:r>
            <a:r>
              <a:rPr lang="en-US" b="1" dirty="0" err="1"/>
              <a:t>request_threaded_irq</a:t>
            </a:r>
            <a:r>
              <a:rPr lang="en-US" b="1" dirty="0"/>
              <a:t> </a:t>
            </a:r>
            <a:r>
              <a:rPr lang="en-US" dirty="0"/>
              <a:t>and pass two handlers to this function.</a:t>
            </a:r>
          </a:p>
          <a:p>
            <a:pPr marL="457200" lvl="1" indent="0">
              <a:buNone/>
            </a:pPr>
            <a:r>
              <a:rPr lang="en-US" b="1" dirty="0"/>
              <a:t>int </a:t>
            </a:r>
            <a:r>
              <a:rPr lang="en-US" b="1" dirty="0" err="1"/>
              <a:t>request_threaded_irq</a:t>
            </a:r>
            <a:r>
              <a:rPr lang="en-US" b="1" dirty="0"/>
              <a:t>(unsigned int </a:t>
            </a:r>
            <a:r>
              <a:rPr lang="en-US" b="1" dirty="0" err="1"/>
              <a:t>irq</a:t>
            </a:r>
            <a:r>
              <a:rPr lang="en-US" b="1" dirty="0"/>
              <a:t>,</a:t>
            </a:r>
          </a:p>
          <a:p>
            <a:pPr marL="457200" lvl="1" indent="0">
              <a:buNone/>
            </a:pPr>
            <a:r>
              <a:rPr lang="en-US" b="1" dirty="0"/>
              <a:t>			</a:t>
            </a:r>
            <a:r>
              <a:rPr lang="en-US" b="1" dirty="0" err="1"/>
              <a:t>irq_handler_t</a:t>
            </a:r>
            <a:r>
              <a:rPr lang="en-US" b="1" dirty="0"/>
              <a:t> handler,</a:t>
            </a:r>
          </a:p>
          <a:p>
            <a:pPr marL="457200" lvl="1" indent="0">
              <a:buNone/>
            </a:pPr>
            <a:r>
              <a:rPr lang="en-US" b="1" dirty="0"/>
              <a:t>			</a:t>
            </a:r>
            <a:r>
              <a:rPr lang="en-US" b="1" dirty="0" err="1"/>
              <a:t>irq_handler_t</a:t>
            </a:r>
            <a:r>
              <a:rPr lang="en-US" b="1" dirty="0"/>
              <a:t> </a:t>
            </a:r>
            <a:r>
              <a:rPr lang="en-US" b="1" dirty="0" err="1"/>
              <a:t>thread_fun</a:t>
            </a:r>
            <a:r>
              <a:rPr lang="en-US" b="1" dirty="0"/>
              <a:t>,</a:t>
            </a:r>
          </a:p>
          <a:p>
            <a:pPr marL="457200" lvl="1" indent="0">
              <a:buNone/>
            </a:pPr>
            <a:r>
              <a:rPr lang="en-US" b="1" dirty="0"/>
              <a:t>			unsigned long </a:t>
            </a:r>
            <a:r>
              <a:rPr lang="en-US" b="1" dirty="0" err="1"/>
              <a:t>irqflags</a:t>
            </a:r>
            <a:r>
              <a:rPr lang="en-US" b="1" dirty="0"/>
              <a:t>,</a:t>
            </a:r>
          </a:p>
          <a:p>
            <a:pPr marL="457200" lvl="1" indent="0">
              <a:buNone/>
            </a:pPr>
            <a:r>
              <a:rPr lang="en-US" b="1" dirty="0"/>
              <a:t>			const char *</a:t>
            </a:r>
            <a:r>
              <a:rPr lang="en-US" b="1" dirty="0" err="1"/>
              <a:t>devname</a:t>
            </a:r>
            <a:r>
              <a:rPr lang="en-US" b="1" dirty="0"/>
              <a:t>,</a:t>
            </a:r>
          </a:p>
          <a:p>
            <a:pPr marL="457200" lvl="1" indent="0">
              <a:buNone/>
            </a:pPr>
            <a:r>
              <a:rPr lang="en-US" b="1" dirty="0"/>
              <a:t>			void *</a:t>
            </a:r>
            <a:r>
              <a:rPr lang="en-US" b="1" dirty="0" err="1"/>
              <a:t>dev_id</a:t>
            </a:r>
            <a:endParaRPr lang="en-US" b="1" dirty="0"/>
          </a:p>
          <a:p>
            <a:pPr marL="457200" lvl="1" indent="0">
              <a:buNone/>
            </a:pPr>
            <a:r>
              <a:rPr lang="en-US" b="1" dirty="0"/>
              <a:t>			);</a:t>
            </a:r>
          </a:p>
        </p:txBody>
      </p:sp>
    </p:spTree>
    <p:extLst>
      <p:ext uri="{BB962C8B-B14F-4D97-AF65-F5344CB8AC3E}">
        <p14:creationId xmlns:p14="http://schemas.microsoft.com/office/powerpoint/2010/main" val="626275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6B046-62FA-BD4A-EEE4-49FBA4973499}"/>
              </a:ext>
            </a:extLst>
          </p:cNvPr>
          <p:cNvSpPr>
            <a:spLocks noGrp="1"/>
          </p:cNvSpPr>
          <p:nvPr>
            <p:ph idx="1"/>
          </p:nvPr>
        </p:nvSpPr>
        <p:spPr/>
        <p:txBody>
          <a:bodyPr/>
          <a:lstStyle/>
          <a:p>
            <a:r>
              <a:rPr lang="en-US" dirty="0"/>
              <a:t>Where,</a:t>
            </a:r>
          </a:p>
          <a:p>
            <a:pPr marL="457200" lvl="1" indent="0">
              <a:buNone/>
            </a:pPr>
            <a:r>
              <a:rPr lang="en-US" b="1" dirty="0" err="1"/>
              <a:t>irq</a:t>
            </a:r>
            <a:r>
              <a:rPr lang="en-US" dirty="0"/>
              <a:t> : </a:t>
            </a:r>
            <a:r>
              <a:rPr lang="en-US" dirty="0" err="1"/>
              <a:t>irq</a:t>
            </a:r>
            <a:r>
              <a:rPr lang="en-US" dirty="0"/>
              <a:t> line number </a:t>
            </a:r>
          </a:p>
          <a:p>
            <a:pPr marL="457200" lvl="1" indent="0">
              <a:buNone/>
            </a:pPr>
            <a:r>
              <a:rPr lang="en-US" b="1" dirty="0"/>
              <a:t>handler: </a:t>
            </a:r>
            <a:r>
              <a:rPr lang="en-US" dirty="0"/>
              <a:t>Primary handler for threaded interrupts. The function will be invoked whenever the operating system receives the interrupt. The data type of return is </a:t>
            </a:r>
            <a:r>
              <a:rPr lang="en-US" dirty="0" err="1"/>
              <a:t>irq_handler_t</a:t>
            </a:r>
            <a:r>
              <a:rPr lang="en-US" dirty="0"/>
              <a:t>, if its return </a:t>
            </a:r>
          </a:p>
          <a:p>
            <a:pPr marL="457200" lvl="1" indent="0">
              <a:buNone/>
            </a:pPr>
            <a:r>
              <a:rPr lang="en-US" dirty="0"/>
              <a:t>Value is </a:t>
            </a:r>
            <a:r>
              <a:rPr lang="en-US" b="1" dirty="0"/>
              <a:t>IRQ_HANDLED,</a:t>
            </a:r>
            <a:r>
              <a:rPr lang="en-US" dirty="0"/>
              <a:t> it indicates that the processing is completed successfully, but if the return value is </a:t>
            </a:r>
            <a:r>
              <a:rPr lang="en-US" b="1" dirty="0"/>
              <a:t>IRQ_NONE</a:t>
            </a:r>
            <a:r>
              <a:rPr lang="en-US" dirty="0"/>
              <a:t>, the processing fails. If it returns </a:t>
            </a:r>
            <a:r>
              <a:rPr lang="en-US" b="1" dirty="0"/>
              <a:t>IRQ_WAKE_THREAD,</a:t>
            </a:r>
            <a:r>
              <a:rPr lang="en-US" dirty="0"/>
              <a:t>  then the kernel calls thread function.</a:t>
            </a:r>
          </a:p>
          <a:p>
            <a:pPr marL="457200" lvl="1" indent="0">
              <a:buNone/>
            </a:pPr>
            <a:r>
              <a:rPr lang="en-US" dirty="0"/>
              <a:t>If this handler is NULL and thread function is not NULL the default primary handler is used </a:t>
            </a:r>
          </a:p>
        </p:txBody>
      </p:sp>
    </p:spTree>
    <p:extLst>
      <p:ext uri="{BB962C8B-B14F-4D97-AF65-F5344CB8AC3E}">
        <p14:creationId xmlns:p14="http://schemas.microsoft.com/office/powerpoint/2010/main" val="2929812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DD912-B47C-942F-30CD-2ACBAE951168}"/>
              </a:ext>
            </a:extLst>
          </p:cNvPr>
          <p:cNvSpPr>
            <a:spLocks noGrp="1"/>
          </p:cNvSpPr>
          <p:nvPr>
            <p:ph idx="1"/>
          </p:nvPr>
        </p:nvSpPr>
        <p:spPr/>
        <p:txBody>
          <a:bodyPr>
            <a:normAutofit/>
          </a:bodyPr>
          <a:lstStyle/>
          <a:p>
            <a:pPr marL="457200" lvl="1" indent="0">
              <a:buNone/>
            </a:pPr>
            <a:r>
              <a:rPr lang="en-US" b="1" dirty="0" err="1"/>
              <a:t>Thread_fn</a:t>
            </a:r>
            <a:r>
              <a:rPr lang="en-US" b="1" dirty="0"/>
              <a:t>: </a:t>
            </a:r>
          </a:p>
          <a:p>
            <a:pPr marL="457200" lvl="1" indent="0">
              <a:buNone/>
            </a:pPr>
            <a:r>
              <a:rPr lang="en-US" dirty="0"/>
              <a:t> A </a:t>
            </a:r>
            <a:r>
              <a:rPr lang="en-US" dirty="0" err="1"/>
              <a:t>fucnction</a:t>
            </a:r>
            <a:r>
              <a:rPr lang="en-US" dirty="0"/>
              <a:t> called from the </a:t>
            </a:r>
            <a:r>
              <a:rPr lang="en-US" dirty="0" err="1"/>
              <a:t>irq</a:t>
            </a:r>
            <a:r>
              <a:rPr lang="en-US" dirty="0"/>
              <a:t> handler. If NULL, no IRQ thread is created. This represents the bottom half. When the handler function return </a:t>
            </a:r>
            <a:r>
              <a:rPr lang="en-US" b="1" dirty="0"/>
              <a:t>IRQ_WAKE_THREAD </a:t>
            </a:r>
            <a:r>
              <a:rPr lang="en-US" dirty="0"/>
              <a:t>the </a:t>
            </a:r>
            <a:r>
              <a:rPr lang="en-US" dirty="0" err="1"/>
              <a:t>kthread</a:t>
            </a:r>
            <a:r>
              <a:rPr lang="en-US" dirty="0"/>
              <a:t> associated with this bottom half will be scheduled and </a:t>
            </a:r>
            <a:r>
              <a:rPr lang="en-US" dirty="0" err="1"/>
              <a:t>thread_fn</a:t>
            </a:r>
            <a:r>
              <a:rPr lang="en-US" dirty="0"/>
              <a:t> will be called.</a:t>
            </a:r>
          </a:p>
          <a:p>
            <a:pPr marL="457200" lvl="1" indent="0">
              <a:buNone/>
            </a:pPr>
            <a:r>
              <a:rPr lang="en-US" dirty="0"/>
              <a:t>The thread function must return </a:t>
            </a:r>
            <a:r>
              <a:rPr lang="en-US" b="1" dirty="0"/>
              <a:t>IRQ_HANDLED</a:t>
            </a:r>
            <a:r>
              <a:rPr lang="en-US" dirty="0"/>
              <a:t> </a:t>
            </a:r>
          </a:p>
          <a:p>
            <a:pPr marL="457200" lvl="1" indent="0">
              <a:buNone/>
            </a:pPr>
            <a:r>
              <a:rPr lang="en-US" b="1" dirty="0" err="1"/>
              <a:t>irqflags</a:t>
            </a:r>
            <a:r>
              <a:rPr lang="en-US" b="1" dirty="0"/>
              <a:t>:</a:t>
            </a:r>
          </a:p>
          <a:p>
            <a:pPr marL="457200" lvl="1" indent="0">
              <a:buNone/>
            </a:pPr>
            <a:r>
              <a:rPr lang="en-US" b="1" dirty="0"/>
              <a:t>IRQF_DISABLED, IRQF_SAMPLE_RANDOM, IRQF_SHARED, IRQF_TIMER, IRQF_TRIGGER_RISING etc.</a:t>
            </a:r>
          </a:p>
          <a:p>
            <a:pPr marL="457200" lvl="1" indent="0">
              <a:buNone/>
            </a:pPr>
            <a:endParaRPr lang="en-US" b="1" dirty="0"/>
          </a:p>
        </p:txBody>
      </p:sp>
    </p:spTree>
    <p:extLst>
      <p:ext uri="{BB962C8B-B14F-4D97-AF65-F5344CB8AC3E}">
        <p14:creationId xmlns:p14="http://schemas.microsoft.com/office/powerpoint/2010/main" val="1396450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BC852-CCA5-97F3-6D3E-7A36683064CB}"/>
              </a:ext>
            </a:extLst>
          </p:cNvPr>
          <p:cNvSpPr>
            <a:spLocks noGrp="1"/>
          </p:cNvSpPr>
          <p:nvPr>
            <p:ph idx="1"/>
          </p:nvPr>
        </p:nvSpPr>
        <p:spPr>
          <a:xfrm>
            <a:off x="1451579" y="2056073"/>
            <a:ext cx="9603275" cy="3450613"/>
          </a:xfrm>
        </p:spPr>
        <p:txBody>
          <a:bodyPr/>
          <a:lstStyle/>
          <a:p>
            <a:pPr marL="457200" lvl="1" indent="0">
              <a:buNone/>
            </a:pPr>
            <a:r>
              <a:rPr lang="en-US" b="1" dirty="0" err="1"/>
              <a:t>devname</a:t>
            </a:r>
            <a:r>
              <a:rPr lang="en-US" b="1" dirty="0"/>
              <a:t>:</a:t>
            </a:r>
          </a:p>
          <a:p>
            <a:pPr marL="457200" lvl="1" indent="0">
              <a:buNone/>
            </a:pPr>
            <a:r>
              <a:rPr lang="en-US" dirty="0"/>
              <a:t>Used to identify the device name using this IRQ, for example, cat /proc/interrupts will list the IRQ number and device name.</a:t>
            </a:r>
          </a:p>
          <a:p>
            <a:pPr marL="457200" lvl="1" indent="0">
              <a:buNone/>
            </a:pPr>
            <a:endParaRPr lang="en-US" b="1" dirty="0"/>
          </a:p>
          <a:p>
            <a:pPr marL="457200" lvl="1" indent="0">
              <a:buNone/>
            </a:pPr>
            <a:r>
              <a:rPr lang="en-US" b="1" dirty="0" err="1"/>
              <a:t>dev_id</a:t>
            </a:r>
            <a:r>
              <a:rPr lang="en-US" b="1" dirty="0"/>
              <a:t>:</a:t>
            </a:r>
            <a:endParaRPr lang="en-IN" b="1" dirty="0"/>
          </a:p>
          <a:p>
            <a:pPr marL="0" indent="0">
              <a:buNone/>
            </a:pPr>
            <a:r>
              <a:rPr lang="en-US" dirty="0"/>
              <a:t>	unique cookie to enable the removal of only the desired interrupt handler from 	the interrupt line.</a:t>
            </a:r>
            <a:endParaRPr lang="en-IN" dirty="0"/>
          </a:p>
        </p:txBody>
      </p:sp>
    </p:spTree>
    <p:extLst>
      <p:ext uri="{BB962C8B-B14F-4D97-AF65-F5344CB8AC3E}">
        <p14:creationId xmlns:p14="http://schemas.microsoft.com/office/powerpoint/2010/main" val="112700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353B88-6616-01BC-96BC-1B0F77A6922B}"/>
              </a:ext>
            </a:extLst>
          </p:cNvPr>
          <p:cNvSpPr>
            <a:spLocks noGrp="1"/>
          </p:cNvSpPr>
          <p:nvPr>
            <p:ph type="title"/>
          </p:nvPr>
        </p:nvSpPr>
        <p:spPr>
          <a:xfrm>
            <a:off x="1454239" y="2916454"/>
            <a:ext cx="7660885" cy="727625"/>
          </a:xfrm>
        </p:spPr>
        <p:txBody>
          <a:bodyPr/>
          <a:lstStyle/>
          <a:p>
            <a:r>
              <a:rPr lang="en-US" dirty="0"/>
              <a:t>4.Soft </a:t>
            </a:r>
            <a:r>
              <a:rPr lang="en-US" dirty="0" err="1"/>
              <a:t>irq</a:t>
            </a:r>
            <a:endParaRPr lang="en-IN" dirty="0"/>
          </a:p>
        </p:txBody>
      </p:sp>
    </p:spTree>
    <p:extLst>
      <p:ext uri="{BB962C8B-B14F-4D97-AF65-F5344CB8AC3E}">
        <p14:creationId xmlns:p14="http://schemas.microsoft.com/office/powerpoint/2010/main" val="236084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BDA9-0415-EB51-A8B0-E9F45CF0F63E}"/>
              </a:ext>
            </a:extLst>
          </p:cNvPr>
          <p:cNvSpPr>
            <a:spLocks noGrp="1"/>
          </p:cNvSpPr>
          <p:nvPr>
            <p:ph type="title"/>
          </p:nvPr>
        </p:nvSpPr>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DF1E1E8F-3F90-4233-487B-7BB029A14175}"/>
              </a:ext>
            </a:extLst>
          </p:cNvPr>
          <p:cNvSpPr>
            <a:spLocks noGrp="1"/>
          </p:cNvSpPr>
          <p:nvPr>
            <p:ph idx="1"/>
          </p:nvPr>
        </p:nvSpPr>
        <p:spPr>
          <a:xfrm>
            <a:off x="1451579" y="2015732"/>
            <a:ext cx="9603275" cy="4317691"/>
          </a:xfrm>
        </p:spPr>
        <p:txBody>
          <a:bodyPr/>
          <a:lstStyle/>
          <a:p>
            <a:r>
              <a:rPr lang="en-US" dirty="0"/>
              <a:t>Intel or x86 processors handle interrupt using IDT (Interrupt Descriptor Table).  The IDT consists of 256 entries (0 to 255) with each entry corresponding to a vector and of 8 bytes. All the entries are a pointer to the interrupt handling function. The CPU uses IDTR to point to IDT. The relation between those two can be depicted as below,</a:t>
            </a:r>
          </a:p>
          <a:p>
            <a:endParaRPr lang="en-US" dirty="0"/>
          </a:p>
        </p:txBody>
      </p:sp>
      <p:pic>
        <p:nvPicPr>
          <p:cNvPr id="5" name="Picture 4">
            <a:extLst>
              <a:ext uri="{FF2B5EF4-FFF2-40B4-BE49-F238E27FC236}">
                <a16:creationId xmlns:a16="http://schemas.microsoft.com/office/drawing/2014/main" id="{1E088DA7-35E0-E698-6030-F382A7D690E2}"/>
              </a:ext>
            </a:extLst>
          </p:cNvPr>
          <p:cNvPicPr>
            <a:picLocks noChangeAspect="1"/>
          </p:cNvPicPr>
          <p:nvPr/>
        </p:nvPicPr>
        <p:blipFill>
          <a:blip r:embed="rId2"/>
          <a:stretch>
            <a:fillRect/>
          </a:stretch>
        </p:blipFill>
        <p:spPr>
          <a:xfrm>
            <a:off x="2976234" y="3688882"/>
            <a:ext cx="5011319" cy="2449953"/>
          </a:xfrm>
          <a:prstGeom prst="rect">
            <a:avLst/>
          </a:prstGeom>
        </p:spPr>
      </p:pic>
    </p:spTree>
    <p:extLst>
      <p:ext uri="{BB962C8B-B14F-4D97-AF65-F5344CB8AC3E}">
        <p14:creationId xmlns:p14="http://schemas.microsoft.com/office/powerpoint/2010/main" val="2475175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41CBB-FD97-0CBE-3B6B-A3703C3B561D}"/>
              </a:ext>
            </a:extLst>
          </p:cNvPr>
          <p:cNvSpPr>
            <a:spLocks noGrp="1"/>
          </p:cNvSpPr>
          <p:nvPr>
            <p:ph type="title"/>
          </p:nvPr>
        </p:nvSpPr>
        <p:spPr/>
        <p:txBody>
          <a:bodyPr/>
          <a:lstStyle/>
          <a:p>
            <a:r>
              <a:rPr lang="en-US" dirty="0"/>
              <a:t>Introduction to soft </a:t>
            </a:r>
            <a:r>
              <a:rPr lang="en-US" dirty="0" err="1"/>
              <a:t>irq</a:t>
            </a:r>
            <a:endParaRPr lang="en-IN" dirty="0"/>
          </a:p>
        </p:txBody>
      </p:sp>
      <p:sp>
        <p:nvSpPr>
          <p:cNvPr id="5" name="Content Placeholder 4">
            <a:extLst>
              <a:ext uri="{FF2B5EF4-FFF2-40B4-BE49-F238E27FC236}">
                <a16:creationId xmlns:a16="http://schemas.microsoft.com/office/drawing/2014/main" id="{FC0CD9C2-F6E9-A079-04BF-CB95D5215E4F}"/>
              </a:ext>
            </a:extLst>
          </p:cNvPr>
          <p:cNvSpPr>
            <a:spLocks noGrp="1"/>
          </p:cNvSpPr>
          <p:nvPr>
            <p:ph idx="1"/>
          </p:nvPr>
        </p:nvSpPr>
        <p:spPr/>
        <p:txBody>
          <a:bodyPr/>
          <a:lstStyle/>
          <a:p>
            <a:r>
              <a:rPr lang="en-US" dirty="0" err="1"/>
              <a:t>Softirq</a:t>
            </a:r>
            <a:r>
              <a:rPr lang="en-US" dirty="0"/>
              <a:t> is also known as a software interrupt request. When we have more work do to in the ISR, we can defer some work to later. So, we do the necessary work in the original ISR (top half) and trigger the </a:t>
            </a:r>
            <a:r>
              <a:rPr lang="en-US" dirty="0" err="1"/>
              <a:t>softirq</a:t>
            </a:r>
            <a:r>
              <a:rPr lang="en-US" dirty="0"/>
              <a:t>. The </a:t>
            </a:r>
            <a:r>
              <a:rPr lang="en-US" dirty="0" err="1"/>
              <a:t>softirq</a:t>
            </a:r>
            <a:r>
              <a:rPr lang="en-US" dirty="0"/>
              <a:t> is rarely used as we have </a:t>
            </a:r>
            <a:r>
              <a:rPr lang="en-US" dirty="0" err="1"/>
              <a:t>tasklets</a:t>
            </a:r>
            <a:r>
              <a:rPr lang="en-US" dirty="0"/>
              <a:t> already. Most of the stuff, we can do using the </a:t>
            </a:r>
            <a:r>
              <a:rPr lang="en-US" dirty="0" err="1"/>
              <a:t>tasklets</a:t>
            </a:r>
            <a:r>
              <a:rPr lang="en-US" dirty="0"/>
              <a:t>. Do you know one thing? </a:t>
            </a:r>
            <a:r>
              <a:rPr lang="en-US" dirty="0" err="1"/>
              <a:t>Tasklets</a:t>
            </a:r>
            <a:r>
              <a:rPr lang="en-US" dirty="0"/>
              <a:t> also built on </a:t>
            </a:r>
            <a:r>
              <a:rPr lang="en-US" dirty="0" err="1"/>
              <a:t>softirq</a:t>
            </a:r>
            <a:r>
              <a:rPr lang="en-US" dirty="0"/>
              <a:t>.</a:t>
            </a:r>
            <a:endParaRPr lang="en-IN" dirty="0"/>
          </a:p>
        </p:txBody>
      </p:sp>
    </p:spTree>
    <p:extLst>
      <p:ext uri="{BB962C8B-B14F-4D97-AF65-F5344CB8AC3E}">
        <p14:creationId xmlns:p14="http://schemas.microsoft.com/office/powerpoint/2010/main" val="1052240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A09EF-65ED-E761-DA1D-52A247E299AF}"/>
              </a:ext>
            </a:extLst>
          </p:cNvPr>
          <p:cNvSpPr>
            <a:spLocks noGrp="1"/>
          </p:cNvSpPr>
          <p:nvPr>
            <p:ph idx="1"/>
          </p:nvPr>
        </p:nvSpPr>
        <p:spPr/>
        <p:txBody>
          <a:bodyPr/>
          <a:lstStyle/>
          <a:p>
            <a:pPr algn="just"/>
            <a:r>
              <a:rPr lang="en-US" dirty="0"/>
              <a:t>We need to make changes to the kernel source code to enable </a:t>
            </a:r>
            <a:r>
              <a:rPr lang="en-US" b="1" dirty="0"/>
              <a:t>SOFTIRQs</a:t>
            </a:r>
          </a:p>
          <a:p>
            <a:pPr algn="just"/>
            <a:r>
              <a:rPr lang="en-US" dirty="0"/>
              <a:t>Why do we need to make changes in the Linux Kernel?</a:t>
            </a:r>
          </a:p>
          <a:p>
            <a:pPr marL="0" indent="0" algn="just">
              <a:buNone/>
            </a:pPr>
            <a:r>
              <a:rPr lang="en-US" dirty="0"/>
              <a:t>	Unlike </a:t>
            </a:r>
            <a:r>
              <a:rPr lang="en-US" dirty="0" err="1"/>
              <a:t>tasklets</a:t>
            </a:r>
            <a:r>
              <a:rPr lang="en-US" dirty="0"/>
              <a:t>, </a:t>
            </a:r>
            <a:r>
              <a:rPr lang="en-US" dirty="0" err="1"/>
              <a:t>Softirqs</a:t>
            </a:r>
            <a:r>
              <a:rPr lang="en-US" dirty="0"/>
              <a:t> are statically allocated at the compile time. So we cannot 	dynamically create or kill the </a:t>
            </a:r>
            <a:r>
              <a:rPr lang="en-US" dirty="0" err="1"/>
              <a:t>softirqs</a:t>
            </a:r>
            <a:r>
              <a:rPr lang="en-US" dirty="0"/>
              <a:t>. </a:t>
            </a:r>
            <a:r>
              <a:rPr lang="en-US" dirty="0" err="1"/>
              <a:t>Softirqs</a:t>
            </a:r>
            <a:r>
              <a:rPr lang="en-US" dirty="0"/>
              <a:t> are represented using the struct 	</a:t>
            </a:r>
            <a:r>
              <a:rPr lang="en-US" dirty="0" err="1"/>
              <a:t>softirq_action</a:t>
            </a:r>
            <a:r>
              <a:rPr lang="en-US" dirty="0"/>
              <a:t> which is defined in &lt;</a:t>
            </a:r>
            <a:r>
              <a:rPr lang="en-US" dirty="0" err="1"/>
              <a:t>linux</a:t>
            </a:r>
            <a:r>
              <a:rPr lang="en-US" dirty="0"/>
              <a:t>/</a:t>
            </a:r>
            <a:r>
              <a:rPr lang="en-US" dirty="0" err="1"/>
              <a:t>interrupt.h</a:t>
            </a:r>
            <a:r>
              <a:rPr lang="en-US" dirty="0"/>
              <a:t>&gt;.</a:t>
            </a:r>
          </a:p>
          <a:p>
            <a:pPr marL="0" indent="0" algn="just">
              <a:buNone/>
            </a:pPr>
            <a:endParaRPr lang="en-IN" dirty="0"/>
          </a:p>
        </p:txBody>
      </p:sp>
      <p:pic>
        <p:nvPicPr>
          <p:cNvPr id="6" name="Picture 5">
            <a:extLst>
              <a:ext uri="{FF2B5EF4-FFF2-40B4-BE49-F238E27FC236}">
                <a16:creationId xmlns:a16="http://schemas.microsoft.com/office/drawing/2014/main" id="{567C0FA1-663F-D7FB-7BD1-96F3D9828696}"/>
              </a:ext>
            </a:extLst>
          </p:cNvPr>
          <p:cNvPicPr>
            <a:picLocks noChangeAspect="1"/>
          </p:cNvPicPr>
          <p:nvPr/>
        </p:nvPicPr>
        <p:blipFill>
          <a:blip r:embed="rId2"/>
          <a:stretch>
            <a:fillRect/>
          </a:stretch>
        </p:blipFill>
        <p:spPr>
          <a:xfrm>
            <a:off x="2143150" y="4459887"/>
            <a:ext cx="4793259" cy="1006458"/>
          </a:xfrm>
          <a:prstGeom prst="rect">
            <a:avLst/>
          </a:prstGeom>
        </p:spPr>
      </p:pic>
    </p:spTree>
    <p:extLst>
      <p:ext uri="{BB962C8B-B14F-4D97-AF65-F5344CB8AC3E}">
        <p14:creationId xmlns:p14="http://schemas.microsoft.com/office/powerpoint/2010/main" val="1914475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FE63-6C9D-87A5-172A-981495795945}"/>
              </a:ext>
            </a:extLst>
          </p:cNvPr>
          <p:cNvSpPr>
            <a:spLocks noGrp="1"/>
          </p:cNvSpPr>
          <p:nvPr>
            <p:ph type="title"/>
          </p:nvPr>
        </p:nvSpPr>
        <p:spPr/>
        <p:txBody>
          <a:bodyPr/>
          <a:lstStyle/>
          <a:p>
            <a:r>
              <a:rPr lang="en-US" dirty="0"/>
              <a:t>Kernel code changes</a:t>
            </a:r>
            <a:br>
              <a:rPr lang="en-US" dirty="0"/>
            </a:br>
            <a:endParaRPr lang="en-IN" dirty="0"/>
          </a:p>
        </p:txBody>
      </p:sp>
      <p:sp>
        <p:nvSpPr>
          <p:cNvPr id="3" name="Content Placeholder 2">
            <a:extLst>
              <a:ext uri="{FF2B5EF4-FFF2-40B4-BE49-F238E27FC236}">
                <a16:creationId xmlns:a16="http://schemas.microsoft.com/office/drawing/2014/main" id="{AA53BCDC-8141-C1FD-100B-B654A87E8285}"/>
              </a:ext>
            </a:extLst>
          </p:cNvPr>
          <p:cNvSpPr>
            <a:spLocks noGrp="1"/>
          </p:cNvSpPr>
          <p:nvPr>
            <p:ph idx="1"/>
          </p:nvPr>
        </p:nvSpPr>
        <p:spPr/>
        <p:txBody>
          <a:bodyPr/>
          <a:lstStyle/>
          <a:p>
            <a:pPr marL="0" indent="0">
              <a:buNone/>
            </a:pPr>
            <a:r>
              <a:rPr lang="en-US" dirty="0"/>
              <a:t>As we have told you already, we have to make changes in the Linux kernel source code to implement this </a:t>
            </a:r>
            <a:r>
              <a:rPr lang="en-US" dirty="0" err="1"/>
              <a:t>softirq</a:t>
            </a:r>
            <a:r>
              <a:rPr lang="en-US" dirty="0"/>
              <a:t>. These are the below changes that we have to make in the Linux kernel source code.</a:t>
            </a:r>
          </a:p>
          <a:p>
            <a:endParaRPr lang="en-US" dirty="0"/>
          </a:p>
          <a:p>
            <a:pPr marL="457200" indent="-457200">
              <a:buFont typeface="+mj-lt"/>
              <a:buAutoNum type="arabicPeriod"/>
            </a:pPr>
            <a:r>
              <a:rPr lang="en-US" b="1" dirty="0"/>
              <a:t>Add element EMBETRONICX_SOFT_IRQ in the </a:t>
            </a:r>
            <a:r>
              <a:rPr lang="en-US" b="1" dirty="0" err="1"/>
              <a:t>enum</a:t>
            </a:r>
            <a:r>
              <a:rPr lang="en-US" b="1" dirty="0"/>
              <a:t> in &lt;</a:t>
            </a:r>
            <a:r>
              <a:rPr lang="en-US" b="1" dirty="0" err="1"/>
              <a:t>linux</a:t>
            </a:r>
            <a:r>
              <a:rPr lang="en-US" b="1" dirty="0"/>
              <a:t>/</a:t>
            </a:r>
            <a:r>
              <a:rPr lang="en-US" b="1" dirty="0" err="1"/>
              <a:t>interrupt.h</a:t>
            </a:r>
            <a:r>
              <a:rPr lang="en-US" b="1" dirty="0"/>
              <a:t>&gt;</a:t>
            </a:r>
          </a:p>
          <a:p>
            <a:pPr marL="457200" indent="-457200">
              <a:buFont typeface="+mj-lt"/>
              <a:buAutoNum type="arabicPeriod"/>
            </a:pPr>
            <a:r>
              <a:rPr lang="en-US" b="1" dirty="0"/>
              <a:t>Export these APIs ( </a:t>
            </a:r>
            <a:r>
              <a:rPr lang="en-US" b="1" dirty="0" err="1"/>
              <a:t>raise_softirq</a:t>
            </a:r>
            <a:r>
              <a:rPr lang="en-US" b="1" dirty="0"/>
              <a:t>, </a:t>
            </a:r>
            <a:r>
              <a:rPr lang="en-US" b="1" dirty="0" err="1"/>
              <a:t>raise_softirq_irqoff</a:t>
            </a:r>
            <a:r>
              <a:rPr lang="en-US" b="1" dirty="0"/>
              <a:t>, </a:t>
            </a:r>
            <a:r>
              <a:rPr lang="en-US" b="1" dirty="0" err="1"/>
              <a:t>open_softirq</a:t>
            </a:r>
            <a:r>
              <a:rPr lang="en-US" b="1" dirty="0"/>
              <a:t>)</a:t>
            </a:r>
            <a:endParaRPr lang="en-IN" b="1" dirty="0"/>
          </a:p>
        </p:txBody>
      </p:sp>
    </p:spTree>
    <p:extLst>
      <p:ext uri="{BB962C8B-B14F-4D97-AF65-F5344CB8AC3E}">
        <p14:creationId xmlns:p14="http://schemas.microsoft.com/office/powerpoint/2010/main" val="1374913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BED2E2F-836A-1FF3-055F-0274A5A89445}"/>
              </a:ext>
            </a:extLst>
          </p:cNvPr>
          <p:cNvSpPr>
            <a:spLocks noGrp="1"/>
          </p:cNvSpPr>
          <p:nvPr>
            <p:ph type="title"/>
          </p:nvPr>
        </p:nvSpPr>
        <p:spPr>
          <a:xfrm>
            <a:off x="1451579" y="804520"/>
            <a:ext cx="6287133" cy="725898"/>
          </a:xfrm>
        </p:spPr>
        <p:txBody>
          <a:bodyPr/>
          <a:lstStyle/>
          <a:p>
            <a:r>
              <a:rPr lang="en-US" dirty="0" err="1"/>
              <a:t>Softirq</a:t>
            </a:r>
            <a:r>
              <a:rPr lang="en-US" dirty="0"/>
              <a:t> Enum </a:t>
            </a:r>
            <a:endParaRPr lang="en-IN" dirty="0"/>
          </a:p>
        </p:txBody>
      </p:sp>
      <p:pic>
        <p:nvPicPr>
          <p:cNvPr id="5" name="Content Placeholder 4">
            <a:extLst>
              <a:ext uri="{FF2B5EF4-FFF2-40B4-BE49-F238E27FC236}">
                <a16:creationId xmlns:a16="http://schemas.microsoft.com/office/drawing/2014/main" id="{1E9BCAB7-9AD6-A326-E5E1-C26B814D92D4}"/>
              </a:ext>
            </a:extLst>
          </p:cNvPr>
          <p:cNvPicPr>
            <a:picLocks noGrp="1" noChangeAspect="1"/>
          </p:cNvPicPr>
          <p:nvPr>
            <p:ph idx="1"/>
          </p:nvPr>
        </p:nvPicPr>
        <p:blipFill>
          <a:blip r:embed="rId2"/>
          <a:stretch>
            <a:fillRect/>
          </a:stretch>
        </p:blipFill>
        <p:spPr>
          <a:xfrm>
            <a:off x="1042563" y="2288966"/>
            <a:ext cx="4926437" cy="2648320"/>
          </a:xfrm>
        </p:spPr>
      </p:pic>
      <p:pic>
        <p:nvPicPr>
          <p:cNvPr id="10" name="Content Placeholder 4">
            <a:extLst>
              <a:ext uri="{FF2B5EF4-FFF2-40B4-BE49-F238E27FC236}">
                <a16:creationId xmlns:a16="http://schemas.microsoft.com/office/drawing/2014/main" id="{A403421D-FAD8-8E60-C69C-5E7413CEB502}"/>
              </a:ext>
            </a:extLst>
          </p:cNvPr>
          <p:cNvPicPr>
            <a:picLocks noChangeAspect="1"/>
          </p:cNvPicPr>
          <p:nvPr/>
        </p:nvPicPr>
        <p:blipFill>
          <a:blip r:embed="rId3"/>
          <a:stretch>
            <a:fillRect/>
          </a:stretch>
        </p:blipFill>
        <p:spPr>
          <a:xfrm>
            <a:off x="6096001" y="2288966"/>
            <a:ext cx="4958854" cy="2642706"/>
          </a:xfrm>
          <a:prstGeom prst="rect">
            <a:avLst/>
          </a:prstGeom>
        </p:spPr>
      </p:pic>
    </p:spTree>
    <p:extLst>
      <p:ext uri="{BB962C8B-B14F-4D97-AF65-F5344CB8AC3E}">
        <p14:creationId xmlns:p14="http://schemas.microsoft.com/office/powerpoint/2010/main" val="2479378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FD3E4-7585-2A88-872A-A2A926218B57}"/>
              </a:ext>
            </a:extLst>
          </p:cNvPr>
          <p:cNvSpPr>
            <a:spLocks noGrp="1"/>
          </p:cNvSpPr>
          <p:nvPr>
            <p:ph idx="1"/>
          </p:nvPr>
        </p:nvSpPr>
        <p:spPr/>
        <p:txBody>
          <a:bodyPr/>
          <a:lstStyle/>
          <a:p>
            <a:r>
              <a:rPr lang="en-US" dirty="0"/>
              <a:t>Create the </a:t>
            </a:r>
            <a:r>
              <a:rPr lang="en-US" dirty="0" err="1"/>
              <a:t>Softirq</a:t>
            </a:r>
            <a:endParaRPr lang="en-US" dirty="0"/>
          </a:p>
          <a:p>
            <a:pPr marL="457200" lvl="1" indent="0">
              <a:buNone/>
            </a:pPr>
            <a:r>
              <a:rPr lang="en-US" b="0" i="0" dirty="0">
                <a:solidFill>
                  <a:srgbClr val="181A1B"/>
                </a:solidFill>
                <a:effectLst/>
                <a:latin typeface="Arial" panose="020B0604020202020204" pitchFamily="34" charset="0"/>
              </a:rPr>
              <a:t>We have to create our own callback function to do our operations in the bottom half. When the kernel runs a </a:t>
            </a:r>
            <a:r>
              <a:rPr lang="en-US" b="0" i="0" dirty="0" err="1">
                <a:solidFill>
                  <a:srgbClr val="181A1B"/>
                </a:solidFill>
                <a:effectLst/>
                <a:latin typeface="Arial" panose="020B0604020202020204" pitchFamily="34" charset="0"/>
              </a:rPr>
              <a:t>softirq</a:t>
            </a:r>
            <a:r>
              <a:rPr lang="en-US" b="0" i="0" dirty="0">
                <a:solidFill>
                  <a:srgbClr val="181A1B"/>
                </a:solidFill>
                <a:effectLst/>
                <a:latin typeface="Arial" panose="020B0604020202020204" pitchFamily="34" charset="0"/>
              </a:rPr>
              <a:t> handler, it executes this callback function. The callback function should be created like this prototype.</a:t>
            </a:r>
            <a:endParaRPr lang="en-IN" b="0" i="0" dirty="0">
              <a:solidFill>
                <a:srgbClr val="181A1B"/>
              </a:solidFill>
              <a:effectLst/>
              <a:latin typeface="Arial" panose="020B0604020202020204" pitchFamily="34" charset="0"/>
            </a:endParaRPr>
          </a:p>
          <a:p>
            <a:pPr marL="457200" lvl="1" indent="0">
              <a:buNone/>
            </a:pPr>
            <a:endParaRPr lang="en-IN" dirty="0"/>
          </a:p>
        </p:txBody>
      </p:sp>
      <p:sp>
        <p:nvSpPr>
          <p:cNvPr id="7" name="TextBox 6">
            <a:extLst>
              <a:ext uri="{FF2B5EF4-FFF2-40B4-BE49-F238E27FC236}">
                <a16:creationId xmlns:a16="http://schemas.microsoft.com/office/drawing/2014/main" id="{2B04C6AB-3CBC-41A1-1F20-A64EE8014929}"/>
              </a:ext>
            </a:extLst>
          </p:cNvPr>
          <p:cNvSpPr txBox="1"/>
          <p:nvPr/>
        </p:nvSpPr>
        <p:spPr>
          <a:xfrm>
            <a:off x="3202041" y="3898384"/>
            <a:ext cx="5865759" cy="369332"/>
          </a:xfrm>
          <a:prstGeom prst="rect">
            <a:avLst/>
          </a:prstGeom>
          <a:noFill/>
        </p:spPr>
        <p:txBody>
          <a:bodyPr wrap="square">
            <a:spAutoFit/>
          </a:bodyPr>
          <a:lstStyle/>
          <a:p>
            <a:r>
              <a:rPr lang="en-US" b="1" dirty="0"/>
              <a:t>void </a:t>
            </a:r>
            <a:r>
              <a:rPr lang="en-US" b="1" dirty="0" err="1"/>
              <a:t>softirq_handler</a:t>
            </a:r>
            <a:r>
              <a:rPr lang="en-US" b="1" dirty="0"/>
              <a:t>(struct </a:t>
            </a:r>
            <a:r>
              <a:rPr lang="en-US" b="1" dirty="0" err="1"/>
              <a:t>softirq_action</a:t>
            </a:r>
            <a:r>
              <a:rPr lang="en-US" b="1" dirty="0"/>
              <a:t> *);</a:t>
            </a:r>
          </a:p>
        </p:txBody>
      </p:sp>
    </p:spTree>
    <p:extLst>
      <p:ext uri="{BB962C8B-B14F-4D97-AF65-F5344CB8AC3E}">
        <p14:creationId xmlns:p14="http://schemas.microsoft.com/office/powerpoint/2010/main" val="3401132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063A2-6F85-9D60-742A-171916330CC3}"/>
              </a:ext>
            </a:extLst>
          </p:cNvPr>
          <p:cNvSpPr>
            <a:spLocks noGrp="1"/>
          </p:cNvSpPr>
          <p:nvPr>
            <p:ph idx="1"/>
          </p:nvPr>
        </p:nvSpPr>
        <p:spPr/>
        <p:txBody>
          <a:bodyPr>
            <a:normAutofit/>
          </a:bodyPr>
          <a:lstStyle/>
          <a:p>
            <a:r>
              <a:rPr lang="en-US" dirty="0"/>
              <a:t>Register the </a:t>
            </a:r>
            <a:r>
              <a:rPr lang="en-US" dirty="0" err="1"/>
              <a:t>softirq</a:t>
            </a:r>
            <a:r>
              <a:rPr lang="en-US" dirty="0"/>
              <a:t> with the handler</a:t>
            </a:r>
          </a:p>
          <a:p>
            <a:pPr marL="457200" lvl="1" indent="0">
              <a:buNone/>
            </a:pPr>
            <a:r>
              <a:rPr lang="en-US" dirty="0"/>
              <a:t>Till now, we have created the </a:t>
            </a:r>
            <a:r>
              <a:rPr lang="en-US" dirty="0" err="1"/>
              <a:t>softirq</a:t>
            </a:r>
            <a:r>
              <a:rPr lang="en-US" dirty="0"/>
              <a:t> entry and the </a:t>
            </a:r>
            <a:r>
              <a:rPr lang="en-US" dirty="0" err="1"/>
              <a:t>softirq</a:t>
            </a:r>
            <a:r>
              <a:rPr lang="en-US" dirty="0"/>
              <a:t> handler. Now, we have to register the </a:t>
            </a:r>
            <a:r>
              <a:rPr lang="en-US" dirty="0" err="1"/>
              <a:t>softirq</a:t>
            </a:r>
            <a:r>
              <a:rPr lang="en-US" dirty="0"/>
              <a:t> entry with the </a:t>
            </a:r>
            <a:r>
              <a:rPr lang="en-US" dirty="0" err="1"/>
              <a:t>softirq</a:t>
            </a:r>
            <a:r>
              <a:rPr lang="en-US" dirty="0"/>
              <a:t> handler. To do that, use the below API.</a:t>
            </a:r>
          </a:p>
          <a:p>
            <a:pPr marL="457200" lvl="1" indent="0">
              <a:buNone/>
            </a:pPr>
            <a:r>
              <a:rPr lang="en-US" b="1" dirty="0"/>
              <a:t>void </a:t>
            </a:r>
            <a:r>
              <a:rPr lang="en-US" b="1" dirty="0" err="1"/>
              <a:t>open_softirq</a:t>
            </a:r>
            <a:r>
              <a:rPr lang="en-US" b="1" dirty="0"/>
              <a:t>( int nr, void (*action)(struct </a:t>
            </a:r>
            <a:r>
              <a:rPr lang="en-US" b="1" dirty="0" err="1"/>
              <a:t>softirq_action</a:t>
            </a:r>
            <a:r>
              <a:rPr lang="en-US" b="1" dirty="0"/>
              <a:t> *) );</a:t>
            </a:r>
          </a:p>
          <a:p>
            <a:pPr marL="457200" lvl="1" indent="0">
              <a:buNone/>
            </a:pPr>
            <a:r>
              <a:rPr lang="en-US" dirty="0"/>
              <a:t>Where,</a:t>
            </a:r>
          </a:p>
          <a:p>
            <a:pPr marL="457200" lvl="1" indent="0">
              <a:buNone/>
            </a:pPr>
            <a:r>
              <a:rPr lang="en-US" dirty="0"/>
              <a:t>nr – </a:t>
            </a:r>
            <a:r>
              <a:rPr lang="en-US" dirty="0" err="1"/>
              <a:t>Softirq</a:t>
            </a:r>
            <a:r>
              <a:rPr lang="en-US" dirty="0"/>
              <a:t> entry. In our case, it should be EMBETRONICX_SOFT_IRQ .</a:t>
            </a:r>
          </a:p>
          <a:p>
            <a:pPr marL="457200" lvl="1" indent="0">
              <a:buNone/>
            </a:pPr>
            <a:r>
              <a:rPr lang="en-US" dirty="0"/>
              <a:t>action– </a:t>
            </a:r>
            <a:r>
              <a:rPr lang="en-US" dirty="0" err="1"/>
              <a:t>Softirq</a:t>
            </a:r>
            <a:r>
              <a:rPr lang="en-US" dirty="0"/>
              <a:t> handler</a:t>
            </a:r>
            <a:endParaRPr lang="en-IN" dirty="0"/>
          </a:p>
        </p:txBody>
      </p:sp>
    </p:spTree>
    <p:extLst>
      <p:ext uri="{BB962C8B-B14F-4D97-AF65-F5344CB8AC3E}">
        <p14:creationId xmlns:p14="http://schemas.microsoft.com/office/powerpoint/2010/main" val="3053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314DA-DE8C-3302-BA5F-AE936921D697}"/>
              </a:ext>
            </a:extLst>
          </p:cNvPr>
          <p:cNvSpPr>
            <a:spLocks noGrp="1"/>
          </p:cNvSpPr>
          <p:nvPr>
            <p:ph idx="1"/>
          </p:nvPr>
        </p:nvSpPr>
        <p:spPr/>
        <p:txBody>
          <a:bodyPr>
            <a:normAutofit/>
          </a:bodyPr>
          <a:lstStyle/>
          <a:p>
            <a:r>
              <a:rPr lang="en-US" dirty="0"/>
              <a:t>Trigger the </a:t>
            </a:r>
            <a:r>
              <a:rPr lang="en-US" dirty="0" err="1"/>
              <a:t>softirq</a:t>
            </a:r>
            <a:endParaRPr lang="en-US" dirty="0"/>
          </a:p>
          <a:p>
            <a:pPr marL="457200" lvl="1" indent="0">
              <a:buNone/>
            </a:pPr>
            <a:r>
              <a:rPr lang="en-US" dirty="0"/>
              <a:t>We are all set. When we want to call our </a:t>
            </a:r>
            <a:r>
              <a:rPr lang="en-US" dirty="0" err="1"/>
              <a:t>softirq</a:t>
            </a:r>
            <a:r>
              <a:rPr lang="en-US" dirty="0"/>
              <a:t> handler, we have to trigger( raise) the </a:t>
            </a:r>
            <a:r>
              <a:rPr lang="en-US" dirty="0" err="1"/>
              <a:t>softirq</a:t>
            </a:r>
            <a:r>
              <a:rPr lang="en-US" dirty="0"/>
              <a:t> from the ISR. The below API is used to trigger the </a:t>
            </a:r>
            <a:r>
              <a:rPr lang="en-US" dirty="0" err="1"/>
              <a:t>softirq</a:t>
            </a:r>
            <a:r>
              <a:rPr lang="en-US" dirty="0"/>
              <a:t>.</a:t>
            </a:r>
          </a:p>
          <a:p>
            <a:pPr marL="457200" lvl="1" indent="0">
              <a:buNone/>
            </a:pPr>
            <a:r>
              <a:rPr lang="en-US" b="1" dirty="0"/>
              <a:t>void </a:t>
            </a:r>
            <a:r>
              <a:rPr lang="en-US" b="1" dirty="0" err="1"/>
              <a:t>raise_softirq</a:t>
            </a:r>
            <a:r>
              <a:rPr lang="en-US" b="1" dirty="0"/>
              <a:t>(unsigned int nr);</a:t>
            </a:r>
          </a:p>
          <a:p>
            <a:pPr marL="457200" lvl="1" indent="0">
              <a:buNone/>
            </a:pPr>
            <a:r>
              <a:rPr lang="en-US" dirty="0"/>
              <a:t>Where,</a:t>
            </a:r>
          </a:p>
          <a:p>
            <a:pPr marL="457200" lvl="1" indent="0">
              <a:buNone/>
            </a:pPr>
            <a:r>
              <a:rPr lang="en-US" dirty="0"/>
              <a:t>nr – </a:t>
            </a:r>
            <a:r>
              <a:rPr lang="en-US" dirty="0" err="1"/>
              <a:t>Softirq</a:t>
            </a:r>
            <a:r>
              <a:rPr lang="en-US" dirty="0"/>
              <a:t> entry. In our case, it should be EMBETRONICX_SOFT_IRQ</a:t>
            </a:r>
            <a:endParaRPr lang="en-IN" dirty="0"/>
          </a:p>
        </p:txBody>
      </p:sp>
    </p:spTree>
    <p:extLst>
      <p:ext uri="{BB962C8B-B14F-4D97-AF65-F5344CB8AC3E}">
        <p14:creationId xmlns:p14="http://schemas.microsoft.com/office/powerpoint/2010/main" val="3241421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52EB-B9C7-1C21-043F-FBF690A6F625}"/>
              </a:ext>
            </a:extLst>
          </p:cNvPr>
          <p:cNvSpPr>
            <a:spLocks noGrp="1"/>
          </p:cNvSpPr>
          <p:nvPr>
            <p:ph type="title"/>
          </p:nvPr>
        </p:nvSpPr>
        <p:spPr>
          <a:xfrm>
            <a:off x="1451578" y="766419"/>
            <a:ext cx="9603275" cy="1049235"/>
          </a:xfrm>
        </p:spPr>
        <p:txBody>
          <a:bodyPr/>
          <a:lstStyle/>
          <a:p>
            <a:r>
              <a:rPr lang="en-US" dirty="0"/>
              <a:t>DISCLAIMER</a:t>
            </a:r>
            <a:endParaRPr lang="en-IN" dirty="0"/>
          </a:p>
        </p:txBody>
      </p:sp>
      <p:sp>
        <p:nvSpPr>
          <p:cNvPr id="7" name="Content Placeholder 6">
            <a:extLst>
              <a:ext uri="{FF2B5EF4-FFF2-40B4-BE49-F238E27FC236}">
                <a16:creationId xmlns:a16="http://schemas.microsoft.com/office/drawing/2014/main" id="{99B97780-07C5-0A02-5F27-07AFD69720E0}"/>
              </a:ext>
            </a:extLst>
          </p:cNvPr>
          <p:cNvSpPr>
            <a:spLocks noGrp="1"/>
          </p:cNvSpPr>
          <p:nvPr>
            <p:ph idx="1"/>
          </p:nvPr>
        </p:nvSpPr>
        <p:spPr/>
        <p:txBody>
          <a:bodyPr/>
          <a:lstStyle/>
          <a:p>
            <a:r>
              <a:rPr lang="en-IN" b="1" dirty="0"/>
              <a:t>These functions are not exported by default</a:t>
            </a:r>
            <a:endParaRPr lang="en-US" dirty="0"/>
          </a:p>
          <a:p>
            <a:r>
              <a:rPr lang="en-US" dirty="0"/>
              <a:t>We have to make these changes in kernel and recompile the kernel again so that we can use the </a:t>
            </a:r>
            <a:r>
              <a:rPr lang="en-US" dirty="0" err="1"/>
              <a:t>softirq</a:t>
            </a:r>
            <a:r>
              <a:rPr lang="en-US" dirty="0"/>
              <a:t> which we have created, as we are using kernel source code from </a:t>
            </a:r>
            <a:r>
              <a:rPr lang="en-US" dirty="0" err="1"/>
              <a:t>buildroot</a:t>
            </a:r>
            <a:r>
              <a:rPr lang="en-US" dirty="0"/>
              <a:t> </a:t>
            </a:r>
            <a:r>
              <a:rPr lang="en-IN" dirty="0"/>
              <a:t>this may lead to breaking of some functionalities.</a:t>
            </a:r>
          </a:p>
          <a:p>
            <a:r>
              <a:rPr lang="en-IN" dirty="0"/>
              <a:t>Now, you are probably wondering why those functions aren’t exported, because </a:t>
            </a:r>
            <a:r>
              <a:rPr lang="en-IN" dirty="0" err="1"/>
              <a:t>softirqs</a:t>
            </a:r>
            <a:r>
              <a:rPr lang="en-IN" dirty="0"/>
              <a:t> are a low-level mechanism, meant to be used by other higher-level facilities, so the intention is to prevent its usage in non-core kernel </a:t>
            </a:r>
            <a:r>
              <a:rPr lang="en-IN"/>
              <a:t>code.</a:t>
            </a:r>
            <a:endParaRPr lang="en-IN" dirty="0"/>
          </a:p>
          <a:p>
            <a:endParaRPr lang="en-US" dirty="0"/>
          </a:p>
        </p:txBody>
      </p:sp>
    </p:spTree>
    <p:extLst>
      <p:ext uri="{BB962C8B-B14F-4D97-AF65-F5344CB8AC3E}">
        <p14:creationId xmlns:p14="http://schemas.microsoft.com/office/powerpoint/2010/main" val="459302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E6C7-784D-1474-3DB5-C3F2723EC77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894F662-A358-76EB-ECA9-20292D7CCE3C}"/>
              </a:ext>
            </a:extLst>
          </p:cNvPr>
          <p:cNvSpPr>
            <a:spLocks noGrp="1"/>
          </p:cNvSpPr>
          <p:nvPr>
            <p:ph idx="1"/>
          </p:nvPr>
        </p:nvSpPr>
        <p:spPr/>
        <p:txBody>
          <a:bodyPr/>
          <a:lstStyle/>
          <a:p>
            <a:r>
              <a:rPr lang="en-US" dirty="0" err="1"/>
              <a:t>EmbeTronicx</a:t>
            </a:r>
            <a:r>
              <a:rPr lang="en-US" dirty="0"/>
              <a:t> Website</a:t>
            </a:r>
          </a:p>
          <a:p>
            <a:r>
              <a:rPr lang="en-US" dirty="0"/>
              <a:t>Linux Device Driver Development – John </a:t>
            </a:r>
            <a:r>
              <a:rPr lang="en-US" dirty="0" err="1"/>
              <a:t>Madieu</a:t>
            </a:r>
            <a:endParaRPr lang="en-US" dirty="0"/>
          </a:p>
        </p:txBody>
      </p:sp>
    </p:spTree>
    <p:extLst>
      <p:ext uri="{BB962C8B-B14F-4D97-AF65-F5344CB8AC3E}">
        <p14:creationId xmlns:p14="http://schemas.microsoft.com/office/powerpoint/2010/main" val="197108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54EF-EA26-8041-0688-EDF4300C7836}"/>
              </a:ext>
            </a:extLst>
          </p:cNvPr>
          <p:cNvSpPr>
            <a:spLocks noGrp="1"/>
          </p:cNvSpPr>
          <p:nvPr>
            <p:ph type="title"/>
          </p:nvPr>
        </p:nvSpPr>
        <p:spPr/>
        <p:txBody>
          <a:bodyPr/>
          <a:lstStyle/>
          <a:p>
            <a:r>
              <a:rPr lang="en-IN" dirty="0"/>
              <a:t>Interrupt service routine</a:t>
            </a:r>
          </a:p>
        </p:txBody>
      </p:sp>
      <p:sp>
        <p:nvSpPr>
          <p:cNvPr id="3" name="Content Placeholder 2">
            <a:extLst>
              <a:ext uri="{FF2B5EF4-FFF2-40B4-BE49-F238E27FC236}">
                <a16:creationId xmlns:a16="http://schemas.microsoft.com/office/drawing/2014/main" id="{C440BDAE-8250-F2BE-7A4E-28D148EC685C}"/>
              </a:ext>
            </a:extLst>
          </p:cNvPr>
          <p:cNvSpPr>
            <a:spLocks noGrp="1"/>
          </p:cNvSpPr>
          <p:nvPr>
            <p:ph idx="1"/>
          </p:nvPr>
        </p:nvSpPr>
        <p:spPr>
          <a:xfrm>
            <a:off x="1294362" y="1944014"/>
            <a:ext cx="9875662" cy="3936833"/>
          </a:xfrm>
        </p:spPr>
        <p:txBody>
          <a:bodyPr>
            <a:normAutofit/>
          </a:bodyPr>
          <a:lstStyle/>
          <a:p>
            <a:r>
              <a:rPr lang="en-IN" dirty="0"/>
              <a:t>When an interrupt is raised Interrupt Service Routine(ISR) is executed by the processor</a:t>
            </a:r>
          </a:p>
          <a:p>
            <a:r>
              <a:rPr lang="en-IN" dirty="0"/>
              <a:t>An ISR (also called an interrupt handler) is a function that the kernel runs in response to a specific interrupt.</a:t>
            </a:r>
          </a:p>
          <a:p>
            <a:pPr marL="914400" lvl="1" indent="-457200">
              <a:buFont typeface="+mj-lt"/>
              <a:buAutoNum type="arabicPeriod"/>
            </a:pPr>
            <a:r>
              <a:rPr lang="en-IN" dirty="0"/>
              <a:t>Each device that generates interrupts has an associated interrupt handler</a:t>
            </a:r>
          </a:p>
          <a:p>
            <a:pPr marL="914400" lvl="1" indent="-457200">
              <a:buFont typeface="+mj-lt"/>
              <a:buAutoNum type="arabicPeriod"/>
            </a:pPr>
            <a:r>
              <a:rPr lang="en-IN" dirty="0"/>
              <a:t>The interrupt handler for a device is part of the device’s driver(the kernel code that manages the device).</a:t>
            </a:r>
          </a:p>
          <a:p>
            <a:r>
              <a:rPr lang="en-IN" dirty="0"/>
              <a:t>In Linux, interrupt handlers are normal C functions, which match a specific prototype and thus enable the kernel to pass the handler information in standard way.</a:t>
            </a:r>
          </a:p>
          <a:p>
            <a:endParaRPr lang="en-IN" dirty="0"/>
          </a:p>
          <a:p>
            <a:pPr marL="0" indent="0">
              <a:buNone/>
            </a:pPr>
            <a:endParaRPr lang="en-IN" dirty="0"/>
          </a:p>
          <a:p>
            <a:endParaRPr lang="en-IN" dirty="0"/>
          </a:p>
          <a:p>
            <a:endParaRPr lang="en-IN" dirty="0"/>
          </a:p>
          <a:p>
            <a:pPr lvl="1"/>
            <a:endParaRPr lang="en-IN" dirty="0"/>
          </a:p>
        </p:txBody>
      </p:sp>
    </p:spTree>
    <p:extLst>
      <p:ext uri="{BB962C8B-B14F-4D97-AF65-F5344CB8AC3E}">
        <p14:creationId xmlns:p14="http://schemas.microsoft.com/office/powerpoint/2010/main" val="367220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86194-7F8B-58D2-168F-EDBAF480EC8B}"/>
              </a:ext>
            </a:extLst>
          </p:cNvPr>
          <p:cNvSpPr>
            <a:spLocks noGrp="1"/>
          </p:cNvSpPr>
          <p:nvPr>
            <p:ph idx="1"/>
          </p:nvPr>
        </p:nvSpPr>
        <p:spPr/>
        <p:txBody>
          <a:bodyPr/>
          <a:lstStyle/>
          <a:p>
            <a:r>
              <a:rPr lang="en-IN" dirty="0"/>
              <a:t>What differentiates interrupt handlers from other kernel functions is that the kernel invokes them in response to interrupts and they run in a special context called interrupt context.</a:t>
            </a:r>
          </a:p>
          <a:p>
            <a:r>
              <a:rPr lang="en-IN" dirty="0"/>
              <a:t>To resume the normal flow of execution as soon as possible, it is important that:</a:t>
            </a:r>
          </a:p>
          <a:p>
            <a:pPr lvl="1"/>
            <a:r>
              <a:rPr lang="en-IN" dirty="0"/>
              <a:t>To the hardware: the OS services the interrupt without delay.</a:t>
            </a:r>
          </a:p>
          <a:p>
            <a:pPr lvl="1"/>
            <a:r>
              <a:rPr lang="en-IN" dirty="0"/>
              <a:t>To the rest of the system: the interrupt handler executes in as short a period as possible.</a:t>
            </a:r>
          </a:p>
          <a:p>
            <a:r>
              <a:rPr lang="en-IN" dirty="0"/>
              <a:t>But the interrupt handlers can have a large amount of work to perform.</a:t>
            </a:r>
          </a:p>
          <a:p>
            <a:endParaRPr lang="en-IN" dirty="0"/>
          </a:p>
        </p:txBody>
      </p:sp>
    </p:spTree>
    <p:extLst>
      <p:ext uri="{BB962C8B-B14F-4D97-AF65-F5344CB8AC3E}">
        <p14:creationId xmlns:p14="http://schemas.microsoft.com/office/powerpoint/2010/main" val="232694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446DD-7EAF-610C-9D01-FD34D2142F15}"/>
              </a:ext>
            </a:extLst>
          </p:cNvPr>
          <p:cNvSpPr>
            <a:spLocks noGrp="1"/>
          </p:cNvSpPr>
          <p:nvPr>
            <p:ph idx="1"/>
          </p:nvPr>
        </p:nvSpPr>
        <p:spPr/>
        <p:txBody>
          <a:bodyPr/>
          <a:lstStyle/>
          <a:p>
            <a:r>
              <a:rPr lang="en-IN" dirty="0"/>
              <a:t>What if, we want to do a huge amount of work upon receiving interrupts? If we take more time to process, two things will happen:</a:t>
            </a:r>
          </a:p>
          <a:p>
            <a:pPr marL="800100" lvl="1" indent="-342900">
              <a:buFont typeface="+mj-lt"/>
              <a:buAutoNum type="arabicPeriod"/>
            </a:pPr>
            <a:r>
              <a:rPr lang="en-IN" dirty="0"/>
              <a:t>While the highest priority ISR is running, it doesn’t let other interrupts to run.</a:t>
            </a:r>
          </a:p>
          <a:p>
            <a:pPr marL="800100" lvl="1" indent="-342900">
              <a:buFont typeface="+mj-lt"/>
              <a:buAutoNum type="arabicPeriod"/>
            </a:pPr>
            <a:r>
              <a:rPr lang="en-IN" dirty="0"/>
              <a:t>Interrupts with the same type will be missed.</a:t>
            </a:r>
          </a:p>
          <a:p>
            <a:r>
              <a:rPr lang="en-IN" dirty="0"/>
              <a:t>To eliminate that problem, the processing of interrupts is split into two parts:</a:t>
            </a:r>
          </a:p>
          <a:p>
            <a:pPr lvl="1"/>
            <a:r>
              <a:rPr lang="en-IN" dirty="0"/>
              <a:t>Top halves</a:t>
            </a:r>
          </a:p>
          <a:p>
            <a:pPr lvl="1"/>
            <a:r>
              <a:rPr lang="en-IN" dirty="0"/>
              <a:t>Bottom halves</a:t>
            </a:r>
          </a:p>
          <a:p>
            <a:r>
              <a:rPr lang="en-IN" dirty="0"/>
              <a:t>Raising an interrupt is necessary to demonstrate bottom half mechanisms.</a:t>
            </a:r>
          </a:p>
        </p:txBody>
      </p:sp>
      <p:sp>
        <p:nvSpPr>
          <p:cNvPr id="2" name="TextBox 1">
            <a:extLst>
              <a:ext uri="{FF2B5EF4-FFF2-40B4-BE49-F238E27FC236}">
                <a16:creationId xmlns:a16="http://schemas.microsoft.com/office/drawing/2014/main" id="{3C074A76-8DAE-BD29-1569-84510F05319A}"/>
              </a:ext>
            </a:extLst>
          </p:cNvPr>
          <p:cNvSpPr txBox="1"/>
          <p:nvPr/>
        </p:nvSpPr>
        <p:spPr>
          <a:xfrm>
            <a:off x="1451578" y="924024"/>
            <a:ext cx="9107335" cy="538609"/>
          </a:xfrm>
          <a:prstGeom prst="rect">
            <a:avLst/>
          </a:prstGeom>
          <a:noFill/>
        </p:spPr>
        <p:txBody>
          <a:bodyPr wrap="square" rtlCol="0">
            <a:spAutoFit/>
          </a:bodyPr>
          <a:lstStyle/>
          <a:p>
            <a:r>
              <a:rPr lang="en-US" sz="2900" dirty="0">
                <a:latin typeface="+mj-lt"/>
              </a:rPr>
              <a:t>WHY TOP HALVES AND BOTTOM HALVES?</a:t>
            </a:r>
          </a:p>
        </p:txBody>
      </p:sp>
    </p:spTree>
    <p:extLst>
      <p:ext uri="{BB962C8B-B14F-4D97-AF65-F5344CB8AC3E}">
        <p14:creationId xmlns:p14="http://schemas.microsoft.com/office/powerpoint/2010/main" val="36542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180B2-DD64-61B9-5509-F03F1EFBDAAB}"/>
              </a:ext>
            </a:extLst>
          </p:cNvPr>
          <p:cNvSpPr>
            <a:spLocks noGrp="1"/>
          </p:cNvSpPr>
          <p:nvPr>
            <p:ph idx="1"/>
          </p:nvPr>
        </p:nvSpPr>
        <p:spPr/>
        <p:txBody>
          <a:bodyPr>
            <a:normAutofit fontScale="92500"/>
          </a:bodyPr>
          <a:lstStyle/>
          <a:p>
            <a:pPr marL="0" indent="0">
              <a:buNone/>
            </a:pPr>
            <a:r>
              <a:rPr lang="en-US" dirty="0"/>
              <a:t>An interrupt can be programmatically raised using ‘int’ instruction. For example, the Linux system call was using int $0x80. In Linux IRQ to vector, mapping is done in arch/x86/include/</a:t>
            </a:r>
            <a:r>
              <a:rPr lang="en-US" dirty="0" err="1"/>
              <a:t>asm</a:t>
            </a:r>
            <a:r>
              <a:rPr lang="en-US" dirty="0"/>
              <a:t>/</a:t>
            </a:r>
            <a:r>
              <a:rPr lang="en-US" dirty="0" err="1"/>
              <a:t>irq_vectors.h</a:t>
            </a:r>
            <a:r>
              <a:rPr lang="en-US" dirty="0"/>
              <a:t>. </a:t>
            </a:r>
          </a:p>
          <a:p>
            <a:pPr marL="0" indent="0">
              <a:buNone/>
            </a:pPr>
            <a:r>
              <a:rPr lang="en-US" dirty="0">
                <a:solidFill>
                  <a:srgbClr val="FF0000"/>
                </a:solidFill>
              </a:rPr>
              <a:t>A problem in New Linux kernel:</a:t>
            </a:r>
          </a:p>
          <a:p>
            <a:r>
              <a:rPr lang="en-US" dirty="0">
                <a:solidFill>
                  <a:srgbClr val="FF0000"/>
                </a:solidFill>
              </a:rPr>
              <a:t>If you are using the newer Linux kernel, then this may not work properly. You may get something like below.</a:t>
            </a:r>
          </a:p>
          <a:p>
            <a:r>
              <a:rPr lang="en-US" dirty="0" err="1">
                <a:solidFill>
                  <a:srgbClr val="FF0000"/>
                </a:solidFill>
              </a:rPr>
              <a:t>do_IRQ</a:t>
            </a:r>
            <a:r>
              <a:rPr lang="en-US" dirty="0">
                <a:solidFill>
                  <a:srgbClr val="FF0000"/>
                </a:solidFill>
              </a:rPr>
              <a:t>: 1.59 No </a:t>
            </a:r>
            <a:r>
              <a:rPr lang="en-US" dirty="0" err="1">
                <a:solidFill>
                  <a:srgbClr val="FF0000"/>
                </a:solidFill>
              </a:rPr>
              <a:t>irq</a:t>
            </a:r>
            <a:r>
              <a:rPr lang="en-US" dirty="0">
                <a:solidFill>
                  <a:srgbClr val="FF0000"/>
                </a:solidFill>
              </a:rPr>
              <a:t> handler for vector</a:t>
            </a:r>
          </a:p>
          <a:p>
            <a:r>
              <a:rPr lang="en-US" dirty="0">
                <a:solidFill>
                  <a:srgbClr val="FF0000"/>
                </a:solidFill>
              </a:rPr>
              <a:t>For security purposes, they have removed this feature of raising a h/w interrupt through s/w</a:t>
            </a:r>
          </a:p>
        </p:txBody>
      </p:sp>
      <p:sp>
        <p:nvSpPr>
          <p:cNvPr id="4" name="TextBox 3">
            <a:extLst>
              <a:ext uri="{FF2B5EF4-FFF2-40B4-BE49-F238E27FC236}">
                <a16:creationId xmlns:a16="http://schemas.microsoft.com/office/drawing/2014/main" id="{233EEA37-0381-5B6F-7C2B-594DF97F71F9}"/>
              </a:ext>
            </a:extLst>
          </p:cNvPr>
          <p:cNvSpPr txBox="1"/>
          <p:nvPr/>
        </p:nvSpPr>
        <p:spPr>
          <a:xfrm>
            <a:off x="1379862" y="591671"/>
            <a:ext cx="9603276" cy="984885"/>
          </a:xfrm>
          <a:prstGeom prst="rect">
            <a:avLst/>
          </a:prstGeom>
          <a:noFill/>
        </p:spPr>
        <p:txBody>
          <a:bodyPr wrap="square">
            <a:spAutoFit/>
          </a:bodyPr>
          <a:lstStyle/>
          <a:p>
            <a:r>
              <a:rPr lang="en-US" sz="2900" dirty="0">
                <a:latin typeface="+mj-lt"/>
              </a:rPr>
              <a:t>TRIGGERING HARDWARE INTERRUPT THROUGH SOFTWARE</a:t>
            </a:r>
          </a:p>
        </p:txBody>
      </p:sp>
    </p:spTree>
    <p:extLst>
      <p:ext uri="{BB962C8B-B14F-4D97-AF65-F5344CB8AC3E}">
        <p14:creationId xmlns:p14="http://schemas.microsoft.com/office/powerpoint/2010/main" val="34327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B614-3CF0-0FF0-B147-F83A8895C7A8}"/>
              </a:ext>
            </a:extLst>
          </p:cNvPr>
          <p:cNvSpPr>
            <a:spLocks noGrp="1"/>
          </p:cNvSpPr>
          <p:nvPr>
            <p:ph type="title"/>
          </p:nvPr>
        </p:nvSpPr>
        <p:spPr/>
        <p:txBody>
          <a:bodyPr/>
          <a:lstStyle/>
          <a:p>
            <a:r>
              <a:rPr lang="en-US" dirty="0"/>
              <a:t>Hardware interrupt on arm</a:t>
            </a:r>
          </a:p>
        </p:txBody>
      </p:sp>
      <p:sp>
        <p:nvSpPr>
          <p:cNvPr id="3" name="Content Placeholder 2">
            <a:extLst>
              <a:ext uri="{FF2B5EF4-FFF2-40B4-BE49-F238E27FC236}">
                <a16:creationId xmlns:a16="http://schemas.microsoft.com/office/drawing/2014/main" id="{1106C238-5390-E578-8865-857B4EDEC1E4}"/>
              </a:ext>
            </a:extLst>
          </p:cNvPr>
          <p:cNvSpPr>
            <a:spLocks noGrp="1"/>
          </p:cNvSpPr>
          <p:nvPr>
            <p:ph idx="1"/>
          </p:nvPr>
        </p:nvSpPr>
        <p:spPr/>
        <p:txBody>
          <a:bodyPr/>
          <a:lstStyle/>
          <a:p>
            <a:r>
              <a:rPr lang="en-US" dirty="0"/>
              <a:t>To overcome the previously mentioned problem, we have raised a hardware interrupt on ARM</a:t>
            </a:r>
          </a:p>
          <a:p>
            <a:r>
              <a:rPr lang="en-US" dirty="0"/>
              <a:t>We are using GPIO pins to invoke hardware interrupt. This is only possible on ARM development boards as they have built in GPIO pins. </a:t>
            </a:r>
          </a:p>
        </p:txBody>
      </p:sp>
    </p:spTree>
    <p:extLst>
      <p:ext uri="{BB962C8B-B14F-4D97-AF65-F5344CB8AC3E}">
        <p14:creationId xmlns:p14="http://schemas.microsoft.com/office/powerpoint/2010/main" val="20379557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1576</TotalTime>
  <Words>3121</Words>
  <Application>Microsoft Office PowerPoint</Application>
  <PresentationFormat>Widescreen</PresentationFormat>
  <Paragraphs>239</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Gill Sans MT</vt:lpstr>
      <vt:lpstr>Gallery</vt:lpstr>
      <vt:lpstr>Bottom half mechanisms</vt:lpstr>
      <vt:lpstr>contents</vt:lpstr>
      <vt:lpstr>Interrupts</vt:lpstr>
      <vt:lpstr> </vt:lpstr>
      <vt:lpstr>Interrupt service routine</vt:lpstr>
      <vt:lpstr>PowerPoint Presentation</vt:lpstr>
      <vt:lpstr>PowerPoint Presentation</vt:lpstr>
      <vt:lpstr>PowerPoint Presentation</vt:lpstr>
      <vt:lpstr>Hardware interrupt on arm</vt:lpstr>
      <vt:lpstr>Top half</vt:lpstr>
      <vt:lpstr>Bottom halves</vt:lpstr>
      <vt:lpstr>Types of bottom halves </vt:lpstr>
      <vt:lpstr>1.WORKQUEUES</vt:lpstr>
      <vt:lpstr>Introduction to Workqueue  </vt:lpstr>
      <vt:lpstr>PowerPoint Presentation</vt:lpstr>
      <vt:lpstr>Global Workqueue AND Global Worker Thread</vt:lpstr>
      <vt:lpstr>Steps for static workqueue </vt:lpstr>
      <vt:lpstr>Schedule delayed work</vt:lpstr>
      <vt:lpstr>PowerPoint Presentation</vt:lpstr>
      <vt:lpstr>PowerPoint Presentation</vt:lpstr>
      <vt:lpstr>Check the workqueue </vt:lpstr>
      <vt:lpstr>Dynamic initialization</vt:lpstr>
      <vt:lpstr>OWN WORKQUEUE</vt:lpstr>
      <vt:lpstr>2.TASKLETS</vt:lpstr>
      <vt:lpstr>INTRODUCTION TO TASKLETS</vt:lpstr>
      <vt:lpstr>Tasklet STATIc method</vt:lpstr>
      <vt:lpstr>Disabled tasklet </vt:lpstr>
      <vt:lpstr>Schedule the tasklet</vt:lpstr>
      <vt:lpstr>PowerPoint Presentation</vt:lpstr>
      <vt:lpstr>Enable and disable tasklet</vt:lpstr>
      <vt:lpstr>KILL TASKLET </vt:lpstr>
      <vt:lpstr>3.Threaded Irq</vt:lpstr>
      <vt:lpstr>Introduction to Threaded irq</vt:lpstr>
      <vt:lpstr>PowerPoint Presentation</vt:lpstr>
      <vt:lpstr>Threaded irq functions</vt:lpstr>
      <vt:lpstr>PowerPoint Presentation</vt:lpstr>
      <vt:lpstr>PowerPoint Presentation</vt:lpstr>
      <vt:lpstr>PowerPoint Presentation</vt:lpstr>
      <vt:lpstr>4.Soft irq</vt:lpstr>
      <vt:lpstr>Introduction to soft irq</vt:lpstr>
      <vt:lpstr>PowerPoint Presentation</vt:lpstr>
      <vt:lpstr>Kernel code changes </vt:lpstr>
      <vt:lpstr>Softirq Enum </vt:lpstr>
      <vt:lpstr>PowerPoint Presentation</vt:lpstr>
      <vt:lpstr>PowerPoint Presentation</vt:lpstr>
      <vt:lpstr>PowerPoint Presentation</vt:lpstr>
      <vt:lpstr>DISCLAIMER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Bottom half mechanisms</dc:title>
  <dc:creator>Veeravalli</dc:creator>
  <cp:lastModifiedBy>Venu Gopal Atchyutanna</cp:lastModifiedBy>
  <cp:revision>73</cp:revision>
  <dcterms:created xsi:type="dcterms:W3CDTF">2023-03-06T10:36:55Z</dcterms:created>
  <dcterms:modified xsi:type="dcterms:W3CDTF">2023-03-11T06:49:50Z</dcterms:modified>
</cp:coreProperties>
</file>