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4"/>
  </p:notesMasterIdLst>
  <p:handoutMasterIdLst>
    <p:handoutMasterId r:id="rId55"/>
  </p:handoutMasterIdLst>
  <p:sldIdLst>
    <p:sldId id="301" r:id="rId5"/>
    <p:sldId id="302" r:id="rId6"/>
    <p:sldId id="303" r:id="rId7"/>
    <p:sldId id="304" r:id="rId8"/>
    <p:sldId id="340" r:id="rId9"/>
    <p:sldId id="305" r:id="rId10"/>
    <p:sldId id="341" r:id="rId11"/>
    <p:sldId id="309" r:id="rId12"/>
    <p:sldId id="307" r:id="rId13"/>
    <p:sldId id="342" r:id="rId14"/>
    <p:sldId id="313" r:id="rId15"/>
    <p:sldId id="314" r:id="rId16"/>
    <p:sldId id="316" r:id="rId17"/>
    <p:sldId id="317" r:id="rId18"/>
    <p:sldId id="360" r:id="rId19"/>
    <p:sldId id="343" r:id="rId20"/>
    <p:sldId id="323" r:id="rId21"/>
    <p:sldId id="345" r:id="rId22"/>
    <p:sldId id="344" r:id="rId23"/>
    <p:sldId id="330" r:id="rId24"/>
    <p:sldId id="352" r:id="rId25"/>
    <p:sldId id="353" r:id="rId26"/>
    <p:sldId id="354" r:id="rId27"/>
    <p:sldId id="346" r:id="rId28"/>
    <p:sldId id="347" r:id="rId29"/>
    <p:sldId id="348" r:id="rId30"/>
    <p:sldId id="339" r:id="rId31"/>
    <p:sldId id="350" r:id="rId32"/>
    <p:sldId id="349" r:id="rId33"/>
    <p:sldId id="351" r:id="rId34"/>
    <p:sldId id="312" r:id="rId35"/>
    <p:sldId id="318" r:id="rId36"/>
    <p:sldId id="319" r:id="rId37"/>
    <p:sldId id="320" r:id="rId38"/>
    <p:sldId id="321" r:id="rId39"/>
    <p:sldId id="356" r:id="rId40"/>
    <p:sldId id="357" r:id="rId41"/>
    <p:sldId id="324" r:id="rId42"/>
    <p:sldId id="325" r:id="rId43"/>
    <p:sldId id="326" r:id="rId44"/>
    <p:sldId id="327" r:id="rId45"/>
    <p:sldId id="355" r:id="rId46"/>
    <p:sldId id="328" r:id="rId47"/>
    <p:sldId id="331" r:id="rId48"/>
    <p:sldId id="329" r:id="rId49"/>
    <p:sldId id="336" r:id="rId50"/>
    <p:sldId id="358" r:id="rId51"/>
    <p:sldId id="359" r:id="rId52"/>
    <p:sldId id="36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 id="5" name="Ram Pranav" initials="RP" lastIdx="1" clrIdx="4">
    <p:extLst>
      <p:ext uri="{19B8F6BF-5375-455C-9EA6-DF929625EA0E}">
        <p15:presenceInfo xmlns:p15="http://schemas.microsoft.com/office/powerpoint/2012/main" userId="7d62a10695beef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2727"/>
    <a:srgbClr val="0388A6"/>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BD5DD-3511-4235-BC1B-861F78CB1B67}" v="401" dt="2023-03-06T10:32:41.238"/>
    <p1510:client id="{2F049A06-9895-4608-9AA2-2828C0D0BB24}" v="254" dt="2023-03-06T17:40:19.802"/>
    <p1510:client id="{40639D51-637D-584E-3163-A33F06450E87}" v="5" dt="2023-03-08T06:38:41.211"/>
    <p1510:client id="{57C8E052-518C-374A-B687-1ECC0162B2F6}" v="112" dt="2023-03-08T05:47:21.178"/>
    <p1510:client id="{722B4A9F-A103-16F2-8720-D97D415ACECC}" v="1614" dt="2023-03-07T07:02:59.030"/>
    <p1510:client id="{74DB05CB-47D5-EF92-659E-E6C50B888F04}" v="3" dt="2023-03-07T11:14:24.575"/>
    <p1510:client id="{8C1FA315-B923-41DE-806B-FD14EE451010}" v="1" dt="2021-09-03T23:51:26.636"/>
    <p1510:client id="{B9EB3DC0-AA01-5678-E68B-F0D39C0F156B}" v="240" dt="2023-03-06T11:21:46.375"/>
    <p1510:client id="{BAF27368-237B-0003-F33A-5193F974BF41}" v="31" dt="2023-03-08T07:43:26.035"/>
    <p1510:client id="{DC0891CD-8DE4-ADEB-F100-14ADE2AD2C2E}" v="2032" dt="2023-03-07T12:10:42.363"/>
    <p1510:client id="{F151C4B3-4586-9F38-0886-5199F0D07EB4}" v="35" dt="2023-03-06T16:33:36.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896"/>
        <p:guide orient="horz" pos="3504"/>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3/9/2023</a:t>
            </a:fld>
            <a:endParaRPr lang="en-US"/>
          </a:p>
        </p:txBody>
      </p:sp>
      <p:sp>
        <p:nvSpPr>
          <p:cNvPr id="4" name="Footer Placeholder 3">
            <a:extLst>
              <a:ext uri="{FF2B5EF4-FFF2-40B4-BE49-F238E27FC236}">
                <a16:creationId xmlns:a16="http://schemas.microsoft.com/office/drawing/2014/main"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2303549-A82F-409E-AD53-534267A0E10B}" type="slidenum">
              <a:rPr lang="en-US" smtClean="0"/>
              <a:t>7</a:t>
            </a:fld>
            <a:endParaRPr lang="en-US"/>
          </a:p>
        </p:txBody>
      </p:sp>
    </p:spTree>
    <p:extLst>
      <p:ext uri="{BB962C8B-B14F-4D97-AF65-F5344CB8AC3E}">
        <p14:creationId xmlns:p14="http://schemas.microsoft.com/office/powerpoint/2010/main" val="276342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2303549-A82F-409E-AD53-534267A0E10B}" type="slidenum">
              <a:rPr lang="en-US" smtClean="0"/>
              <a:t>8</a:t>
            </a:fld>
            <a:endParaRPr lang="en-US"/>
          </a:p>
        </p:txBody>
      </p:sp>
    </p:spTree>
    <p:extLst>
      <p:ext uri="{BB962C8B-B14F-4D97-AF65-F5344CB8AC3E}">
        <p14:creationId xmlns:p14="http://schemas.microsoft.com/office/powerpoint/2010/main" val="2883460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2303549-A82F-409E-AD53-534267A0E10B}" type="slidenum">
              <a:rPr lang="en-US" smtClean="0"/>
              <a:t>23</a:t>
            </a:fld>
            <a:endParaRPr lang="en-US"/>
          </a:p>
        </p:txBody>
      </p:sp>
    </p:spTree>
    <p:extLst>
      <p:ext uri="{BB962C8B-B14F-4D97-AF65-F5344CB8AC3E}">
        <p14:creationId xmlns:p14="http://schemas.microsoft.com/office/powerpoint/2010/main" val="52213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a:t>CLICK TO EDIT TITLE</a:t>
            </a:r>
          </a:p>
        </p:txBody>
      </p:sp>
      <p:sp>
        <p:nvSpPr>
          <p:cNvPr id="12" name="Text Placeholder 11">
            <a:extLst>
              <a:ext uri="{FF2B5EF4-FFF2-40B4-BE49-F238E27FC236}">
                <a16:creationId xmlns:a16="http://schemas.microsoft.com/office/drawing/2014/main"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a:t>Click to edit text</a:t>
            </a:r>
          </a:p>
        </p:txBody>
      </p:sp>
      <p:sp>
        <p:nvSpPr>
          <p:cNvPr id="17" name="Rectangle 16">
            <a:extLst>
              <a:ext uri="{FF2B5EF4-FFF2-40B4-BE49-F238E27FC236}">
                <a16:creationId xmlns:a16="http://schemas.microsoft.com/office/drawing/2014/main" id="{80659D50-D55F-4F3D-8F15-5B1F1F2B4B96}"/>
              </a:ext>
              <a:ext uri="{C183D7F6-B498-43B3-948B-1728B52AA6E4}">
                <adec:decorative xmlns:adec="http://schemas.microsoft.com/office/drawing/2017/decorative"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a:t>1</a:t>
            </a:r>
            <a:endParaRPr lang="en-ZA"/>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a:t>2</a:t>
            </a:r>
            <a:endParaRPr lang="en-ZA"/>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a:t>3</a:t>
            </a:r>
            <a:endParaRPr lang="en-ZA"/>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a:t>7/14/20XX</a:t>
            </a:r>
          </a:p>
        </p:txBody>
      </p:sp>
      <p:sp>
        <p:nvSpPr>
          <p:cNvPr id="19" name="Rectangle 18">
            <a:extLst>
              <a:ext uri="{FF2B5EF4-FFF2-40B4-BE49-F238E27FC236}">
                <a16:creationId xmlns:a16="http://schemas.microsoft.com/office/drawing/2014/main" id="{825807F6-AD25-4B86-8D5C-5DBE4B0D304E}"/>
              </a:ext>
              <a:ext uri="{C183D7F6-B498-43B3-948B-1728B52AA6E4}">
                <adec:decorative xmlns:adec="http://schemas.microsoft.com/office/drawing/2017/decorative"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11" name="Text Placeholder 6">
            <a:extLst>
              <a:ext uri="{FF2B5EF4-FFF2-40B4-BE49-F238E27FC236}">
                <a16:creationId xmlns:a16="http://schemas.microsoft.com/office/drawing/2014/main"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a:t>CLICK TO EDIT TITLE</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text</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a:p>
        </p:txBody>
      </p:sp>
      <p:sp>
        <p:nvSpPr>
          <p:cNvPr id="15" name="Rectangle 14">
            <a:extLst>
              <a:ext uri="{FF2B5EF4-FFF2-40B4-BE49-F238E27FC236}">
                <a16:creationId xmlns:a16="http://schemas.microsoft.com/office/drawing/2014/main" id="{F0D2B628-14C7-401D-8451-24C64BCF3CCA}"/>
              </a:ext>
              <a:ext uri="{C183D7F6-B498-43B3-948B-1728B52AA6E4}">
                <adec:decorative xmlns:adec="http://schemas.microsoft.com/office/drawing/2017/decorative"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a:p>
        </p:txBody>
      </p:sp>
      <p:sp>
        <p:nvSpPr>
          <p:cNvPr id="4" name="Text Placeholder 3">
            <a:extLst>
              <a:ext uri="{FF2B5EF4-FFF2-40B4-BE49-F238E27FC236}">
                <a16:creationId xmlns:a16="http://schemas.microsoft.com/office/drawing/2014/main"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a:t>Click to edit subtitle</a:t>
            </a:r>
          </a:p>
        </p:txBody>
      </p:sp>
      <p:sp>
        <p:nvSpPr>
          <p:cNvPr id="17" name="Date Placeholder 6">
            <a:extLst>
              <a:ext uri="{FF2B5EF4-FFF2-40B4-BE49-F238E27FC236}">
                <a16:creationId xmlns:a16="http://schemas.microsoft.com/office/drawing/2014/main"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a:t>7/14/20XX</a:t>
            </a:r>
          </a:p>
        </p:txBody>
      </p:sp>
      <p:sp>
        <p:nvSpPr>
          <p:cNvPr id="16" name="Text Placeholder 8">
            <a:extLst>
              <a:ext uri="{FF2B5EF4-FFF2-40B4-BE49-F238E27FC236}">
                <a16:creationId xmlns:a16="http://schemas.microsoft.com/office/drawing/2014/main"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2</a:t>
            </a:r>
            <a:endParaRPr lang="en-ZA"/>
          </a:p>
        </p:txBody>
      </p:sp>
      <p:sp>
        <p:nvSpPr>
          <p:cNvPr id="18" name="Text Placeholder 8">
            <a:extLst>
              <a:ext uri="{FF2B5EF4-FFF2-40B4-BE49-F238E27FC236}">
                <a16:creationId xmlns:a16="http://schemas.microsoft.com/office/drawing/2014/main"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3</a:t>
            </a:r>
            <a:endParaRPr lang="en-ZA"/>
          </a:p>
        </p:txBody>
      </p:sp>
      <p:sp>
        <p:nvSpPr>
          <p:cNvPr id="19" name="Text Placeholder 8">
            <a:extLst>
              <a:ext uri="{FF2B5EF4-FFF2-40B4-BE49-F238E27FC236}">
                <a16:creationId xmlns:a16="http://schemas.microsoft.com/office/drawing/2014/main"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4</a:t>
            </a:r>
            <a:endParaRPr lang="en-ZA"/>
          </a:p>
        </p:txBody>
      </p:sp>
      <p:sp>
        <p:nvSpPr>
          <p:cNvPr id="29" name="Rectangle 28">
            <a:extLst>
              <a:ext uri="{FF2B5EF4-FFF2-40B4-BE49-F238E27FC236}">
                <a16:creationId xmlns:a16="http://schemas.microsoft.com/office/drawing/2014/main" id="{9B0287FA-646A-4E57-8C1A-1931B75F19B1}"/>
              </a:ext>
              <a:ext uri="{C183D7F6-B498-43B3-948B-1728B52AA6E4}">
                <adec:decorative xmlns:adec="http://schemas.microsoft.com/office/drawing/2017/decorative"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ED43C36-F674-49C6-8542-3721B150B182}"/>
              </a:ext>
              <a:ext uri="{C183D7F6-B498-43B3-948B-1728B52AA6E4}">
                <adec:decorative xmlns:adec="http://schemas.microsoft.com/office/drawing/2017/decorative"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CF3302-2960-44AC-A88C-4C281751163B}"/>
              </a:ext>
              <a:ext uri="{C183D7F6-B498-43B3-948B-1728B52AA6E4}">
                <adec:decorative xmlns:adec="http://schemas.microsoft.com/office/drawing/2017/decorative"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a:p>
        </p:txBody>
      </p:sp>
      <p:sp>
        <p:nvSpPr>
          <p:cNvPr id="15" name="Text Placeholder 5">
            <a:extLst>
              <a:ext uri="{FF2B5EF4-FFF2-40B4-BE49-F238E27FC236}">
                <a16:creationId xmlns:a16="http://schemas.microsoft.com/office/drawing/2014/main"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a:t>Quadrant Title</a:t>
            </a:r>
          </a:p>
        </p:txBody>
      </p:sp>
      <p:sp>
        <p:nvSpPr>
          <p:cNvPr id="16" name="Text Placeholder 5">
            <a:extLst>
              <a:ext uri="{FF2B5EF4-FFF2-40B4-BE49-F238E27FC236}">
                <a16:creationId xmlns:a16="http://schemas.microsoft.com/office/drawing/2014/main"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a:t>Quadrant Title</a:t>
            </a:r>
          </a:p>
        </p:txBody>
      </p:sp>
      <p:sp>
        <p:nvSpPr>
          <p:cNvPr id="17" name="Text Placeholder 5">
            <a:extLst>
              <a:ext uri="{FF2B5EF4-FFF2-40B4-BE49-F238E27FC236}">
                <a16:creationId xmlns:a16="http://schemas.microsoft.com/office/drawing/2014/main"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a:t>Quadrant Title</a:t>
            </a:r>
          </a:p>
        </p:txBody>
      </p:sp>
      <p:sp>
        <p:nvSpPr>
          <p:cNvPr id="18" name="Text Placeholder 5">
            <a:extLst>
              <a:ext uri="{FF2B5EF4-FFF2-40B4-BE49-F238E27FC236}">
                <a16:creationId xmlns:a16="http://schemas.microsoft.com/office/drawing/2014/main"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a:t>Quadrant Title</a:t>
            </a:r>
          </a:p>
        </p:txBody>
      </p:sp>
      <p:cxnSp>
        <p:nvCxnSpPr>
          <p:cNvPr id="19" name="Straight Connector 18">
            <a:extLst>
              <a:ext uri="{FF2B5EF4-FFF2-40B4-BE49-F238E27FC236}">
                <a16:creationId xmlns:a16="http://schemas.microsoft.com/office/drawing/2014/main"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a:t>7/14/20XX</a:t>
            </a:r>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
        <p:nvSpPr>
          <p:cNvPr id="11" name="Text Placeholder 10">
            <a:extLst>
              <a:ext uri="{FF2B5EF4-FFF2-40B4-BE49-F238E27FC236}">
                <a16:creationId xmlns:a16="http://schemas.microsoft.com/office/drawing/2014/main"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a:p>
        </p:txBody>
      </p:sp>
      <p:sp>
        <p:nvSpPr>
          <p:cNvPr id="38" name="Text Placeholder 10">
            <a:extLst>
              <a:ext uri="{FF2B5EF4-FFF2-40B4-BE49-F238E27FC236}">
                <a16:creationId xmlns:a16="http://schemas.microsoft.com/office/drawing/2014/main"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a:t>Year</a:t>
            </a:r>
            <a:endParaRPr lang="en-ZA"/>
          </a:p>
        </p:txBody>
      </p:sp>
      <p:sp>
        <p:nvSpPr>
          <p:cNvPr id="39" name="Text Placeholder 10">
            <a:extLst>
              <a:ext uri="{FF2B5EF4-FFF2-40B4-BE49-F238E27FC236}">
                <a16:creationId xmlns:a16="http://schemas.microsoft.com/office/drawing/2014/main"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0" name="Text Placeholder 10">
            <a:extLst>
              <a:ext uri="{FF2B5EF4-FFF2-40B4-BE49-F238E27FC236}">
                <a16:creationId xmlns:a16="http://schemas.microsoft.com/office/drawing/2014/main"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1" name="Text Placeholder 10">
            <a:extLst>
              <a:ext uri="{FF2B5EF4-FFF2-40B4-BE49-F238E27FC236}">
                <a16:creationId xmlns:a16="http://schemas.microsoft.com/office/drawing/2014/main"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2" name="Text Placeholder 10">
            <a:extLst>
              <a:ext uri="{FF2B5EF4-FFF2-40B4-BE49-F238E27FC236}">
                <a16:creationId xmlns:a16="http://schemas.microsoft.com/office/drawing/2014/main"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3" name="Text Placeholder 10">
            <a:extLst>
              <a:ext uri="{FF2B5EF4-FFF2-40B4-BE49-F238E27FC236}">
                <a16:creationId xmlns:a16="http://schemas.microsoft.com/office/drawing/2014/main"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a:t>Year</a:t>
            </a:r>
            <a:endParaRPr lang="en-ZA"/>
          </a:p>
        </p:txBody>
      </p:sp>
      <p:sp>
        <p:nvSpPr>
          <p:cNvPr id="44" name="Text Placeholder 10">
            <a:extLst>
              <a:ext uri="{FF2B5EF4-FFF2-40B4-BE49-F238E27FC236}">
                <a16:creationId xmlns:a16="http://schemas.microsoft.com/office/drawing/2014/main"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5" name="Text Placeholder 10">
            <a:extLst>
              <a:ext uri="{FF2B5EF4-FFF2-40B4-BE49-F238E27FC236}">
                <a16:creationId xmlns:a16="http://schemas.microsoft.com/office/drawing/2014/main"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6" name="Text Placeholder 10">
            <a:extLst>
              <a:ext uri="{FF2B5EF4-FFF2-40B4-BE49-F238E27FC236}">
                <a16:creationId xmlns:a16="http://schemas.microsoft.com/office/drawing/2014/main"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7" name="Text Placeholder 10">
            <a:extLst>
              <a:ext uri="{FF2B5EF4-FFF2-40B4-BE49-F238E27FC236}">
                <a16:creationId xmlns:a16="http://schemas.microsoft.com/office/drawing/2014/main"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8" name="Text Placeholder 10">
            <a:extLst>
              <a:ext uri="{FF2B5EF4-FFF2-40B4-BE49-F238E27FC236}">
                <a16:creationId xmlns:a16="http://schemas.microsoft.com/office/drawing/2014/main"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9" name="Text Placeholder 10">
            <a:extLst>
              <a:ext uri="{FF2B5EF4-FFF2-40B4-BE49-F238E27FC236}">
                <a16:creationId xmlns:a16="http://schemas.microsoft.com/office/drawing/2014/main"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0" name="Text Placeholder 10">
            <a:extLst>
              <a:ext uri="{FF2B5EF4-FFF2-40B4-BE49-F238E27FC236}">
                <a16:creationId xmlns:a16="http://schemas.microsoft.com/office/drawing/2014/main"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1" name="Text Placeholder 10">
            <a:extLst>
              <a:ext uri="{FF2B5EF4-FFF2-40B4-BE49-F238E27FC236}">
                <a16:creationId xmlns:a16="http://schemas.microsoft.com/office/drawing/2014/main"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2" name="Text Placeholder 10">
            <a:extLst>
              <a:ext uri="{FF2B5EF4-FFF2-40B4-BE49-F238E27FC236}">
                <a16:creationId xmlns:a16="http://schemas.microsoft.com/office/drawing/2014/main"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3" name="Text Placeholder 10">
            <a:extLst>
              <a:ext uri="{FF2B5EF4-FFF2-40B4-BE49-F238E27FC236}">
                <a16:creationId xmlns:a16="http://schemas.microsoft.com/office/drawing/2014/main"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4" name="Text Placeholder 10">
            <a:extLst>
              <a:ext uri="{FF2B5EF4-FFF2-40B4-BE49-F238E27FC236}">
                <a16:creationId xmlns:a16="http://schemas.microsoft.com/office/drawing/2014/main"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5" name="Text Placeholder 10">
            <a:extLst>
              <a:ext uri="{FF2B5EF4-FFF2-40B4-BE49-F238E27FC236}">
                <a16:creationId xmlns:a16="http://schemas.microsoft.com/office/drawing/2014/main"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6" name="Text Placeholder 10">
            <a:extLst>
              <a:ext uri="{FF2B5EF4-FFF2-40B4-BE49-F238E27FC236}">
                <a16:creationId xmlns:a16="http://schemas.microsoft.com/office/drawing/2014/main"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7" name="Text Placeholder 10">
            <a:extLst>
              <a:ext uri="{FF2B5EF4-FFF2-40B4-BE49-F238E27FC236}">
                <a16:creationId xmlns:a16="http://schemas.microsoft.com/office/drawing/2014/main"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8" name="Text Placeholder 10">
            <a:extLst>
              <a:ext uri="{FF2B5EF4-FFF2-40B4-BE49-F238E27FC236}">
                <a16:creationId xmlns:a16="http://schemas.microsoft.com/office/drawing/2014/main"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9" name="Text Placeholder 10">
            <a:extLst>
              <a:ext uri="{FF2B5EF4-FFF2-40B4-BE49-F238E27FC236}">
                <a16:creationId xmlns:a16="http://schemas.microsoft.com/office/drawing/2014/main"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0" name="Text Placeholder 10">
            <a:extLst>
              <a:ext uri="{FF2B5EF4-FFF2-40B4-BE49-F238E27FC236}">
                <a16:creationId xmlns:a16="http://schemas.microsoft.com/office/drawing/2014/main"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1" name="Text Placeholder 10">
            <a:extLst>
              <a:ext uri="{FF2B5EF4-FFF2-40B4-BE49-F238E27FC236}">
                <a16:creationId xmlns:a16="http://schemas.microsoft.com/office/drawing/2014/main"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2" name="Text Placeholder 10">
            <a:extLst>
              <a:ext uri="{FF2B5EF4-FFF2-40B4-BE49-F238E27FC236}">
                <a16:creationId xmlns:a16="http://schemas.microsoft.com/office/drawing/2014/main"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3" name="Text Placeholder 10">
            <a:extLst>
              <a:ext uri="{FF2B5EF4-FFF2-40B4-BE49-F238E27FC236}">
                <a16:creationId xmlns:a16="http://schemas.microsoft.com/office/drawing/2014/main"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5" name="Text Placeholder 3">
            <a:extLst>
              <a:ext uri="{FF2B5EF4-FFF2-40B4-BE49-F238E27FC236}">
                <a16:creationId xmlns:a16="http://schemas.microsoft.com/office/drawing/2014/main"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a:t>Item Title</a:t>
            </a:r>
            <a:endParaRPr lang="en-ZA"/>
          </a:p>
        </p:txBody>
      </p:sp>
      <p:sp>
        <p:nvSpPr>
          <p:cNvPr id="67" name="Date Placeholder 4">
            <a:extLst>
              <a:ext uri="{FF2B5EF4-FFF2-40B4-BE49-F238E27FC236}">
                <a16:creationId xmlns:a16="http://schemas.microsoft.com/office/drawing/2014/main"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a:t>7/14/20XX</a:t>
            </a:r>
          </a:p>
        </p:txBody>
      </p:sp>
      <p:sp>
        <p:nvSpPr>
          <p:cNvPr id="3" name="Rectangle 2">
            <a:extLst>
              <a:ext uri="{FF2B5EF4-FFF2-40B4-BE49-F238E27FC236}">
                <a16:creationId xmlns:a16="http://schemas.microsoft.com/office/drawing/2014/main"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
        <p:nvSpPr>
          <p:cNvPr id="28" name="Picture Placeholder 27">
            <a:extLst>
              <a:ext uri="{FF2B5EF4-FFF2-40B4-BE49-F238E27FC236}">
                <a16:creationId xmlns:a16="http://schemas.microsoft.com/office/drawing/2014/main"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endParaRPr lang="en-US"/>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27" name="Picture Placeholder 26">
            <a:extLst>
              <a:ext uri="{FF2B5EF4-FFF2-40B4-BE49-F238E27FC236}">
                <a16:creationId xmlns:a16="http://schemas.microsoft.com/office/drawing/2014/main"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endParaRPr lang="en-US"/>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26" name="Picture Placeholder 25">
            <a:extLst>
              <a:ext uri="{FF2B5EF4-FFF2-40B4-BE49-F238E27FC236}">
                <a16:creationId xmlns:a16="http://schemas.microsoft.com/office/drawing/2014/main"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endParaRPr lang="en-US"/>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25" name="Picture Placeholder 24">
            <a:extLst>
              <a:ext uri="{FF2B5EF4-FFF2-40B4-BE49-F238E27FC236}">
                <a16:creationId xmlns:a16="http://schemas.microsoft.com/office/drawing/2014/main"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endParaRPr lang="en-US"/>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29" name="Rectangle 28">
            <a:extLst>
              <a:ext uri="{FF2B5EF4-FFF2-40B4-BE49-F238E27FC236}">
                <a16:creationId xmlns:a16="http://schemas.microsoft.com/office/drawing/2014/main" id="{EBFF9948-88DC-4F9B-ADAB-743B4534E394}"/>
              </a:ext>
              <a:ext uri="{C183D7F6-B498-43B3-948B-1728B52AA6E4}">
                <adec:decorative xmlns:adec="http://schemas.microsoft.com/office/drawing/2017/decorative"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AB8730-C1E9-4C39-AD6B-791ECCB2A856}"/>
              </a:ext>
              <a:ext uri="{C183D7F6-B498-43B3-948B-1728B52AA6E4}">
                <adec:decorative xmlns:adec="http://schemas.microsoft.com/office/drawing/2017/decorative"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D0B1428-A83E-4197-AB02-D6F4EE2027A3}"/>
              </a:ext>
              <a:ext uri="{C183D7F6-B498-43B3-948B-1728B52AA6E4}">
                <adec:decorative xmlns:adec="http://schemas.microsoft.com/office/drawing/2017/decorative"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4BAF707-3808-4238-963B-95584798BE51}"/>
              </a:ext>
              <a:ext uri="{C183D7F6-B498-43B3-948B-1728B52AA6E4}">
                <adec:decorative xmlns:adec="http://schemas.microsoft.com/office/drawing/2017/decorative"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
        <p:nvSpPr>
          <p:cNvPr id="44" name="Picture Placeholder 43">
            <a:extLst>
              <a:ext uri="{FF2B5EF4-FFF2-40B4-BE49-F238E27FC236}">
                <a16:creationId xmlns:a16="http://schemas.microsoft.com/office/drawing/2014/main"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3" name="Picture Placeholder 42">
            <a:extLst>
              <a:ext uri="{FF2B5EF4-FFF2-40B4-BE49-F238E27FC236}">
                <a16:creationId xmlns:a16="http://schemas.microsoft.com/office/drawing/2014/main"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2" name="Picture Placeholder 41">
            <a:extLst>
              <a:ext uri="{FF2B5EF4-FFF2-40B4-BE49-F238E27FC236}">
                <a16:creationId xmlns:a16="http://schemas.microsoft.com/office/drawing/2014/main"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1" name="Picture Placeholder 40">
            <a:extLst>
              <a:ext uri="{FF2B5EF4-FFF2-40B4-BE49-F238E27FC236}">
                <a16:creationId xmlns:a16="http://schemas.microsoft.com/office/drawing/2014/main"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5" name="Picture Placeholder 44">
            <a:extLst>
              <a:ext uri="{FF2B5EF4-FFF2-40B4-BE49-F238E27FC236}">
                <a16:creationId xmlns:a16="http://schemas.microsoft.com/office/drawing/2014/main"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22" name="Text Placeholder 8">
            <a:extLst>
              <a:ext uri="{FF2B5EF4-FFF2-40B4-BE49-F238E27FC236}">
                <a16:creationId xmlns:a16="http://schemas.microsoft.com/office/drawing/2014/main"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3" name="Text Placeholder 10">
            <a:extLst>
              <a:ext uri="{FF2B5EF4-FFF2-40B4-BE49-F238E27FC236}">
                <a16:creationId xmlns:a16="http://schemas.microsoft.com/office/drawing/2014/main"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6" name="Picture Placeholder 45">
            <a:extLst>
              <a:ext uri="{FF2B5EF4-FFF2-40B4-BE49-F238E27FC236}">
                <a16:creationId xmlns:a16="http://schemas.microsoft.com/office/drawing/2014/main"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25" name="Text Placeholder 8">
            <a:extLst>
              <a:ext uri="{FF2B5EF4-FFF2-40B4-BE49-F238E27FC236}">
                <a16:creationId xmlns:a16="http://schemas.microsoft.com/office/drawing/2014/main"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6" name="Text Placeholder 10">
            <a:extLst>
              <a:ext uri="{FF2B5EF4-FFF2-40B4-BE49-F238E27FC236}">
                <a16:creationId xmlns:a16="http://schemas.microsoft.com/office/drawing/2014/main"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7" name="Picture Placeholder 46">
            <a:extLst>
              <a:ext uri="{FF2B5EF4-FFF2-40B4-BE49-F238E27FC236}">
                <a16:creationId xmlns:a16="http://schemas.microsoft.com/office/drawing/2014/main"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28" name="Text Placeholder 8">
            <a:extLst>
              <a:ext uri="{FF2B5EF4-FFF2-40B4-BE49-F238E27FC236}">
                <a16:creationId xmlns:a16="http://schemas.microsoft.com/office/drawing/2014/main"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9" name="Text Placeholder 10">
            <a:extLst>
              <a:ext uri="{FF2B5EF4-FFF2-40B4-BE49-F238E27FC236}">
                <a16:creationId xmlns:a16="http://schemas.microsoft.com/office/drawing/2014/main"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8" name="Picture Placeholder 47">
            <a:extLst>
              <a:ext uri="{FF2B5EF4-FFF2-40B4-BE49-F238E27FC236}">
                <a16:creationId xmlns:a16="http://schemas.microsoft.com/office/drawing/2014/main"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31" name="Text Placeholder 8">
            <a:extLst>
              <a:ext uri="{FF2B5EF4-FFF2-40B4-BE49-F238E27FC236}">
                <a16:creationId xmlns:a16="http://schemas.microsoft.com/office/drawing/2014/main"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32" name="Text Placeholder 10">
            <a:extLst>
              <a:ext uri="{FF2B5EF4-FFF2-40B4-BE49-F238E27FC236}">
                <a16:creationId xmlns:a16="http://schemas.microsoft.com/office/drawing/2014/main"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9" name="Rectangle 48">
            <a:extLst>
              <a:ext uri="{FF2B5EF4-FFF2-40B4-BE49-F238E27FC236}">
                <a16:creationId xmlns:a16="http://schemas.microsoft.com/office/drawing/2014/main" id="{554DA5CF-5D2A-43B4-85A8-340C8F7BBA9B}"/>
              </a:ext>
              <a:ext uri="{C183D7F6-B498-43B3-948B-1728B52AA6E4}">
                <adec:decorative xmlns:adec="http://schemas.microsoft.com/office/drawing/2017/decorative"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B1FEE3-D401-47CB-80E6-52D6DF510D77}"/>
              </a:ext>
              <a:ext uri="{C183D7F6-B498-43B3-948B-1728B52AA6E4}">
                <adec:decorative xmlns:adec="http://schemas.microsoft.com/office/drawing/2017/decorative"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8D86A78-C607-45C6-8641-1AF4A5F073EE}"/>
              </a:ext>
              <a:ext uri="{C183D7F6-B498-43B3-948B-1728B52AA6E4}">
                <adec:decorative xmlns:adec="http://schemas.microsoft.com/office/drawing/2017/decorative"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84BFDA8-0351-4C99-8911-2034DAE3D78E}"/>
              </a:ext>
              <a:ext uri="{C183D7F6-B498-43B3-948B-1728B52AA6E4}">
                <adec:decorative xmlns:adec="http://schemas.microsoft.com/office/drawing/2017/decorative"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896FDB4-943E-4915-BFB5-FBF28C1F0DB4}"/>
              </a:ext>
              <a:ext uri="{C183D7F6-B498-43B3-948B-1728B52AA6E4}">
                <adec:decorative xmlns:adec="http://schemas.microsoft.com/office/drawing/2017/decorative"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DE6F848-8616-4A39-B962-93F75C4718F8}"/>
              </a:ext>
              <a:ext uri="{C183D7F6-B498-43B3-948B-1728B52AA6E4}">
                <adec:decorative xmlns:adec="http://schemas.microsoft.com/office/drawing/2017/decorative"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06A04BD-9213-47EF-B5B0-2684E430D182}"/>
              </a:ext>
              <a:ext uri="{C183D7F6-B498-43B3-948B-1728B52AA6E4}">
                <adec:decorative xmlns:adec="http://schemas.microsoft.com/office/drawing/2017/decorative"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869DE2A-F897-46B0-B840-A2597892490B}"/>
              </a:ext>
              <a:ext uri="{C183D7F6-B498-43B3-948B-1728B52AA6E4}">
                <adec:decorative xmlns:adec="http://schemas.microsoft.com/office/drawing/2017/decorative"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7" name="Content Placeholder 6">
            <a:extLst>
              <a:ext uri="{FF2B5EF4-FFF2-40B4-BE49-F238E27FC236}">
                <a16:creationId xmlns:a16="http://schemas.microsoft.com/office/drawing/2014/main"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0" name="Text Placeholder 10">
            <a:extLst>
              <a:ext uri="{FF2B5EF4-FFF2-40B4-BE49-F238E27FC236}">
                <a16:creationId xmlns:a16="http://schemas.microsoft.com/office/drawing/2014/main"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21" name="Text Placeholder 12">
            <a:extLst>
              <a:ext uri="{FF2B5EF4-FFF2-40B4-BE49-F238E27FC236}">
                <a16:creationId xmlns:a16="http://schemas.microsoft.com/office/drawing/2014/main"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2" name="Content Placeholder 6">
            <a:extLst>
              <a:ext uri="{FF2B5EF4-FFF2-40B4-BE49-F238E27FC236}">
                <a16:creationId xmlns:a16="http://schemas.microsoft.com/office/drawing/2014/main"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3" name="Text Placeholder 10">
            <a:extLst>
              <a:ext uri="{FF2B5EF4-FFF2-40B4-BE49-F238E27FC236}">
                <a16:creationId xmlns:a16="http://schemas.microsoft.com/office/drawing/2014/main"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24" name="Text Placeholder 12">
            <a:extLst>
              <a:ext uri="{FF2B5EF4-FFF2-40B4-BE49-F238E27FC236}">
                <a16:creationId xmlns:a16="http://schemas.microsoft.com/office/drawing/2014/main"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5" name="Content Placeholder 6">
            <a:extLst>
              <a:ext uri="{FF2B5EF4-FFF2-40B4-BE49-F238E27FC236}">
                <a16:creationId xmlns:a16="http://schemas.microsoft.com/office/drawing/2014/main"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6" name="Text Placeholder 10">
            <a:extLst>
              <a:ext uri="{FF2B5EF4-FFF2-40B4-BE49-F238E27FC236}">
                <a16:creationId xmlns:a16="http://schemas.microsoft.com/office/drawing/2014/main"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27" name="Text Placeholder 12">
            <a:extLst>
              <a:ext uri="{FF2B5EF4-FFF2-40B4-BE49-F238E27FC236}">
                <a16:creationId xmlns:a16="http://schemas.microsoft.com/office/drawing/2014/main"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8" name="Content Placeholder 6">
            <a:extLst>
              <a:ext uri="{FF2B5EF4-FFF2-40B4-BE49-F238E27FC236}">
                <a16:creationId xmlns:a16="http://schemas.microsoft.com/office/drawing/2014/main"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9" name="Text Placeholder 12">
            <a:extLst>
              <a:ext uri="{FF2B5EF4-FFF2-40B4-BE49-F238E27FC236}">
                <a16:creationId xmlns:a16="http://schemas.microsoft.com/office/drawing/2014/main"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30" name="Text Placeholder 12">
            <a:extLst>
              <a:ext uri="{FF2B5EF4-FFF2-40B4-BE49-F238E27FC236}">
                <a16:creationId xmlns:a16="http://schemas.microsoft.com/office/drawing/2014/main"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31" name="Text Placeholder 12">
            <a:extLst>
              <a:ext uri="{FF2B5EF4-FFF2-40B4-BE49-F238E27FC236}">
                <a16:creationId xmlns:a16="http://schemas.microsoft.com/office/drawing/2014/main"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32" name="Text Placeholder 12">
            <a:extLst>
              <a:ext uri="{FF2B5EF4-FFF2-40B4-BE49-F238E27FC236}">
                <a16:creationId xmlns:a16="http://schemas.microsoft.com/office/drawing/2014/main"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199" y="2578608"/>
            <a:ext cx="4297680" cy="914400"/>
          </a:xfrm>
        </p:spPr>
        <p:txBody>
          <a:bodyPr anchor="b" anchorCtr="0"/>
          <a:lstStyle/>
          <a:p>
            <a:r>
              <a:rPr lang="en-US"/>
              <a:t>CLICK TO EDIT TITLE </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a:p>
        </p:txBody>
      </p:sp>
      <p:sp>
        <p:nvSpPr>
          <p:cNvPr id="10" name="Rectangle 9">
            <a:extLst>
              <a:ext uri="{FF2B5EF4-FFF2-40B4-BE49-F238E27FC236}">
                <a16:creationId xmlns:a16="http://schemas.microsoft.com/office/drawing/2014/main" id="{E3A951D3-FDD2-4A48-9F77-7EB69F3AAC62}"/>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1" name="Rectangle 10">
            <a:extLst>
              <a:ext uri="{FF2B5EF4-FFF2-40B4-BE49-F238E27FC236}">
                <a16:creationId xmlns:a16="http://schemas.microsoft.com/office/drawing/2014/main" id="{95C8E637-78B0-4855-A6B1-C2DE56F3644F}"/>
              </a:ext>
              <a:ext uri="{C183D7F6-B498-43B3-948B-1728B52AA6E4}">
                <adec:decorative xmlns:adec="http://schemas.microsoft.com/office/drawing/2017/decorative"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2">
            <a:extLst>
              <a:ext uri="{FF2B5EF4-FFF2-40B4-BE49-F238E27FC236}">
                <a16:creationId xmlns:a16="http://schemas.microsoft.com/office/drawing/2014/main"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a:p>
        </p:txBody>
      </p:sp>
      <p:sp>
        <p:nvSpPr>
          <p:cNvPr id="9" name="Content Placeholder 2">
            <a:extLst>
              <a:ext uri="{FF2B5EF4-FFF2-40B4-BE49-F238E27FC236}">
                <a16:creationId xmlns:a16="http://schemas.microsoft.com/office/drawing/2014/main"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a:t>Click to edit text</a:t>
            </a:r>
          </a:p>
        </p:txBody>
      </p:sp>
      <p:sp>
        <p:nvSpPr>
          <p:cNvPr id="12" name="Rectangle 11">
            <a:extLst>
              <a:ext uri="{FF2B5EF4-FFF2-40B4-BE49-F238E27FC236}">
                <a16:creationId xmlns:a16="http://schemas.microsoft.com/office/drawing/2014/main" id="{53A4EE02-E082-4906-9F26-21DA131BE270}"/>
              </a:ext>
              <a:ext uri="{C183D7F6-B498-43B3-948B-1728B52AA6E4}">
                <adec:decorative xmlns:adec="http://schemas.microsoft.com/office/drawing/2017/decorative"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a:t>7/14/20XX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a:t>7/14/20XX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a:t>7/14/20XX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7" name="Text Placeholder 6">
            <a:extLst>
              <a:ext uri="{FF2B5EF4-FFF2-40B4-BE49-F238E27FC236}">
                <a16:creationId xmlns:a16="http://schemas.microsoft.com/office/drawing/2014/main"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a:t>Pitch deck title</a:t>
            </a:r>
          </a:p>
        </p:txBody>
      </p:sp>
      <p:sp>
        <p:nvSpPr>
          <p:cNvPr id="23" name="Text Placeholder 12">
            <a:extLst>
              <a:ext uri="{FF2B5EF4-FFF2-40B4-BE49-F238E27FC236}">
                <a16:creationId xmlns:a16="http://schemas.microsoft.com/office/drawing/2014/main"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a:t>Problem</a:t>
            </a:r>
          </a:p>
        </p:txBody>
      </p:sp>
      <p:sp>
        <p:nvSpPr>
          <p:cNvPr id="27" name="Rectangle 26">
            <a:extLst>
              <a:ext uri="{FF2B5EF4-FFF2-40B4-BE49-F238E27FC236}">
                <a16:creationId xmlns:a16="http://schemas.microsoft.com/office/drawing/2014/main"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7" name="Text Placeholder 10">
            <a:extLst>
              <a:ext uri="{FF2B5EF4-FFF2-40B4-BE49-F238E27FC236}">
                <a16:creationId xmlns:a16="http://schemas.microsoft.com/office/drawing/2014/main"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18" name="Text Placeholder 13">
            <a:extLst>
              <a:ext uri="{FF2B5EF4-FFF2-40B4-BE49-F238E27FC236}">
                <a16:creationId xmlns:a16="http://schemas.microsoft.com/office/drawing/2014/main"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9" name="Text Placeholder 10">
            <a:extLst>
              <a:ext uri="{FF2B5EF4-FFF2-40B4-BE49-F238E27FC236}">
                <a16:creationId xmlns:a16="http://schemas.microsoft.com/office/drawing/2014/main"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20" name="Text Placeholder 13">
            <a:extLst>
              <a:ext uri="{FF2B5EF4-FFF2-40B4-BE49-F238E27FC236}">
                <a16:creationId xmlns:a16="http://schemas.microsoft.com/office/drawing/2014/main"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1" name="Text Placeholder 10">
            <a:extLst>
              <a:ext uri="{FF2B5EF4-FFF2-40B4-BE49-F238E27FC236}">
                <a16:creationId xmlns:a16="http://schemas.microsoft.com/office/drawing/2014/main"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22" name="Text Placeholder 13">
            <a:extLst>
              <a:ext uri="{FF2B5EF4-FFF2-40B4-BE49-F238E27FC236}">
                <a16:creationId xmlns:a16="http://schemas.microsoft.com/office/drawing/2014/main"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067F4C-584F-4D26-A9F4-7E8E3F096140}"/>
              </a:ext>
              <a:ext uri="{C183D7F6-B498-43B3-948B-1728B52AA6E4}">
                <adec:decorative xmlns:adec="http://schemas.microsoft.com/office/drawing/2017/decorative"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10">
            <a:extLst>
              <a:ext uri="{FF2B5EF4-FFF2-40B4-BE49-F238E27FC236}">
                <a16:creationId xmlns:a16="http://schemas.microsoft.com/office/drawing/2014/main"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
        <p:nvSpPr>
          <p:cNvPr id="11" name="Text Placeholder 10">
            <a:extLst>
              <a:ext uri="{FF2B5EF4-FFF2-40B4-BE49-F238E27FC236}">
                <a16:creationId xmlns:a16="http://schemas.microsoft.com/office/drawing/2014/main"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1" name="Text Placeholder 10">
            <a:extLst>
              <a:ext uri="{FF2B5EF4-FFF2-40B4-BE49-F238E27FC236}">
                <a16:creationId xmlns:a16="http://schemas.microsoft.com/office/drawing/2014/main"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22" name="Text Placeholder 13">
            <a:extLst>
              <a:ext uri="{FF2B5EF4-FFF2-40B4-BE49-F238E27FC236}">
                <a16:creationId xmlns:a16="http://schemas.microsoft.com/office/drawing/2014/main"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3" name="Text Placeholder 10">
            <a:extLst>
              <a:ext uri="{FF2B5EF4-FFF2-40B4-BE49-F238E27FC236}">
                <a16:creationId xmlns:a16="http://schemas.microsoft.com/office/drawing/2014/main"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24" name="Text Placeholder 13">
            <a:extLst>
              <a:ext uri="{FF2B5EF4-FFF2-40B4-BE49-F238E27FC236}">
                <a16:creationId xmlns:a16="http://schemas.microsoft.com/office/drawing/2014/main"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4" name="Text Placeholder 10">
            <a:extLst>
              <a:ext uri="{FF2B5EF4-FFF2-40B4-BE49-F238E27FC236}">
                <a16:creationId xmlns:a16="http://schemas.microsoft.com/office/drawing/2014/main"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6" name="Text Placeholder 10">
            <a:extLst>
              <a:ext uri="{FF2B5EF4-FFF2-40B4-BE49-F238E27FC236}">
                <a16:creationId xmlns:a16="http://schemas.microsoft.com/office/drawing/2014/main"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7" name="Text Placeholder 12">
            <a:extLst>
              <a:ext uri="{FF2B5EF4-FFF2-40B4-BE49-F238E27FC236}">
                <a16:creationId xmlns:a16="http://schemas.microsoft.com/office/drawing/2014/main"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8" name="Text Placeholder 10">
            <a:extLst>
              <a:ext uri="{FF2B5EF4-FFF2-40B4-BE49-F238E27FC236}">
                <a16:creationId xmlns:a16="http://schemas.microsoft.com/office/drawing/2014/main"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9" name="Text Placeholder 12">
            <a:extLst>
              <a:ext uri="{FF2B5EF4-FFF2-40B4-BE49-F238E27FC236}">
                <a16:creationId xmlns:a16="http://schemas.microsoft.com/office/drawing/2014/main"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3" name="Rectangle 22">
            <a:extLst>
              <a:ext uri="{FF2B5EF4-FFF2-40B4-BE49-F238E27FC236}">
                <a16:creationId xmlns:a16="http://schemas.microsoft.com/office/drawing/2014/main" id="{5620BB15-729F-4427-9DF3-6861F012AED2}"/>
              </a:ext>
              <a:ext uri="{C183D7F6-B498-43B3-948B-1728B52AA6E4}">
                <adec:decorative xmlns:adec="http://schemas.microsoft.com/office/drawing/2017/decorative"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8" y="365760"/>
            <a:ext cx="6400800" cy="1325563"/>
          </a:xfrm>
        </p:spPr>
        <p:txBody>
          <a:bodyPr/>
          <a:lstStyle/>
          <a:p>
            <a:r>
              <a:rPr lang="en-US"/>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a:p>
        </p:txBody>
      </p:sp>
      <p:sp>
        <p:nvSpPr>
          <p:cNvPr id="11" name="Rectangle 10">
            <a:extLst>
              <a:ext uri="{FF2B5EF4-FFF2-40B4-BE49-F238E27FC236}">
                <a16:creationId xmlns:a16="http://schemas.microsoft.com/office/drawing/2014/main" id="{E5FFA2B6-6061-4DC2-8233-A48FB7AA8F27}"/>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2">
            <a:extLst>
              <a:ext uri="{FF2B5EF4-FFF2-40B4-BE49-F238E27FC236}">
                <a16:creationId xmlns:a16="http://schemas.microsoft.com/office/drawing/2014/main"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a:t>CLICK TO EDIT TITLE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a:t>7/14/20XX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a:p>
        </p:txBody>
      </p:sp>
      <p:sp>
        <p:nvSpPr>
          <p:cNvPr id="10" name="Rectangle 9">
            <a:extLst>
              <a:ext uri="{FF2B5EF4-FFF2-40B4-BE49-F238E27FC236}">
                <a16:creationId xmlns:a16="http://schemas.microsoft.com/office/drawing/2014/main" id="{2DBCBD4E-87D0-4BA6-A1B4-3DC9452A36AB}"/>
              </a:ext>
              <a:ext uri="{C183D7F6-B498-43B3-948B-1728B52AA6E4}">
                <adec:decorative xmlns:adec="http://schemas.microsoft.com/office/drawing/2017/decorative"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2</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3</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4</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6" name="Date Placeholder 4">
            <a:extLst>
              <a:ext uri="{FF2B5EF4-FFF2-40B4-BE49-F238E27FC236}">
                <a16:creationId xmlns:a16="http://schemas.microsoft.com/office/drawing/2014/main"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a:t>7/14/20XX</a:t>
            </a:r>
          </a:p>
        </p:txBody>
      </p:sp>
      <p:sp>
        <p:nvSpPr>
          <p:cNvPr id="26" name="Rectangle 25">
            <a:extLst>
              <a:ext uri="{FF2B5EF4-FFF2-40B4-BE49-F238E27FC236}">
                <a16:creationId xmlns:a16="http://schemas.microsoft.com/office/drawing/2014/main" id="{370B45ED-DCCD-4701-9ACC-9C83B74D1710}"/>
              </a:ext>
              <a:ext uri="{C183D7F6-B498-43B3-948B-1728B52AA6E4}">
                <adec:decorative xmlns:adec="http://schemas.microsoft.com/office/drawing/2017/decorative"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9508955-3B0C-44CA-B1F9-AD0E70CDB035}"/>
              </a:ext>
              <a:ext uri="{C183D7F6-B498-43B3-948B-1728B52AA6E4}">
                <adec:decorative xmlns:adec="http://schemas.microsoft.com/office/drawing/2017/decorative"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12ACAA-EEDE-4C74-AF6C-6A7D06F73BAB}"/>
              </a:ext>
              <a:ext uri="{C183D7F6-B498-43B3-948B-1728B52AA6E4}">
                <adec:decorative xmlns:adec="http://schemas.microsoft.com/office/drawing/2017/decorative"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endParaRPr lang="en-US"/>
          </a:p>
        </p:txBody>
      </p:sp>
      <p:sp>
        <p:nvSpPr>
          <p:cNvPr id="5" name="Text Placeholder 4">
            <a:extLst>
              <a:ext uri="{FF2B5EF4-FFF2-40B4-BE49-F238E27FC236}">
                <a16:creationId xmlns:a16="http://schemas.microsoft.com/office/drawing/2014/main"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a:t> </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a:t>1</a:t>
            </a:r>
            <a:endParaRPr lang="en-ZA"/>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a:t>2</a:t>
            </a:r>
            <a:endParaRPr lang="en-ZA"/>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a:t>3</a:t>
            </a:r>
            <a:endParaRPr lang="en-ZA"/>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a:t>7/14/20XX</a:t>
            </a:r>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a:t>7/14/20XX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raspberrypi/linux" TargetMode="Externa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hoto of person using laptop">
            <a:extLst>
              <a:ext uri="{FF2B5EF4-FFF2-40B4-BE49-F238E27FC236}">
                <a16:creationId xmlns:a16="http://schemas.microsoft.com/office/drawing/2014/main" id="{580459A6-74F1-49C9-B51B-9878E21EB18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28600" y="0"/>
            <a:ext cx="11961813" cy="6858000"/>
          </a:xfrm>
        </p:spPr>
      </p:pic>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838199" y="2578608"/>
            <a:ext cx="4297680" cy="914400"/>
          </a:xfrm>
        </p:spPr>
        <p:txBody>
          <a:bodyPr anchor="b" anchorCtr="0">
            <a:normAutofit fontScale="90000"/>
          </a:bodyPr>
          <a:lstStyle/>
          <a:p>
            <a:r>
              <a:rPr lang="en-ZA" dirty="0"/>
              <a:t>GDB SERVER</a:t>
            </a:r>
            <a:br>
              <a:rPr lang="en-ZA" dirty="0"/>
            </a:br>
            <a:endParaRPr lang="en-ZA" sz="3100"/>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a:lstStyle/>
          <a:p>
            <a:r>
              <a:rPr lang="en-ZA"/>
              <a:t>Pitch deck title</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a:t>
            </a:fld>
            <a:endParaRPr lang="en-ZA"/>
          </a:p>
        </p:txBody>
      </p:sp>
    </p:spTree>
    <p:extLst>
      <p:ext uri="{BB962C8B-B14F-4D97-AF65-F5344CB8AC3E}">
        <p14:creationId xmlns:p14="http://schemas.microsoft.com/office/powerpoint/2010/main" val="831733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6A85-4EC8-1783-4FE2-8CDF4C0CA17F}"/>
              </a:ext>
            </a:extLst>
          </p:cNvPr>
          <p:cNvSpPr>
            <a:spLocks noGrp="1"/>
          </p:cNvSpPr>
          <p:nvPr>
            <p:ph type="title"/>
          </p:nvPr>
        </p:nvSpPr>
        <p:spPr>
          <a:xfrm>
            <a:off x="9697013" y="110064"/>
            <a:ext cx="2261307" cy="1325563"/>
          </a:xfrm>
        </p:spPr>
        <p:txBody>
          <a:bodyPr/>
          <a:lstStyle/>
          <a:p>
            <a:r>
              <a:rPr lang="en-US"/>
              <a:t>Contd..</a:t>
            </a:r>
            <a:endParaRPr lang="en-IN"/>
          </a:p>
        </p:txBody>
      </p:sp>
      <p:sp>
        <p:nvSpPr>
          <p:cNvPr id="3" name="Footer Placeholder 2">
            <a:extLst>
              <a:ext uri="{FF2B5EF4-FFF2-40B4-BE49-F238E27FC236}">
                <a16:creationId xmlns:a16="http://schemas.microsoft.com/office/drawing/2014/main" id="{359B74CB-5C8A-E75D-C3AD-B22B0DF18736}"/>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B3DD633B-E1F7-6CF1-E5D0-E42CD5B322CE}"/>
              </a:ext>
            </a:extLst>
          </p:cNvPr>
          <p:cNvSpPr>
            <a:spLocks noGrp="1"/>
          </p:cNvSpPr>
          <p:nvPr>
            <p:ph type="sldNum" sz="quarter" idx="12"/>
          </p:nvPr>
        </p:nvSpPr>
        <p:spPr/>
        <p:txBody>
          <a:bodyPr/>
          <a:lstStyle/>
          <a:p>
            <a:fld id="{B5CEABB6-07DC-46E8-9B57-56EC44A396E5}" type="slidenum">
              <a:rPr lang="en-US" smtClean="0"/>
              <a:pPr/>
              <a:t>10</a:t>
            </a:fld>
            <a:endParaRPr lang="en-US"/>
          </a:p>
        </p:txBody>
      </p:sp>
      <p:sp>
        <p:nvSpPr>
          <p:cNvPr id="5" name="TextBox 4">
            <a:extLst>
              <a:ext uri="{FF2B5EF4-FFF2-40B4-BE49-F238E27FC236}">
                <a16:creationId xmlns:a16="http://schemas.microsoft.com/office/drawing/2014/main" id="{D6F8A9E5-52D0-AA15-1623-9D5405B1A859}"/>
              </a:ext>
            </a:extLst>
          </p:cNvPr>
          <p:cNvSpPr txBox="1"/>
          <p:nvPr/>
        </p:nvSpPr>
        <p:spPr>
          <a:xfrm>
            <a:off x="841248" y="1772239"/>
            <a:ext cx="9396261" cy="2585323"/>
          </a:xfrm>
          <a:prstGeom prst="rect">
            <a:avLst/>
          </a:prstGeom>
          <a:noFill/>
        </p:spPr>
        <p:txBody>
          <a:bodyPr wrap="square" lIns="91440" tIns="45720" rIns="91440" bIns="45720" rtlCol="0" anchor="t">
            <a:spAutoFit/>
          </a:bodyPr>
          <a:lstStyle/>
          <a:p>
            <a:r>
              <a:rPr lang="en-US">
                <a:ea typeface="+mn-lt"/>
                <a:cs typeface="+mn-lt"/>
              </a:rPr>
              <a:t>5.</a:t>
            </a:r>
            <a:r>
              <a:rPr lang="en-US" b="1">
                <a:ea typeface="+mn-lt"/>
                <a:cs typeface="+mn-lt"/>
              </a:rPr>
              <a:t> Visual Studio Debugger: </a:t>
            </a:r>
            <a:r>
              <a:rPr lang="en-US">
                <a:ea typeface="+mn-lt"/>
                <a:cs typeface="+mn-lt"/>
              </a:rPr>
              <a:t>Visual Studio Debugger is a debugging tool that is included with Microsoft's Visual Studio IDE. It provides a graphical user interface that allows developers to set breakpoints, step through code, examine variables, and more.</a:t>
            </a:r>
          </a:p>
          <a:p>
            <a:pPr indent="-342900">
              <a:buFont typeface="+mj-lt"/>
              <a:buAutoNum type="arabicPeriod"/>
            </a:pPr>
            <a:endParaRPr lang="en-US">
              <a:ea typeface="+mn-lt"/>
              <a:cs typeface="+mn-lt"/>
            </a:endParaRPr>
          </a:p>
          <a:p>
            <a:pPr indent="-342900">
              <a:buFont typeface="+mj-lt"/>
              <a:buAutoNum type="arabicPeriod"/>
            </a:pPr>
            <a:endParaRPr lang="en-US">
              <a:ea typeface="+mn-lt"/>
              <a:cs typeface="+mn-lt"/>
            </a:endParaRPr>
          </a:p>
          <a:p>
            <a:r>
              <a:rPr lang="en-US">
                <a:ea typeface="+mn-lt"/>
                <a:cs typeface="+mn-lt"/>
              </a:rPr>
              <a:t>6.</a:t>
            </a:r>
            <a:r>
              <a:rPr lang="en-US" b="1">
                <a:ea typeface="+mn-lt"/>
                <a:cs typeface="+mn-lt"/>
              </a:rPr>
              <a:t> Eclipse Debugger: </a:t>
            </a:r>
            <a:r>
              <a:rPr lang="en-US">
                <a:ea typeface="+mn-lt"/>
                <a:cs typeface="+mn-lt"/>
              </a:rPr>
              <a:t>Eclipse Debugger is a debugging tool that is integrated into the Eclipse IDE. It provides similar functionality to the Visual Studio Debugger, including the ability to set breakpoints, step through code, and examine variables.</a:t>
            </a:r>
          </a:p>
          <a:p>
            <a:endParaRPr lang="en-IN"/>
          </a:p>
        </p:txBody>
      </p:sp>
    </p:spTree>
    <p:extLst>
      <p:ext uri="{BB962C8B-B14F-4D97-AF65-F5344CB8AC3E}">
        <p14:creationId xmlns:p14="http://schemas.microsoft.com/office/powerpoint/2010/main" val="2584593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4622E-15D7-C2BB-8C09-9C9998794140}"/>
              </a:ext>
            </a:extLst>
          </p:cNvPr>
          <p:cNvSpPr>
            <a:spLocks noGrp="1"/>
          </p:cNvSpPr>
          <p:nvPr>
            <p:ph type="title"/>
          </p:nvPr>
        </p:nvSpPr>
        <p:spPr>
          <a:xfrm>
            <a:off x="247192" y="136525"/>
            <a:ext cx="9565944" cy="614628"/>
          </a:xfrm>
        </p:spPr>
        <p:txBody>
          <a:bodyPr>
            <a:normAutofit fontScale="90000"/>
          </a:bodyPr>
          <a:lstStyle/>
          <a:p>
            <a:r>
              <a:rPr lang="en-US"/>
              <a:t>  Remote debugging</a:t>
            </a:r>
          </a:p>
        </p:txBody>
      </p:sp>
      <p:sp>
        <p:nvSpPr>
          <p:cNvPr id="4" name="Slide Number Placeholder 3">
            <a:extLst>
              <a:ext uri="{FF2B5EF4-FFF2-40B4-BE49-F238E27FC236}">
                <a16:creationId xmlns:a16="http://schemas.microsoft.com/office/drawing/2014/main" id="{CD4E2A45-EE6A-460B-8A67-00EAE4E5E4BB}"/>
              </a:ext>
            </a:extLst>
          </p:cNvPr>
          <p:cNvSpPr>
            <a:spLocks noGrp="1"/>
          </p:cNvSpPr>
          <p:nvPr>
            <p:ph type="sldNum" sz="quarter" idx="12"/>
          </p:nvPr>
        </p:nvSpPr>
        <p:spPr/>
        <p:txBody>
          <a:bodyPr/>
          <a:lstStyle/>
          <a:p>
            <a:fld id="{B5CEABB6-07DC-46E8-9B57-56EC44A396E5}" type="slidenum">
              <a:rPr lang="en-US" smtClean="0"/>
              <a:pPr/>
              <a:t>11</a:t>
            </a:fld>
            <a:endParaRPr lang="en-US"/>
          </a:p>
        </p:txBody>
      </p:sp>
      <p:sp>
        <p:nvSpPr>
          <p:cNvPr id="5" name="TextBox 4">
            <a:extLst>
              <a:ext uri="{FF2B5EF4-FFF2-40B4-BE49-F238E27FC236}">
                <a16:creationId xmlns:a16="http://schemas.microsoft.com/office/drawing/2014/main" id="{26B76BC8-8BEF-B87F-C870-DD1985292132}"/>
              </a:ext>
            </a:extLst>
          </p:cNvPr>
          <p:cNvSpPr txBox="1"/>
          <p:nvPr/>
        </p:nvSpPr>
        <p:spPr>
          <a:xfrm>
            <a:off x="247191" y="925293"/>
            <a:ext cx="1132892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panose="05000000000000000000" pitchFamily="2" charset="2"/>
              <a:buChar char="Ø"/>
            </a:pPr>
            <a:r>
              <a:rPr lang="en-US">
                <a:ea typeface="+mn-lt"/>
                <a:cs typeface="+mn-lt"/>
              </a:rPr>
              <a:t>Remote debugging is the process of debugging a program running on a remote machine, typically over a network connection. It allows developers to debug code on a remote machine without having to physically access that machine.</a:t>
            </a:r>
          </a:p>
          <a:p>
            <a:pPr marL="285750" indent="-285750" algn="l">
              <a:buFont typeface="Wingdings" panose="05000000000000000000" pitchFamily="2" charset="2"/>
              <a:buChar char="Ø"/>
            </a:pPr>
            <a:endParaRPr lang="en-US">
              <a:ea typeface="+mn-lt"/>
              <a:cs typeface="+mn-lt"/>
            </a:endParaRPr>
          </a:p>
          <a:p>
            <a:pPr marL="285750" indent="-285750" algn="l">
              <a:buFont typeface="Wingdings" panose="05000000000000000000" pitchFamily="2" charset="2"/>
              <a:buChar char="Ø"/>
            </a:pPr>
            <a:r>
              <a:rPr lang="en-US">
                <a:ea typeface="+mn-lt"/>
                <a:cs typeface="+mn-lt"/>
              </a:rPr>
              <a:t>Remote debugging typically involves two components: a debugging client and a debugging server. The client is the tool used by the developer to connect to the remote machine and debug the code. The server is the program running on the remote machine that allows the client to connect to it and debug the code.</a:t>
            </a:r>
          </a:p>
          <a:p>
            <a:pPr marL="285750" indent="-285750" algn="l">
              <a:buFont typeface="Wingdings" panose="05000000000000000000" pitchFamily="2" charset="2"/>
              <a:buChar char="Ø"/>
            </a:pPr>
            <a:endParaRPr lang="en-US">
              <a:ea typeface="+mn-lt"/>
              <a:cs typeface="+mn-lt"/>
            </a:endParaRPr>
          </a:p>
          <a:p>
            <a:pPr marL="285750" indent="-285750" algn="l">
              <a:buFont typeface="Wingdings" panose="05000000000000000000" pitchFamily="2" charset="2"/>
              <a:buChar char="Ø"/>
            </a:pPr>
            <a:r>
              <a:rPr lang="en-US">
                <a:ea typeface="+mn-lt"/>
                <a:cs typeface="+mn-lt"/>
              </a:rPr>
              <a:t>To perform remote debugging, the developer typically sets up the server program on the remote machine and then connects to it using the client tool. Once connected, the developer can set breakpoints, step through code, examine variables, and perform other debugging tasks.</a:t>
            </a:r>
          </a:p>
          <a:p>
            <a:pPr marL="285750" indent="-285750" algn="l">
              <a:buFont typeface="Wingdings" panose="05000000000000000000" pitchFamily="2" charset="2"/>
              <a:buChar char="Ø"/>
            </a:pPr>
            <a:endParaRPr lang="en-US">
              <a:ea typeface="+mn-lt"/>
              <a:cs typeface="+mn-lt"/>
            </a:endParaRPr>
          </a:p>
          <a:p>
            <a:pPr marL="285750" indent="-285750" algn="l">
              <a:buFont typeface="Wingdings" panose="05000000000000000000" pitchFamily="2" charset="2"/>
              <a:buChar char="Ø"/>
            </a:pPr>
            <a:r>
              <a:rPr lang="en-US">
                <a:ea typeface="+mn-lt"/>
                <a:cs typeface="+mn-lt"/>
              </a:rPr>
              <a:t>Remote debugging can be useful in a variety of situations, such as when the developer does not have physical access to the machine running the code, or when the code is running on a server in a remote data center. It can also be useful for debugging distributed systems, where multiple machines are involved in the processing of a task.</a:t>
            </a:r>
          </a:p>
          <a:p>
            <a:pPr marL="285750" indent="-285750">
              <a:buFont typeface="Wingdings" panose="05000000000000000000" pitchFamily="2" charset="2"/>
              <a:buChar char="Ø"/>
            </a:pPr>
            <a:br>
              <a:rPr lang="en-US">
                <a:ea typeface="+mn-lt"/>
                <a:cs typeface="+mn-lt"/>
              </a:rPr>
            </a:br>
            <a:r>
              <a:rPr lang="en-US">
                <a:ea typeface="+mn-lt"/>
                <a:cs typeface="+mn-lt"/>
              </a:rPr>
              <a:t>However, remote debugging can also be more complex than local debugging, as it requires a network connection and often involves additional security considerations. It is important for developers to carefully configure and secure the remote debugging environment to ensure the security and stability of the system.</a:t>
            </a:r>
          </a:p>
        </p:txBody>
      </p:sp>
    </p:spTree>
    <p:extLst>
      <p:ext uri="{BB962C8B-B14F-4D97-AF65-F5344CB8AC3E}">
        <p14:creationId xmlns:p14="http://schemas.microsoft.com/office/powerpoint/2010/main" val="2970737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F2F9-358C-A11E-98B8-0606365172FE}"/>
              </a:ext>
            </a:extLst>
          </p:cNvPr>
          <p:cNvSpPr>
            <a:spLocks noGrp="1"/>
          </p:cNvSpPr>
          <p:nvPr>
            <p:ph type="title"/>
          </p:nvPr>
        </p:nvSpPr>
        <p:spPr>
          <a:xfrm>
            <a:off x="591950" y="317357"/>
            <a:ext cx="10160000" cy="1130358"/>
          </a:xfrm>
        </p:spPr>
        <p:txBody>
          <a:bodyPr/>
          <a:lstStyle/>
          <a:p>
            <a:r>
              <a:rPr lang="en-US"/>
              <a:t>Standard Remote Debugging </a:t>
            </a:r>
          </a:p>
        </p:txBody>
      </p:sp>
      <p:sp>
        <p:nvSpPr>
          <p:cNvPr id="4" name="Slide Number Placeholder 3">
            <a:extLst>
              <a:ext uri="{FF2B5EF4-FFF2-40B4-BE49-F238E27FC236}">
                <a16:creationId xmlns:a16="http://schemas.microsoft.com/office/drawing/2014/main" id="{33424B5E-82F7-6CAE-1B0B-D265D44AF568}"/>
              </a:ext>
            </a:extLst>
          </p:cNvPr>
          <p:cNvSpPr>
            <a:spLocks noGrp="1"/>
          </p:cNvSpPr>
          <p:nvPr>
            <p:ph type="sldNum" sz="quarter" idx="12"/>
          </p:nvPr>
        </p:nvSpPr>
        <p:spPr/>
        <p:txBody>
          <a:bodyPr/>
          <a:lstStyle/>
          <a:p>
            <a:fld id="{B5CEABB6-07DC-46E8-9B57-56EC44A396E5}" type="slidenum">
              <a:rPr lang="en-US" smtClean="0"/>
              <a:pPr/>
              <a:t>12</a:t>
            </a:fld>
            <a:endParaRPr lang="en-US"/>
          </a:p>
        </p:txBody>
      </p:sp>
      <p:sp>
        <p:nvSpPr>
          <p:cNvPr id="6" name="TextBox 5">
            <a:extLst>
              <a:ext uri="{FF2B5EF4-FFF2-40B4-BE49-F238E27FC236}">
                <a16:creationId xmlns:a16="http://schemas.microsoft.com/office/drawing/2014/main" id="{39114FA1-F5CE-6316-764F-8F07EDD4DA99}"/>
              </a:ext>
            </a:extLst>
          </p:cNvPr>
          <p:cNvSpPr txBox="1"/>
          <p:nvPr/>
        </p:nvSpPr>
        <p:spPr>
          <a:xfrm>
            <a:off x="405353" y="1634284"/>
            <a:ext cx="10948447" cy="3970318"/>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US">
                <a:ea typeface="+mn-lt"/>
                <a:cs typeface="+mn-lt"/>
              </a:rPr>
              <a:t>Standard remote debugging refers to the use of a standardized protocol for remote debugging. The protocol defines the communication between the debugger and the debugging agent and ensures that they can work together seamlessly, regardless of the language or platform being used.</a:t>
            </a:r>
          </a:p>
          <a:p>
            <a:pPr marL="285750" indent="-285750">
              <a:buFont typeface="Wingdings" panose="05000000000000000000" pitchFamily="2" charset="2"/>
              <a:buChar char="Ø"/>
            </a:pPr>
            <a:endParaRPr lang="en-US">
              <a:ea typeface="+mn-lt"/>
              <a:cs typeface="+mn-lt"/>
            </a:endParaRPr>
          </a:p>
          <a:p>
            <a:pPr marL="285750" indent="-285750">
              <a:buFont typeface="Wingdings" panose="05000000000000000000" pitchFamily="2" charset="2"/>
              <a:buChar char="Ø"/>
            </a:pPr>
            <a:r>
              <a:rPr lang="en-US">
                <a:ea typeface="+mn-lt"/>
                <a:cs typeface="+mn-lt"/>
              </a:rPr>
              <a:t>There are several standardized remote debugging protocols, each designed for specific languages or platforms. </a:t>
            </a:r>
          </a:p>
          <a:p>
            <a:endParaRPr lang="en-US">
              <a:ea typeface="+mn-lt"/>
              <a:cs typeface="+mn-lt"/>
            </a:endParaRPr>
          </a:p>
          <a:p>
            <a:r>
              <a:rPr lang="en-US">
                <a:ea typeface="+mn-lt"/>
                <a:cs typeface="+mn-lt"/>
              </a:rPr>
              <a:t>      </a:t>
            </a:r>
            <a:r>
              <a:rPr lang="en-US" b="1">
                <a:ea typeface="+mn-lt"/>
                <a:cs typeface="+mn-lt"/>
              </a:rPr>
              <a:t>Here are some examples:    </a:t>
            </a:r>
          </a:p>
          <a:p>
            <a:pPr marL="285750" indent="-285750">
              <a:buFont typeface="Wingdings" panose="05000000000000000000" pitchFamily="2" charset="2"/>
              <a:buChar char="Ø"/>
            </a:pPr>
            <a:endParaRPr lang="en-US">
              <a:ea typeface="+mn-lt"/>
              <a:cs typeface="+mn-lt"/>
            </a:endParaRPr>
          </a:p>
          <a:p>
            <a:pPr marL="285750" indent="-285750">
              <a:buFont typeface="Wingdings" panose="05000000000000000000" pitchFamily="2" charset="2"/>
              <a:buChar char="Ø"/>
            </a:pPr>
            <a:r>
              <a:rPr lang="en-US" b="1" dirty="0">
                <a:ea typeface="+mn-lt"/>
                <a:cs typeface="+mn-lt"/>
              </a:rPr>
              <a:t>GDB Remote Serial Protocol:</a:t>
            </a:r>
            <a:r>
              <a:rPr lang="en-US">
                <a:ea typeface="+mn-lt"/>
                <a:cs typeface="+mn-lt"/>
              </a:rPr>
              <a:t> This protocol is used for remote debugging of applications written in C, C++, and other languages that use the GNU Debugger (GDB).</a:t>
            </a:r>
            <a:r>
              <a:rPr lang="en-US" dirty="0">
                <a:ea typeface="+mn-lt"/>
                <a:cs typeface="+mn-lt"/>
              </a:rPr>
              <a:t>    </a:t>
            </a:r>
            <a:endParaRPr lang="en-US">
              <a:ea typeface="+mn-lt"/>
              <a:cs typeface="+mn-lt"/>
            </a:endParaRPr>
          </a:p>
          <a:p>
            <a:pPr marL="285750" indent="-285750">
              <a:buFont typeface="Wingdings" panose="05000000000000000000" pitchFamily="2" charset="2"/>
              <a:buChar char="Ø"/>
            </a:pPr>
            <a:endParaRPr lang="en-US">
              <a:ea typeface="+mn-lt"/>
              <a:cs typeface="+mn-lt"/>
            </a:endParaRPr>
          </a:p>
          <a:p>
            <a:pPr marL="285750" indent="-285750">
              <a:buFont typeface="Wingdings" panose="05000000000000000000" pitchFamily="2" charset="2"/>
              <a:buChar char="Ø"/>
            </a:pPr>
            <a:r>
              <a:rPr lang="en-US" b="1" dirty="0">
                <a:ea typeface="+mn-lt"/>
                <a:cs typeface="+mn-lt"/>
              </a:rPr>
              <a:t>Java Debug Wire Protocol (JDWP)</a:t>
            </a:r>
            <a:r>
              <a:rPr lang="en-US">
                <a:ea typeface="+mn-lt"/>
                <a:cs typeface="+mn-lt"/>
              </a:rPr>
              <a:t>: This protocol is used for remote debugging of Java applications.</a:t>
            </a:r>
          </a:p>
          <a:p>
            <a:endParaRPr lang="en-IN"/>
          </a:p>
        </p:txBody>
      </p:sp>
    </p:spTree>
    <p:extLst>
      <p:ext uri="{BB962C8B-B14F-4D97-AF65-F5344CB8AC3E}">
        <p14:creationId xmlns:p14="http://schemas.microsoft.com/office/powerpoint/2010/main" val="195782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5263-A282-F3C0-40F6-26D22214F363}"/>
              </a:ext>
            </a:extLst>
          </p:cNvPr>
          <p:cNvSpPr>
            <a:spLocks noGrp="1"/>
          </p:cNvSpPr>
          <p:nvPr>
            <p:ph type="title"/>
          </p:nvPr>
        </p:nvSpPr>
        <p:spPr>
          <a:xfrm>
            <a:off x="243840" y="0"/>
            <a:ext cx="11113008" cy="1691323"/>
          </a:xfrm>
        </p:spPr>
        <p:txBody>
          <a:bodyPr/>
          <a:lstStyle/>
          <a:p>
            <a:r>
              <a:rPr lang="en-US">
                <a:ea typeface="+mj-lt"/>
                <a:cs typeface="+mj-lt"/>
              </a:rPr>
              <a:t>Extended Remote Debugging </a:t>
            </a:r>
            <a:endParaRPr lang="en-US"/>
          </a:p>
        </p:txBody>
      </p:sp>
      <p:sp>
        <p:nvSpPr>
          <p:cNvPr id="4" name="Slide Number Placeholder 3">
            <a:extLst>
              <a:ext uri="{FF2B5EF4-FFF2-40B4-BE49-F238E27FC236}">
                <a16:creationId xmlns:a16="http://schemas.microsoft.com/office/drawing/2014/main" id="{45A96BD9-6808-9E5C-E76A-B31E854D0DD3}"/>
              </a:ext>
            </a:extLst>
          </p:cNvPr>
          <p:cNvSpPr>
            <a:spLocks noGrp="1"/>
          </p:cNvSpPr>
          <p:nvPr>
            <p:ph type="sldNum" sz="quarter" idx="12"/>
          </p:nvPr>
        </p:nvSpPr>
        <p:spPr/>
        <p:txBody>
          <a:bodyPr/>
          <a:lstStyle/>
          <a:p>
            <a:fld id="{B5CEABB6-07DC-46E8-9B57-56EC44A396E5}" type="slidenum">
              <a:rPr lang="en-US" smtClean="0"/>
              <a:pPr/>
              <a:t>13</a:t>
            </a:fld>
            <a:endParaRPr lang="en-US"/>
          </a:p>
        </p:txBody>
      </p:sp>
      <p:sp>
        <p:nvSpPr>
          <p:cNvPr id="5" name="TextBox 4">
            <a:extLst>
              <a:ext uri="{FF2B5EF4-FFF2-40B4-BE49-F238E27FC236}">
                <a16:creationId xmlns:a16="http://schemas.microsoft.com/office/drawing/2014/main" id="{9B5FD7EB-CDF4-8447-A65D-D0F41437EDC2}"/>
              </a:ext>
            </a:extLst>
          </p:cNvPr>
          <p:cNvSpPr txBox="1"/>
          <p:nvPr/>
        </p:nvSpPr>
        <p:spPr>
          <a:xfrm>
            <a:off x="60960" y="1432781"/>
            <a:ext cx="118872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Ø"/>
            </a:pPr>
            <a:r>
              <a:rPr lang="en-US">
                <a:ea typeface="+mn-lt"/>
                <a:cs typeface="+mn-lt"/>
              </a:rPr>
              <a:t>Extended remote debugging refers to the process of debugging a software application that is running on a remote machine, usually over a network or the internet. It allows developers to access and analyze the code, variables, and other important information about the application without physically being on the same machine as the software.</a:t>
            </a:r>
          </a:p>
          <a:p>
            <a:pPr marL="285750" indent="-285750" algn="just">
              <a:buFont typeface="Wingdings" panose="05000000000000000000" pitchFamily="2" charset="2"/>
              <a:buChar char="Ø"/>
            </a:pPr>
            <a:endParaRPr lang="en-US">
              <a:ea typeface="+mn-lt"/>
              <a:cs typeface="+mn-lt"/>
            </a:endParaRPr>
          </a:p>
          <a:p>
            <a:pPr marL="285750" indent="-285750" algn="just">
              <a:buFont typeface="Wingdings" panose="05000000000000000000" pitchFamily="2" charset="2"/>
              <a:buChar char="Ø"/>
            </a:pPr>
            <a:r>
              <a:rPr lang="en-US">
                <a:ea typeface="+mn-lt"/>
                <a:cs typeface="+mn-lt"/>
              </a:rPr>
              <a:t>This type of debugging is particularly useful when dealing with distributed systems, where different components of the application are running on different machines, or when the software is deployed to production environments where access is limited. Extended remote debugging is typically done using specialized debugging tools that provide features such as</a:t>
            </a:r>
          </a:p>
          <a:p>
            <a:pPr marL="285750" indent="-285750" algn="just">
              <a:buFont typeface="Wingdings" panose="05000000000000000000" pitchFamily="2" charset="2"/>
              <a:buChar char="Ø"/>
            </a:pPr>
            <a:endParaRPr lang="en-US">
              <a:ea typeface="+mn-lt"/>
              <a:cs typeface="+mn-lt"/>
            </a:endParaRPr>
          </a:p>
          <a:p>
            <a:pPr marL="285750" indent="-285750" algn="just">
              <a:buFont typeface="Wingdings" panose="05000000000000000000" pitchFamily="2" charset="2"/>
              <a:buChar char="Ø"/>
            </a:pPr>
            <a:r>
              <a:rPr lang="en-US">
                <a:ea typeface="+mn-lt"/>
                <a:cs typeface="+mn-lt"/>
              </a:rPr>
              <a:t> Remote code execution.</a:t>
            </a:r>
          </a:p>
          <a:p>
            <a:pPr marL="285750" indent="-285750" algn="just">
              <a:buFont typeface="Wingdings" panose="05000000000000000000" pitchFamily="2" charset="2"/>
              <a:buChar char="Ø"/>
            </a:pPr>
            <a:endParaRPr lang="en-US">
              <a:ea typeface="+mn-lt"/>
              <a:cs typeface="+mn-lt"/>
            </a:endParaRPr>
          </a:p>
          <a:p>
            <a:pPr marL="285750" indent="-285750" algn="just">
              <a:buFont typeface="Wingdings" panose="05000000000000000000" pitchFamily="2" charset="2"/>
              <a:buChar char="Ø"/>
            </a:pPr>
            <a:r>
              <a:rPr lang="en-US">
                <a:ea typeface="+mn-lt"/>
                <a:cs typeface="+mn-lt"/>
              </a:rPr>
              <a:t> Live code editing.</a:t>
            </a:r>
          </a:p>
          <a:p>
            <a:pPr marL="285750" indent="-285750" algn="just">
              <a:buFont typeface="Wingdings" panose="05000000000000000000" pitchFamily="2" charset="2"/>
              <a:buChar char="Ø"/>
            </a:pPr>
            <a:endParaRPr lang="en-US">
              <a:ea typeface="+mn-lt"/>
              <a:cs typeface="+mn-lt"/>
            </a:endParaRPr>
          </a:p>
          <a:p>
            <a:pPr marL="285750" indent="-285750" algn="just">
              <a:buFont typeface="Wingdings" panose="05000000000000000000" pitchFamily="2" charset="2"/>
              <a:buChar char="Ø"/>
            </a:pPr>
            <a:r>
              <a:rPr lang="en-US">
                <a:ea typeface="+mn-lt"/>
                <a:cs typeface="+mn-lt"/>
              </a:rPr>
              <a:t>Real-time debugging information.</a:t>
            </a:r>
          </a:p>
          <a:p>
            <a:pPr algn="l"/>
            <a:endParaRPr lang="en-US">
              <a:ea typeface="Source Sans Pro"/>
            </a:endParaRPr>
          </a:p>
        </p:txBody>
      </p:sp>
    </p:spTree>
    <p:extLst>
      <p:ext uri="{BB962C8B-B14F-4D97-AF65-F5344CB8AC3E}">
        <p14:creationId xmlns:p14="http://schemas.microsoft.com/office/powerpoint/2010/main" val="214674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EE3D-13DF-8A8E-665E-DC316C3D4827}"/>
              </a:ext>
            </a:extLst>
          </p:cNvPr>
          <p:cNvSpPr>
            <a:spLocks noGrp="1"/>
          </p:cNvSpPr>
          <p:nvPr>
            <p:ph type="title"/>
          </p:nvPr>
        </p:nvSpPr>
        <p:spPr>
          <a:xfrm>
            <a:off x="586724" y="74616"/>
            <a:ext cx="10515600" cy="1325563"/>
          </a:xfrm>
        </p:spPr>
        <p:txBody>
          <a:bodyPr/>
          <a:lstStyle/>
          <a:p>
            <a:r>
              <a:rPr lang="en-US"/>
              <a:t>GDB Server</a:t>
            </a:r>
          </a:p>
        </p:txBody>
      </p:sp>
      <p:sp>
        <p:nvSpPr>
          <p:cNvPr id="4" name="Slide Number Placeholder 3">
            <a:extLst>
              <a:ext uri="{FF2B5EF4-FFF2-40B4-BE49-F238E27FC236}">
                <a16:creationId xmlns:a16="http://schemas.microsoft.com/office/drawing/2014/main" id="{1304541F-E4C9-6805-61EF-6EB621623A60}"/>
              </a:ext>
            </a:extLst>
          </p:cNvPr>
          <p:cNvSpPr>
            <a:spLocks noGrp="1"/>
          </p:cNvSpPr>
          <p:nvPr>
            <p:ph type="sldNum" sz="quarter" idx="12"/>
          </p:nvPr>
        </p:nvSpPr>
        <p:spPr/>
        <p:txBody>
          <a:bodyPr/>
          <a:lstStyle/>
          <a:p>
            <a:fld id="{B5CEABB6-07DC-46E8-9B57-56EC44A396E5}" type="slidenum">
              <a:rPr lang="en-US" smtClean="0"/>
              <a:pPr/>
              <a:t>14</a:t>
            </a:fld>
            <a:endParaRPr lang="en-US"/>
          </a:p>
        </p:txBody>
      </p:sp>
      <p:sp>
        <p:nvSpPr>
          <p:cNvPr id="5" name="TextBox 4">
            <a:extLst>
              <a:ext uri="{FF2B5EF4-FFF2-40B4-BE49-F238E27FC236}">
                <a16:creationId xmlns:a16="http://schemas.microsoft.com/office/drawing/2014/main" id="{16935183-3986-DC32-8DBC-3CEF4DC64FF4}"/>
              </a:ext>
            </a:extLst>
          </p:cNvPr>
          <p:cNvSpPr txBox="1"/>
          <p:nvPr/>
        </p:nvSpPr>
        <p:spPr>
          <a:xfrm>
            <a:off x="586724" y="1196952"/>
            <a:ext cx="1101855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Ø"/>
            </a:pPr>
            <a:r>
              <a:rPr lang="en-US">
                <a:ea typeface="+mn-lt"/>
                <a:cs typeface="+mn-lt"/>
              </a:rPr>
              <a:t>GDBserver is a component of the GNU Debugger (GDB) that enables remote debugging of target systems. It allows developers to debug programs running on a remote machine or embedded system without having to physically access that machine. Instead, GDBserver runs on the target system and communicates with GDB running on the development host.</a:t>
            </a:r>
          </a:p>
          <a:p>
            <a:pPr marL="285750" indent="-285750" algn="just">
              <a:buFont typeface="Wingdings" panose="05000000000000000000" pitchFamily="2" charset="2"/>
              <a:buChar char="Ø"/>
            </a:pPr>
            <a:endParaRPr lang="en-US"/>
          </a:p>
          <a:p>
            <a:pPr marL="285750" indent="-285750" algn="just">
              <a:buFont typeface="Wingdings" panose="05000000000000000000" pitchFamily="2" charset="2"/>
              <a:buChar char="Ø"/>
            </a:pPr>
            <a:r>
              <a:rPr lang="en-US">
                <a:ea typeface="+mn-lt"/>
                <a:cs typeface="+mn-lt"/>
              </a:rPr>
              <a:t>To use GDBserver, the developer first starts the GDBserver program on the target system, specifying the port number and any other necessary configuration options. Then, on the development host, they start GDB and connect to the remote target by specifying the IP address and port number of the machine running.</a:t>
            </a:r>
          </a:p>
          <a:p>
            <a:pPr marL="285750" indent="-285750" algn="just">
              <a:buFont typeface="Wingdings" panose="05000000000000000000" pitchFamily="2" charset="2"/>
              <a:buChar char="Ø"/>
            </a:pPr>
            <a:endParaRPr lang="en-US">
              <a:ea typeface="+mn-lt"/>
              <a:cs typeface="+mn-lt"/>
            </a:endParaRPr>
          </a:p>
          <a:p>
            <a:pPr marL="285750" indent="-285750" algn="just">
              <a:buFont typeface="Wingdings" panose="05000000000000000000" pitchFamily="2" charset="2"/>
              <a:buChar char="Ø"/>
            </a:pPr>
            <a:r>
              <a:rPr lang="en-US">
                <a:ea typeface="+mn-lt"/>
                <a:cs typeface="+mn-lt"/>
              </a:rPr>
              <a:t> GDBserver. GDB can then communicate with the target system and debug the program running on it as if it were running locally.</a:t>
            </a:r>
          </a:p>
          <a:p>
            <a:pPr marL="285750" indent="-285750" algn="just">
              <a:buFont typeface="Wingdings" panose="05000000000000000000" pitchFamily="2" charset="2"/>
              <a:buChar char="Ø"/>
            </a:pPr>
            <a:endParaRPr lang="en-US"/>
          </a:p>
          <a:p>
            <a:pPr marL="285750" indent="-285750" algn="just">
              <a:buFont typeface="Wingdings" panose="05000000000000000000" pitchFamily="2" charset="2"/>
              <a:buChar char="Ø"/>
            </a:pPr>
            <a:r>
              <a:rPr lang="en-US">
                <a:ea typeface="+mn-lt"/>
                <a:cs typeface="+mn-lt"/>
              </a:rPr>
              <a:t>GDBserver supports a variety of communication protocols, including TCP/IP, serial port, and USB, making it flexible enough to be used in a variety of situations. It can also be used in conjunction with cross-compilers to debug programs built for different architectures than the development host.</a:t>
            </a:r>
          </a:p>
          <a:p>
            <a:pPr marL="285750" indent="-285750" algn="just">
              <a:buFont typeface="Wingdings" panose="05000000000000000000" pitchFamily="2" charset="2"/>
              <a:buChar char="Ø"/>
            </a:pPr>
            <a:endParaRPr lang="en-US"/>
          </a:p>
          <a:p>
            <a:pPr marL="285750" indent="-285750" algn="just">
              <a:buFont typeface="Wingdings" panose="05000000000000000000" pitchFamily="2" charset="2"/>
              <a:buChar char="Ø"/>
            </a:pPr>
            <a:r>
              <a:rPr lang="en-US">
                <a:ea typeface="+mn-lt"/>
                <a:cs typeface="+mn-lt"/>
              </a:rPr>
              <a:t>Overall, GDBserver is a powerful tool for remote debugging that enables developers to debug programs running on embedded systems and other remote targets with ease.</a:t>
            </a:r>
            <a:endParaRPr lang="en-US"/>
          </a:p>
          <a:p>
            <a:pPr marL="285750" indent="-285750" algn="l">
              <a:buFont typeface="Wingdings" panose="05000000000000000000" pitchFamily="2" charset="2"/>
              <a:buChar char="Ø"/>
            </a:pPr>
            <a:endParaRPr lang="en-US">
              <a:ea typeface="Source Sans Pro"/>
            </a:endParaRPr>
          </a:p>
        </p:txBody>
      </p:sp>
    </p:spTree>
    <p:extLst>
      <p:ext uri="{BB962C8B-B14F-4D97-AF65-F5344CB8AC3E}">
        <p14:creationId xmlns:p14="http://schemas.microsoft.com/office/powerpoint/2010/main" val="172112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9F23-010A-93C5-0FFE-66B9C30F5A3A}"/>
              </a:ext>
            </a:extLst>
          </p:cNvPr>
          <p:cNvSpPr>
            <a:spLocks noGrp="1"/>
          </p:cNvSpPr>
          <p:nvPr>
            <p:ph type="title"/>
          </p:nvPr>
        </p:nvSpPr>
        <p:spPr>
          <a:xfrm>
            <a:off x="353568" y="365760"/>
            <a:ext cx="11003280" cy="1325563"/>
          </a:xfrm>
        </p:spPr>
        <p:txBody>
          <a:bodyPr/>
          <a:lstStyle/>
          <a:p>
            <a:r>
              <a:rPr lang="en-US"/>
              <a:t>GDB Server multiarch</a:t>
            </a:r>
          </a:p>
        </p:txBody>
      </p:sp>
      <p:sp>
        <p:nvSpPr>
          <p:cNvPr id="4" name="Slide Number Placeholder 3">
            <a:extLst>
              <a:ext uri="{FF2B5EF4-FFF2-40B4-BE49-F238E27FC236}">
                <a16:creationId xmlns:a16="http://schemas.microsoft.com/office/drawing/2014/main" id="{8F62909A-636F-1807-F7AF-657964C29526}"/>
              </a:ext>
            </a:extLst>
          </p:cNvPr>
          <p:cNvSpPr>
            <a:spLocks noGrp="1"/>
          </p:cNvSpPr>
          <p:nvPr>
            <p:ph type="sldNum" sz="quarter" idx="12"/>
          </p:nvPr>
        </p:nvSpPr>
        <p:spPr/>
        <p:txBody>
          <a:bodyPr/>
          <a:lstStyle/>
          <a:p>
            <a:fld id="{B5CEABB6-07DC-46E8-9B57-56EC44A396E5}" type="slidenum">
              <a:rPr lang="en-US" smtClean="0"/>
              <a:pPr/>
              <a:t>15</a:t>
            </a:fld>
            <a:endParaRPr lang="en-US"/>
          </a:p>
        </p:txBody>
      </p:sp>
      <p:sp>
        <p:nvSpPr>
          <p:cNvPr id="5" name="TextBox 4">
            <a:extLst>
              <a:ext uri="{FF2B5EF4-FFF2-40B4-BE49-F238E27FC236}">
                <a16:creationId xmlns:a16="http://schemas.microsoft.com/office/drawing/2014/main" id="{68CD4879-3D6D-5F1D-D16F-6134C45BC7DF}"/>
              </a:ext>
            </a:extLst>
          </p:cNvPr>
          <p:cNvSpPr txBox="1"/>
          <p:nvPr/>
        </p:nvSpPr>
        <p:spPr>
          <a:xfrm>
            <a:off x="863600" y="2052320"/>
            <a:ext cx="10972800" cy="409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D820A928-42BA-21E5-4289-3CE9CA085C61}"/>
              </a:ext>
            </a:extLst>
          </p:cNvPr>
          <p:cNvSpPr txBox="1"/>
          <p:nvPr/>
        </p:nvSpPr>
        <p:spPr>
          <a:xfrm>
            <a:off x="142240" y="1584960"/>
            <a:ext cx="1169416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Installing gdb-multiarch</a:t>
            </a:r>
            <a:br>
              <a:rPr lang="en-US">
                <a:ea typeface="+mn-lt"/>
                <a:cs typeface="+mn-lt"/>
              </a:rPr>
            </a:br>
            <a:r>
              <a:rPr lang="en-US">
                <a:ea typeface="+mn-lt"/>
                <a:cs typeface="+mn-lt"/>
              </a:rPr>
              <a:t>The host needs a cross-debugger to debug an application running on the target. GDB (GNU Debugger)</a:t>
            </a:r>
            <a:br>
              <a:rPr lang="en-US">
                <a:ea typeface="+mn-lt"/>
                <a:cs typeface="+mn-lt"/>
              </a:rPr>
            </a:br>
            <a:r>
              <a:rPr lang="en-US">
                <a:ea typeface="+mn-lt"/>
                <a:cs typeface="+mn-lt"/>
              </a:rPr>
              <a:t>has a version which supports multiple architectures (such as ARM, MIPS, ...) named gdb-multiarch.</a:t>
            </a:r>
            <a:endParaRPr lang="en-US"/>
          </a:p>
          <a:p>
            <a:br>
              <a:rPr lang="en-US">
                <a:ea typeface="+mn-lt"/>
                <a:cs typeface="+mn-lt"/>
              </a:rPr>
            </a:br>
            <a:r>
              <a:rPr lang="en-US">
                <a:ea typeface="+mn-lt"/>
                <a:cs typeface="+mn-lt"/>
              </a:rPr>
              <a:t>1. Install GDB and GDB multi-architecture:</a:t>
            </a:r>
            <a:br>
              <a:rPr lang="en-US">
                <a:ea typeface="+mn-lt"/>
                <a:cs typeface="+mn-lt"/>
              </a:rPr>
            </a:br>
            <a:r>
              <a:rPr lang="en-US">
                <a:ea typeface="+mn-lt"/>
                <a:cs typeface="+mn-lt"/>
              </a:rPr>
              <a:t>(host)</a:t>
            </a:r>
            <a:r>
              <a:rPr lang="en-US" b="1">
                <a:ea typeface="+mn-lt"/>
                <a:cs typeface="+mn-lt"/>
              </a:rPr>
              <a:t>$ sudo apt-get install gdb gdb-multiarch</a:t>
            </a:r>
          </a:p>
          <a:p>
            <a:endParaRPr lang="en-US">
              <a:ea typeface="+mn-lt"/>
              <a:cs typeface="+mn-lt"/>
            </a:endParaRPr>
          </a:p>
          <a:p>
            <a:br>
              <a:rPr lang="en-US">
                <a:ea typeface="+mn-lt"/>
                <a:cs typeface="+mn-lt"/>
              </a:rPr>
            </a:br>
            <a:r>
              <a:rPr lang="en-US">
                <a:ea typeface="+mn-lt"/>
                <a:cs typeface="+mn-lt"/>
              </a:rPr>
              <a:t>2. Run gdb-multiarch and check its version.</a:t>
            </a:r>
            <a:br>
              <a:rPr lang="en-US">
                <a:ea typeface="+mn-lt"/>
                <a:cs typeface="+mn-lt"/>
              </a:rPr>
            </a:br>
            <a:r>
              <a:rPr lang="en-US">
                <a:ea typeface="+mn-lt"/>
                <a:cs typeface="+mn-lt"/>
              </a:rPr>
              <a:t>(host)</a:t>
            </a:r>
            <a:r>
              <a:rPr lang="en-US" b="1">
                <a:ea typeface="+mn-lt"/>
                <a:cs typeface="+mn-lt"/>
              </a:rPr>
              <a:t>$ gdb-multiarch -v</a:t>
            </a:r>
            <a:br>
              <a:rPr lang="en-US">
                <a:ea typeface="+mn-lt"/>
                <a:cs typeface="+mn-lt"/>
              </a:rPr>
            </a:br>
            <a:endParaRPr lang="en-US">
              <a:ea typeface="+mn-lt"/>
              <a:cs typeface="+mn-lt"/>
            </a:endParaRPr>
          </a:p>
          <a:p>
            <a:br>
              <a:rPr lang="en-US">
                <a:ea typeface="+mn-lt"/>
                <a:cs typeface="+mn-lt"/>
              </a:rPr>
            </a:br>
            <a:r>
              <a:rPr lang="en-US">
                <a:ea typeface="+mn-lt"/>
                <a:cs typeface="+mn-lt"/>
              </a:rPr>
              <a:t>• Remove any existing versions of GDB and GDB multi-architecture from the host:</a:t>
            </a:r>
            <a:br>
              <a:rPr lang="en-US">
                <a:ea typeface="+mn-lt"/>
                <a:cs typeface="+mn-lt"/>
              </a:rPr>
            </a:br>
            <a:r>
              <a:rPr lang="en-US">
                <a:ea typeface="+mn-lt"/>
                <a:cs typeface="+mn-lt"/>
              </a:rPr>
              <a:t>(host)</a:t>
            </a:r>
            <a:r>
              <a:rPr lang="en-US" b="1">
                <a:ea typeface="+mn-lt"/>
                <a:cs typeface="+mn-lt"/>
              </a:rPr>
              <a:t>$ sudo apt-get purge gdb gdb-multiarch</a:t>
            </a:r>
          </a:p>
          <a:p>
            <a:endParaRPr lang="en-US">
              <a:ea typeface="Source Sans Pro"/>
            </a:endParaRPr>
          </a:p>
          <a:p>
            <a:endParaRPr lang="en-US">
              <a:ea typeface="+mn-lt"/>
              <a:cs typeface="+mn-lt"/>
            </a:endParaRPr>
          </a:p>
          <a:p>
            <a:r>
              <a:rPr lang="en-US">
                <a:ea typeface="+mn-lt"/>
                <a:cs typeface="+mn-lt"/>
              </a:rPr>
              <a:t>On the host, in the directory of your helloWorld executable, launch the cross-debugger:</a:t>
            </a:r>
            <a:br>
              <a:rPr lang="en-US">
                <a:ea typeface="+mn-lt"/>
                <a:cs typeface="+mn-lt"/>
              </a:rPr>
            </a:br>
            <a:r>
              <a:rPr lang="en-US">
                <a:ea typeface="+mn-lt"/>
                <a:cs typeface="+mn-lt"/>
              </a:rPr>
              <a:t>(host)</a:t>
            </a:r>
            <a:r>
              <a:rPr lang="en-US" b="1">
                <a:ea typeface="+mn-lt"/>
                <a:cs typeface="+mn-lt"/>
              </a:rPr>
              <a:t>$ gdb-multiarch (---executable file--)</a:t>
            </a:r>
          </a:p>
        </p:txBody>
      </p:sp>
    </p:spTree>
    <p:extLst>
      <p:ext uri="{BB962C8B-B14F-4D97-AF65-F5344CB8AC3E}">
        <p14:creationId xmlns:p14="http://schemas.microsoft.com/office/powerpoint/2010/main" val="1755288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56B4-628D-0D1A-8274-E18356F23CAF}"/>
              </a:ext>
            </a:extLst>
          </p:cNvPr>
          <p:cNvSpPr>
            <a:spLocks noGrp="1"/>
          </p:cNvSpPr>
          <p:nvPr>
            <p:ph type="title"/>
          </p:nvPr>
        </p:nvSpPr>
        <p:spPr>
          <a:xfrm>
            <a:off x="320904" y="-116732"/>
            <a:ext cx="10515600" cy="1325563"/>
          </a:xfrm>
        </p:spPr>
        <p:txBody>
          <a:bodyPr>
            <a:normAutofit/>
          </a:bodyPr>
          <a:lstStyle/>
          <a:p>
            <a:r>
              <a:rPr lang="en-US" sz="4000"/>
              <a:t>Features of GDB Server</a:t>
            </a:r>
            <a:endParaRPr lang="en-IN" sz="4000"/>
          </a:p>
        </p:txBody>
      </p:sp>
      <p:sp>
        <p:nvSpPr>
          <p:cNvPr id="4" name="Slide Number Placeholder 3">
            <a:extLst>
              <a:ext uri="{FF2B5EF4-FFF2-40B4-BE49-F238E27FC236}">
                <a16:creationId xmlns:a16="http://schemas.microsoft.com/office/drawing/2014/main" id="{48CB54C4-EA5B-1544-446A-2C27B35DDB6F}"/>
              </a:ext>
            </a:extLst>
          </p:cNvPr>
          <p:cNvSpPr>
            <a:spLocks noGrp="1"/>
          </p:cNvSpPr>
          <p:nvPr>
            <p:ph type="sldNum" sz="quarter" idx="12"/>
          </p:nvPr>
        </p:nvSpPr>
        <p:spPr/>
        <p:txBody>
          <a:bodyPr/>
          <a:lstStyle/>
          <a:p>
            <a:fld id="{B5CEABB6-07DC-46E8-9B57-56EC44A396E5}" type="slidenum">
              <a:rPr lang="en-US" smtClean="0"/>
              <a:pPr/>
              <a:t>16</a:t>
            </a:fld>
            <a:endParaRPr lang="en-US"/>
          </a:p>
        </p:txBody>
      </p:sp>
      <p:sp>
        <p:nvSpPr>
          <p:cNvPr id="5" name="TextBox 4">
            <a:extLst>
              <a:ext uri="{FF2B5EF4-FFF2-40B4-BE49-F238E27FC236}">
                <a16:creationId xmlns:a16="http://schemas.microsoft.com/office/drawing/2014/main" id="{CA5818E5-E04F-2F2F-B22F-A284C64E454A}"/>
              </a:ext>
            </a:extLst>
          </p:cNvPr>
          <p:cNvSpPr txBox="1"/>
          <p:nvPr/>
        </p:nvSpPr>
        <p:spPr>
          <a:xfrm>
            <a:off x="320904" y="906601"/>
            <a:ext cx="11550191" cy="5632311"/>
          </a:xfrm>
          <a:prstGeom prst="rect">
            <a:avLst/>
          </a:prstGeom>
          <a:noFill/>
        </p:spPr>
        <p:txBody>
          <a:bodyPr wrap="square" rtlCol="0">
            <a:spAutoFit/>
          </a:bodyPr>
          <a:lstStyle/>
          <a:p>
            <a:pPr algn="l">
              <a:buFont typeface="+mj-lt"/>
              <a:buAutoNum type="arabicPeriod"/>
            </a:pPr>
            <a:r>
              <a:rPr lang="en-US" b="1">
                <a:ea typeface="+mn-lt"/>
                <a:cs typeface="+mn-lt"/>
              </a:rPr>
              <a:t>Remote Debugging: </a:t>
            </a:r>
            <a:r>
              <a:rPr lang="en-US">
                <a:ea typeface="+mn-lt"/>
                <a:cs typeface="+mn-lt"/>
              </a:rPr>
              <a:t>gdbserver allows developers to debug applications that are running on remote machines or devices, even if the local machine doesn't have the same architecture or operating system.</a:t>
            </a:r>
          </a:p>
          <a:p>
            <a:pPr algn="l">
              <a:buFont typeface="+mj-lt"/>
              <a:buAutoNum type="arabicPeriod"/>
            </a:pPr>
            <a:endParaRPr lang="en-US">
              <a:ea typeface="+mn-lt"/>
              <a:cs typeface="+mn-lt"/>
            </a:endParaRPr>
          </a:p>
          <a:p>
            <a:pPr algn="l">
              <a:buFont typeface="+mj-lt"/>
              <a:buAutoNum type="arabicPeriod"/>
            </a:pPr>
            <a:r>
              <a:rPr lang="en-US" b="1">
                <a:ea typeface="+mn-lt"/>
                <a:cs typeface="+mn-lt"/>
              </a:rPr>
              <a:t>Multi-Thread Support: </a:t>
            </a:r>
            <a:r>
              <a:rPr lang="en-US">
                <a:ea typeface="+mn-lt"/>
                <a:cs typeface="+mn-lt"/>
              </a:rPr>
              <a:t>gdbserver has multi-thread support, which allows developers to debug multi-threaded applications remotely.</a:t>
            </a:r>
          </a:p>
          <a:p>
            <a:pPr algn="l">
              <a:buFont typeface="+mj-lt"/>
              <a:buAutoNum type="arabicPeriod"/>
            </a:pPr>
            <a:endParaRPr lang="en-US">
              <a:ea typeface="+mn-lt"/>
              <a:cs typeface="+mn-lt"/>
            </a:endParaRPr>
          </a:p>
          <a:p>
            <a:pPr algn="l">
              <a:buFont typeface="+mj-lt"/>
              <a:buAutoNum type="arabicPeriod"/>
            </a:pPr>
            <a:r>
              <a:rPr lang="en-US" b="1">
                <a:ea typeface="+mn-lt"/>
                <a:cs typeface="+mn-lt"/>
              </a:rPr>
              <a:t>Symbol Table Support: </a:t>
            </a:r>
            <a:r>
              <a:rPr lang="en-US">
                <a:ea typeface="+mn-lt"/>
                <a:cs typeface="+mn-lt"/>
              </a:rPr>
              <a:t>gdbserver can read symbol tables generated by compilers, which allows it to display function names and other debugging information.</a:t>
            </a:r>
          </a:p>
          <a:p>
            <a:pPr algn="l">
              <a:buFont typeface="+mj-lt"/>
              <a:buAutoNum type="arabicPeriod"/>
            </a:pPr>
            <a:endParaRPr lang="en-US">
              <a:ea typeface="+mn-lt"/>
              <a:cs typeface="+mn-lt"/>
            </a:endParaRPr>
          </a:p>
          <a:p>
            <a:pPr algn="l">
              <a:buFont typeface="+mj-lt"/>
              <a:buAutoNum type="arabicPeriod"/>
            </a:pPr>
            <a:r>
              <a:rPr lang="en-US" b="1">
                <a:ea typeface="+mn-lt"/>
                <a:cs typeface="+mn-lt"/>
              </a:rPr>
              <a:t>Breakpoints: </a:t>
            </a:r>
            <a:r>
              <a:rPr lang="en-US">
                <a:ea typeface="+mn-lt"/>
                <a:cs typeface="+mn-lt"/>
              </a:rPr>
              <a:t>gdbserver allows setting and removing breakpoints, which is useful when trying to pinpoint the exact location of a bug in the code.</a:t>
            </a:r>
          </a:p>
          <a:p>
            <a:pPr algn="l">
              <a:buFont typeface="+mj-lt"/>
              <a:buAutoNum type="arabicPeriod"/>
            </a:pPr>
            <a:endParaRPr lang="en-US">
              <a:ea typeface="+mn-lt"/>
              <a:cs typeface="+mn-lt"/>
            </a:endParaRPr>
          </a:p>
          <a:p>
            <a:pPr algn="l">
              <a:buFont typeface="+mj-lt"/>
              <a:buAutoNum type="arabicPeriod"/>
            </a:pPr>
            <a:r>
              <a:rPr lang="en-US" b="1">
                <a:ea typeface="+mn-lt"/>
                <a:cs typeface="+mn-lt"/>
              </a:rPr>
              <a:t>Signal Handling: </a:t>
            </a:r>
            <a:r>
              <a:rPr lang="en-US">
                <a:ea typeface="+mn-lt"/>
                <a:cs typeface="+mn-lt"/>
              </a:rPr>
              <a:t>gdbserver can handle signals such as SIGINT and SIGTERM, which are sent to the application being debugged.</a:t>
            </a:r>
          </a:p>
          <a:p>
            <a:pPr algn="l">
              <a:buFont typeface="+mj-lt"/>
              <a:buAutoNum type="arabicPeriod"/>
            </a:pPr>
            <a:endParaRPr lang="en-US">
              <a:ea typeface="+mn-lt"/>
              <a:cs typeface="+mn-lt"/>
            </a:endParaRPr>
          </a:p>
          <a:p>
            <a:pPr algn="l">
              <a:buFont typeface="+mj-lt"/>
              <a:buAutoNum type="arabicPeriod"/>
            </a:pPr>
            <a:r>
              <a:rPr lang="en-US" b="1">
                <a:ea typeface="+mn-lt"/>
                <a:cs typeface="+mn-lt"/>
              </a:rPr>
              <a:t>Core Dump Analysis: </a:t>
            </a:r>
            <a:r>
              <a:rPr lang="en-US">
                <a:ea typeface="+mn-lt"/>
                <a:cs typeface="+mn-lt"/>
              </a:rPr>
              <a:t>gdbserver can analyze core dumps generated by a remote process, which can help identify the root cause of a crash.</a:t>
            </a:r>
          </a:p>
          <a:p>
            <a:pPr algn="l">
              <a:buFont typeface="+mj-lt"/>
              <a:buAutoNum type="arabicPeriod"/>
            </a:pPr>
            <a:endParaRPr lang="en-US" b="1">
              <a:ea typeface="+mn-lt"/>
              <a:cs typeface="+mn-lt"/>
            </a:endParaRPr>
          </a:p>
          <a:p>
            <a:pPr algn="l">
              <a:buFont typeface="+mj-lt"/>
              <a:buAutoNum type="arabicPeriod"/>
            </a:pPr>
            <a:r>
              <a:rPr lang="en-US" b="1">
                <a:ea typeface="+mn-lt"/>
                <a:cs typeface="+mn-lt"/>
              </a:rPr>
              <a:t>Reverse Debugging: </a:t>
            </a:r>
            <a:r>
              <a:rPr lang="en-US">
                <a:ea typeface="+mn-lt"/>
                <a:cs typeface="+mn-lt"/>
              </a:rPr>
              <a:t>gdbserver can be used for reverse debugging, which means stepping backwards through code execution to identify the cause of a problem.</a:t>
            </a:r>
          </a:p>
        </p:txBody>
      </p:sp>
    </p:spTree>
    <p:extLst>
      <p:ext uri="{BB962C8B-B14F-4D97-AF65-F5344CB8AC3E}">
        <p14:creationId xmlns:p14="http://schemas.microsoft.com/office/powerpoint/2010/main" val="1944092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BEFE-F3D9-65B0-133D-C81E1A7ACC7F}"/>
              </a:ext>
            </a:extLst>
          </p:cNvPr>
          <p:cNvSpPr>
            <a:spLocks noGrp="1"/>
          </p:cNvSpPr>
          <p:nvPr>
            <p:ph type="title"/>
          </p:nvPr>
        </p:nvSpPr>
        <p:spPr>
          <a:xfrm>
            <a:off x="131975" y="1"/>
            <a:ext cx="11224873" cy="980388"/>
          </a:xfrm>
        </p:spPr>
        <p:txBody>
          <a:bodyPr>
            <a:normAutofit fontScale="90000"/>
          </a:bodyPr>
          <a:lstStyle/>
          <a:p>
            <a:r>
              <a:rPr lang="en-US"/>
              <a:t>Rules for GDB server-client communication</a:t>
            </a:r>
          </a:p>
        </p:txBody>
      </p:sp>
      <p:sp>
        <p:nvSpPr>
          <p:cNvPr id="4" name="Slide Number Placeholder 3">
            <a:extLst>
              <a:ext uri="{FF2B5EF4-FFF2-40B4-BE49-F238E27FC236}">
                <a16:creationId xmlns:a16="http://schemas.microsoft.com/office/drawing/2014/main" id="{FE4DF2E9-EC50-96D9-30F0-74DDEAE6CE41}"/>
              </a:ext>
            </a:extLst>
          </p:cNvPr>
          <p:cNvSpPr>
            <a:spLocks noGrp="1"/>
          </p:cNvSpPr>
          <p:nvPr>
            <p:ph type="sldNum" sz="quarter" idx="12"/>
          </p:nvPr>
        </p:nvSpPr>
        <p:spPr/>
        <p:txBody>
          <a:bodyPr/>
          <a:lstStyle/>
          <a:p>
            <a:fld id="{B5CEABB6-07DC-46E8-9B57-56EC44A396E5}" type="slidenum">
              <a:rPr lang="en-US" smtClean="0"/>
              <a:pPr/>
              <a:t>17</a:t>
            </a:fld>
            <a:endParaRPr lang="en-US"/>
          </a:p>
        </p:txBody>
      </p:sp>
      <p:sp>
        <p:nvSpPr>
          <p:cNvPr id="5" name="TextBox 4">
            <a:extLst>
              <a:ext uri="{FF2B5EF4-FFF2-40B4-BE49-F238E27FC236}">
                <a16:creationId xmlns:a16="http://schemas.microsoft.com/office/drawing/2014/main" id="{1E92559B-B7D6-BB23-89CE-44D58CA4842D}"/>
              </a:ext>
            </a:extLst>
          </p:cNvPr>
          <p:cNvSpPr txBox="1"/>
          <p:nvPr/>
        </p:nvSpPr>
        <p:spPr>
          <a:xfrm>
            <a:off x="238121" y="980389"/>
            <a:ext cx="1122487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Source Sans Pro"/>
              </a:rPr>
              <a:t>GDB (GNU Debugger) is a powerful tool used for debugging and analyzing software applications. gdbserver is a component of GDB that allows remote debugging of applications running on a target system. When using gdbserver for remote debugging, there are several rules that should be followed to ensure effective communication between the gdbserver and client components.  </a:t>
            </a:r>
          </a:p>
          <a:p>
            <a:pPr algn="l"/>
            <a:endParaRPr lang="en-US">
              <a:ea typeface="Source Sans Pro"/>
            </a:endParaRPr>
          </a:p>
          <a:p>
            <a:pPr algn="l"/>
            <a:r>
              <a:rPr lang="en-US" b="1">
                <a:ea typeface="Source Sans Pro"/>
              </a:rPr>
              <a:t>Compatibility</a:t>
            </a:r>
            <a:r>
              <a:rPr lang="en-US">
                <a:ea typeface="Source Sans Pro"/>
              </a:rPr>
              <a:t>: The gdbserver and client versions should be compatible with each other. If they are not compatible, it may result in errors during communication or unexpected behavior.    Protocol: gdbserver and the client should use the same protocol for communication. The protocol can be selected using the "-x" command line option with gdbserver.   </a:t>
            </a:r>
          </a:p>
          <a:p>
            <a:pPr algn="l"/>
            <a:endParaRPr lang="en-US">
              <a:ea typeface="Source Sans Pro"/>
            </a:endParaRPr>
          </a:p>
          <a:p>
            <a:pPr algn="l"/>
            <a:r>
              <a:rPr lang="en-US" b="1">
                <a:ea typeface="Source Sans Pro"/>
              </a:rPr>
              <a:t>Network connectivity</a:t>
            </a:r>
            <a:r>
              <a:rPr lang="en-US">
                <a:ea typeface="Source Sans Pro"/>
              </a:rPr>
              <a:t>: gdbserver and the client should be connected to the same network or reachable through a secure channel. If there is a firewall or other network security measures, they should be configured to allow communication between the gdbserver and client.    </a:t>
            </a:r>
          </a:p>
          <a:p>
            <a:pPr algn="l"/>
            <a:endParaRPr lang="en-US">
              <a:ea typeface="Source Sans Pro"/>
            </a:endParaRPr>
          </a:p>
          <a:p>
            <a:pPr algn="l"/>
            <a:r>
              <a:rPr lang="en-US" b="1">
                <a:ea typeface="Source Sans Pro"/>
              </a:rPr>
              <a:t>Permissions</a:t>
            </a:r>
            <a:r>
              <a:rPr lang="en-US">
                <a:ea typeface="Source Sans Pro"/>
              </a:rPr>
              <a:t>: The user running gdbserver should have sufficient permissions to execute and debug the application being debugged. Additionally, any necessary permissions should be granted to the client machine to connect and communicate with the gdbserver.    </a:t>
            </a:r>
          </a:p>
          <a:p>
            <a:pPr algn="l"/>
            <a:endParaRPr lang="en-US">
              <a:ea typeface="Source Sans Pro"/>
            </a:endParaRPr>
          </a:p>
          <a:p>
            <a:pPr algn="l"/>
            <a:r>
              <a:rPr lang="en-US" b="1">
                <a:ea typeface="Source Sans Pro"/>
              </a:rPr>
              <a:t>Debugging Symbols</a:t>
            </a:r>
            <a:r>
              <a:rPr lang="en-US">
                <a:ea typeface="Source Sans Pro"/>
              </a:rPr>
              <a:t>: The application being debugged should be compiled with debugging symbols (-g option), so that gdbserver can provide the necessary information to the client to perform</a:t>
            </a:r>
          </a:p>
        </p:txBody>
      </p:sp>
    </p:spTree>
    <p:extLst>
      <p:ext uri="{BB962C8B-B14F-4D97-AF65-F5344CB8AC3E}">
        <p14:creationId xmlns:p14="http://schemas.microsoft.com/office/powerpoint/2010/main" val="173004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0A56-0A7B-5B35-AFC7-02549AC2F7CA}"/>
              </a:ext>
            </a:extLst>
          </p:cNvPr>
          <p:cNvSpPr>
            <a:spLocks noGrp="1"/>
          </p:cNvSpPr>
          <p:nvPr>
            <p:ph type="title"/>
          </p:nvPr>
        </p:nvSpPr>
        <p:spPr>
          <a:xfrm>
            <a:off x="320511" y="319373"/>
            <a:ext cx="10515600" cy="1325563"/>
          </a:xfrm>
        </p:spPr>
        <p:txBody>
          <a:bodyPr/>
          <a:lstStyle/>
          <a:p>
            <a:r>
              <a:rPr lang="en-US" u="sng"/>
              <a:t>Common set of commands</a:t>
            </a:r>
            <a:endParaRPr lang="en-IN" u="sng"/>
          </a:p>
        </p:txBody>
      </p:sp>
      <p:sp>
        <p:nvSpPr>
          <p:cNvPr id="4" name="Slide Number Placeholder 3">
            <a:extLst>
              <a:ext uri="{FF2B5EF4-FFF2-40B4-BE49-F238E27FC236}">
                <a16:creationId xmlns:a16="http://schemas.microsoft.com/office/drawing/2014/main" id="{BAF03530-2CE5-BBA0-C665-942CF9183760}"/>
              </a:ext>
            </a:extLst>
          </p:cNvPr>
          <p:cNvSpPr>
            <a:spLocks noGrp="1"/>
          </p:cNvSpPr>
          <p:nvPr>
            <p:ph type="sldNum" sz="quarter" idx="12"/>
          </p:nvPr>
        </p:nvSpPr>
        <p:spPr/>
        <p:txBody>
          <a:bodyPr/>
          <a:lstStyle/>
          <a:p>
            <a:fld id="{B5CEABB6-07DC-46E8-9B57-56EC44A396E5}" type="slidenum">
              <a:rPr lang="en-US" smtClean="0"/>
              <a:pPr/>
              <a:t>18</a:t>
            </a:fld>
            <a:endParaRPr lang="en-US"/>
          </a:p>
        </p:txBody>
      </p:sp>
      <p:sp>
        <p:nvSpPr>
          <p:cNvPr id="6" name="Rectangle 1">
            <a:extLst>
              <a:ext uri="{FF2B5EF4-FFF2-40B4-BE49-F238E27FC236}">
                <a16:creationId xmlns:a16="http://schemas.microsoft.com/office/drawing/2014/main" id="{EEF09115-99AD-51DE-ECC7-96B395165373}"/>
              </a:ext>
            </a:extLst>
          </p:cNvPr>
          <p:cNvSpPr>
            <a:spLocks noChangeArrowheads="1"/>
          </p:cNvSpPr>
          <p:nvPr/>
        </p:nvSpPr>
        <p:spPr bwMode="auto">
          <a:xfrm>
            <a:off x="320511" y="1252949"/>
            <a:ext cx="11585543" cy="483260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a:ea typeface="Source Sans Pro"/>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b="1">
                <a:ea typeface="Source Sans Pro"/>
              </a:rPr>
              <a:t>step: </a:t>
            </a:r>
            <a:r>
              <a:rPr lang="en-US" altLang="en-US">
                <a:ea typeface="Source Sans Pro"/>
              </a:rPr>
              <a:t>This command executes the current line of code in the debugged program and then stops at the next line.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a:ea typeface="Source Sans Pro"/>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b="1">
                <a:ea typeface="Source Sans Pro"/>
              </a:rPr>
              <a:t>next:</a:t>
            </a:r>
            <a:r>
              <a:rPr lang="en-US" altLang="en-US">
                <a:ea typeface="Source Sans Pro"/>
              </a:rPr>
              <a:t> This command executes the current line of code in the debugged program and stops at the next line, but does not step into any function calls.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a:ea typeface="Source Sans Pro"/>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b="1">
                <a:ea typeface="Source Sans Pro"/>
              </a:rPr>
              <a:t>finish:</a:t>
            </a:r>
            <a:r>
              <a:rPr lang="en-US" altLang="en-US">
                <a:ea typeface="Source Sans Pro"/>
              </a:rPr>
              <a:t> This command continues the execution of the debugged program until it returns from the current function.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a:ea typeface="Source Sans Pro"/>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b="1">
                <a:ea typeface="Source Sans Pro"/>
              </a:rPr>
              <a:t>break &lt;location&gt;: </a:t>
            </a:r>
            <a:r>
              <a:rPr lang="en-US" altLang="en-US">
                <a:ea typeface="Source Sans Pro"/>
              </a:rPr>
              <a:t>This command sets a breakpoint at the specified location.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a:ea typeface="Source Sans Pro"/>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b="1">
                <a:ea typeface="Source Sans Pro"/>
              </a:rPr>
              <a:t>info breakpoints: </a:t>
            </a:r>
            <a:r>
              <a:rPr lang="en-US" altLang="en-US">
                <a:ea typeface="Source Sans Pro"/>
              </a:rPr>
              <a:t>This command displays information about all currently set breakpoints.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a:ea typeface="Source Sans Pro"/>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b="1">
                <a:ea typeface="Source Sans Pro"/>
              </a:rPr>
              <a:t>continue: </a:t>
            </a:r>
            <a:r>
              <a:rPr lang="en-US" altLang="en-US">
                <a:ea typeface="Source Sans Pro"/>
              </a:rPr>
              <a:t>This command continues the execution of the debugged program.</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a:ea typeface="Source Sans Pro"/>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b="1">
                <a:ea typeface="Source Sans Pro"/>
              </a:rPr>
              <a:t>delete breakpoints: </a:t>
            </a:r>
            <a:r>
              <a:rPr lang="en-US" altLang="en-US">
                <a:ea typeface="Source Sans Pro"/>
              </a:rPr>
              <a:t>This command deletes all currently set breakpoints.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0687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0513-75E2-49FD-E2C0-22834C33A645}"/>
              </a:ext>
            </a:extLst>
          </p:cNvPr>
          <p:cNvSpPr>
            <a:spLocks noGrp="1"/>
          </p:cNvSpPr>
          <p:nvPr>
            <p:ph type="title"/>
          </p:nvPr>
        </p:nvSpPr>
        <p:spPr>
          <a:xfrm>
            <a:off x="336222" y="239442"/>
            <a:ext cx="11692380" cy="754144"/>
          </a:xfrm>
        </p:spPr>
        <p:txBody>
          <a:bodyPr>
            <a:normAutofit/>
          </a:bodyPr>
          <a:lstStyle/>
          <a:p>
            <a:r>
              <a:rPr lang="en-US" sz="4000"/>
              <a:t>Special commands used for GDBserver</a:t>
            </a:r>
            <a:endParaRPr lang="en-IN" sz="4000"/>
          </a:p>
        </p:txBody>
      </p:sp>
      <p:sp>
        <p:nvSpPr>
          <p:cNvPr id="4" name="Slide Number Placeholder 3">
            <a:extLst>
              <a:ext uri="{FF2B5EF4-FFF2-40B4-BE49-F238E27FC236}">
                <a16:creationId xmlns:a16="http://schemas.microsoft.com/office/drawing/2014/main" id="{8EF3C3AA-6526-48F4-FCA3-111CB6DBE4A8}"/>
              </a:ext>
            </a:extLst>
          </p:cNvPr>
          <p:cNvSpPr>
            <a:spLocks noGrp="1"/>
          </p:cNvSpPr>
          <p:nvPr>
            <p:ph type="sldNum" sz="quarter" idx="12"/>
          </p:nvPr>
        </p:nvSpPr>
        <p:spPr/>
        <p:txBody>
          <a:bodyPr/>
          <a:lstStyle/>
          <a:p>
            <a:fld id="{B5CEABB6-07DC-46E8-9B57-56EC44A396E5}" type="slidenum">
              <a:rPr lang="en-US" smtClean="0"/>
              <a:pPr/>
              <a:t>19</a:t>
            </a:fld>
            <a:endParaRPr lang="en-US"/>
          </a:p>
        </p:txBody>
      </p:sp>
      <p:sp>
        <p:nvSpPr>
          <p:cNvPr id="6" name="TextBox 5">
            <a:extLst>
              <a:ext uri="{FF2B5EF4-FFF2-40B4-BE49-F238E27FC236}">
                <a16:creationId xmlns:a16="http://schemas.microsoft.com/office/drawing/2014/main" id="{7509F2F9-98B1-184E-F16E-449022EE5F61}"/>
              </a:ext>
            </a:extLst>
          </p:cNvPr>
          <p:cNvSpPr txBox="1"/>
          <p:nvPr/>
        </p:nvSpPr>
        <p:spPr>
          <a:xfrm>
            <a:off x="336222" y="1031380"/>
            <a:ext cx="10350631" cy="1477328"/>
          </a:xfrm>
          <a:prstGeom prst="rect">
            <a:avLst/>
          </a:prstGeom>
          <a:noFill/>
        </p:spPr>
        <p:txBody>
          <a:bodyPr wrap="square" rtlCol="0">
            <a:spAutoFit/>
          </a:bodyPr>
          <a:lstStyle/>
          <a:p>
            <a:pPr algn="l"/>
            <a:r>
              <a:rPr lang="en-US">
                <a:ea typeface="Source Sans Pro"/>
              </a:rPr>
              <a:t>GDBserver is a program that allows remote debugging of applications using GDB (GNU Debugger). When debugging a program remotely using GDBserver, you can use several TCP commands to control the debugger and the debugged program. Some of the commonly used TCP commands with GDBserver are:</a:t>
            </a:r>
          </a:p>
          <a:p>
            <a:br>
              <a:rPr lang="en-US" b="0" i="0">
                <a:solidFill>
                  <a:srgbClr val="374151"/>
                </a:solidFill>
                <a:effectLst/>
                <a:latin typeface="Söhne"/>
              </a:rPr>
            </a:br>
            <a:endParaRPr lang="en-IN"/>
          </a:p>
        </p:txBody>
      </p:sp>
      <p:sp>
        <p:nvSpPr>
          <p:cNvPr id="8" name="TextBox 7">
            <a:extLst>
              <a:ext uri="{FF2B5EF4-FFF2-40B4-BE49-F238E27FC236}">
                <a16:creationId xmlns:a16="http://schemas.microsoft.com/office/drawing/2014/main" id="{D89744DD-3680-0CD0-2FAA-6C7D9B2E834F}"/>
              </a:ext>
            </a:extLst>
          </p:cNvPr>
          <p:cNvSpPr txBox="1"/>
          <p:nvPr/>
        </p:nvSpPr>
        <p:spPr>
          <a:xfrm>
            <a:off x="260808" y="1686154"/>
            <a:ext cx="11519555" cy="4401205"/>
          </a:xfrm>
          <a:prstGeom prst="rect">
            <a:avLst/>
          </a:prstGeom>
          <a:noFill/>
        </p:spPr>
        <p:txBody>
          <a:bodyPr wrap="square" rtlCol="0">
            <a:spAutoFit/>
          </a:bodyPr>
          <a:lstStyle/>
          <a:p>
            <a:pPr marR="0" lvl="0" indent="-514350" fontAlgn="base">
              <a:lnSpc>
                <a:spcPct val="100000"/>
              </a:lnSpc>
              <a:spcBef>
                <a:spcPct val="0"/>
              </a:spcBef>
              <a:spcAft>
                <a:spcPct val="0"/>
              </a:spcAft>
              <a:buClrTx/>
              <a:buSzTx/>
              <a:buFont typeface="+mj-lt"/>
              <a:buAutoNum type="arabicPeriod"/>
              <a:tabLst/>
            </a:pPr>
            <a:endParaRPr lang="en-US" altLang="en-US">
              <a:ea typeface="Source Sans Pro"/>
            </a:endParaRPr>
          </a:p>
          <a:p>
            <a:pPr marR="0" lvl="0" indent="-342900" fontAlgn="base">
              <a:lnSpc>
                <a:spcPct val="100000"/>
              </a:lnSpc>
              <a:spcBef>
                <a:spcPct val="0"/>
              </a:spcBef>
              <a:spcAft>
                <a:spcPct val="0"/>
              </a:spcAft>
              <a:buClrTx/>
              <a:buSzTx/>
              <a:buFont typeface="+mj-lt"/>
              <a:buAutoNum type="arabicPeriod"/>
              <a:tabLst/>
            </a:pPr>
            <a:r>
              <a:rPr lang="en-US" altLang="en-US" b="1">
                <a:ea typeface="Source Sans Pro"/>
              </a:rPr>
              <a:t>target remote &lt;host&gt;:&lt;port&gt;: </a:t>
            </a:r>
            <a:r>
              <a:rPr lang="en-US" altLang="en-US">
                <a:ea typeface="Source Sans Pro"/>
              </a:rPr>
              <a:t>This command connects GDB to the remote GDBserver running on the specified      host and port.</a:t>
            </a:r>
          </a:p>
          <a:p>
            <a:pPr marR="0" lvl="0" indent="-342900" fontAlgn="base">
              <a:lnSpc>
                <a:spcPct val="100000"/>
              </a:lnSpc>
              <a:spcBef>
                <a:spcPct val="0"/>
              </a:spcBef>
              <a:spcAft>
                <a:spcPct val="0"/>
              </a:spcAft>
              <a:buClrTx/>
              <a:buSzTx/>
              <a:buFont typeface="+mj-lt"/>
              <a:buAutoNum type="arabicPeriod"/>
              <a:tabLst/>
            </a:pPr>
            <a:endParaRPr lang="en-US" altLang="en-US">
              <a:ea typeface="Source Sans Pro"/>
            </a:endParaRPr>
          </a:p>
          <a:p>
            <a:pPr marR="0" lvl="0" indent="-342900" fontAlgn="base">
              <a:lnSpc>
                <a:spcPct val="100000"/>
              </a:lnSpc>
              <a:spcBef>
                <a:spcPct val="0"/>
              </a:spcBef>
              <a:spcAft>
                <a:spcPct val="0"/>
              </a:spcAft>
              <a:buClrTx/>
              <a:buSzTx/>
              <a:buFont typeface="+mj-lt"/>
              <a:buAutoNum type="arabicPeriod"/>
              <a:tabLst/>
            </a:pPr>
            <a:r>
              <a:rPr lang="en-US" altLang="en-US" b="1">
                <a:ea typeface="Source Sans Pro"/>
              </a:rPr>
              <a:t>set remotebaud &lt;baudrate&gt;: </a:t>
            </a:r>
            <a:r>
              <a:rPr lang="en-US" altLang="en-US">
                <a:ea typeface="Source Sans Pro"/>
              </a:rPr>
              <a:t>This command sets the baud rate for serial connections. //Serial communication</a:t>
            </a:r>
          </a:p>
          <a:p>
            <a:pPr marR="0" lvl="0" indent="-342900" fontAlgn="base">
              <a:lnSpc>
                <a:spcPct val="100000"/>
              </a:lnSpc>
              <a:spcBef>
                <a:spcPct val="0"/>
              </a:spcBef>
              <a:spcAft>
                <a:spcPct val="0"/>
              </a:spcAft>
              <a:buClrTx/>
              <a:buSzTx/>
              <a:buFont typeface="+mj-lt"/>
              <a:buAutoNum type="arabicPeriod"/>
              <a:tabLst/>
            </a:pPr>
            <a:endParaRPr lang="en-US" altLang="en-US">
              <a:ea typeface="Source Sans Pro"/>
            </a:endParaRPr>
          </a:p>
          <a:p>
            <a:pPr marR="0" lvl="0" indent="-342900" fontAlgn="base">
              <a:lnSpc>
                <a:spcPct val="100000"/>
              </a:lnSpc>
              <a:spcBef>
                <a:spcPct val="0"/>
              </a:spcBef>
              <a:spcAft>
                <a:spcPct val="0"/>
              </a:spcAft>
              <a:buClrTx/>
              <a:buSzTx/>
              <a:buFont typeface="+mj-lt"/>
              <a:buAutoNum type="arabicPeriod"/>
              <a:tabLst/>
            </a:pPr>
            <a:r>
              <a:rPr lang="en-US" altLang="en-US" b="1">
                <a:ea typeface="Source Sans Pro"/>
              </a:rPr>
              <a:t>monitor reset: </a:t>
            </a:r>
            <a:r>
              <a:rPr lang="en-US" altLang="en-US">
                <a:ea typeface="Source Sans Pro"/>
              </a:rPr>
              <a:t>This command resets the target system.</a:t>
            </a:r>
          </a:p>
          <a:p>
            <a:pPr marL="342900" marR="0" lvl="0" indent="-342900" fontAlgn="base">
              <a:lnSpc>
                <a:spcPct val="100000"/>
              </a:lnSpc>
              <a:spcBef>
                <a:spcPct val="0"/>
              </a:spcBef>
              <a:spcAft>
                <a:spcPct val="0"/>
              </a:spcAft>
              <a:buClrTx/>
              <a:buSzTx/>
              <a:buFont typeface="+mj-lt"/>
              <a:buAutoNum type="arabicPeriod"/>
              <a:tabLst/>
            </a:pPr>
            <a:endParaRPr lang="en-US" altLang="en-US">
              <a:ea typeface="Source Sans Pro"/>
            </a:endParaRPr>
          </a:p>
          <a:p>
            <a:pPr marR="0" lvl="0" indent="-342900" fontAlgn="base">
              <a:lnSpc>
                <a:spcPct val="100000"/>
              </a:lnSpc>
              <a:spcBef>
                <a:spcPct val="0"/>
              </a:spcBef>
              <a:spcAft>
                <a:spcPct val="0"/>
              </a:spcAft>
              <a:buClrTx/>
              <a:buSzTx/>
              <a:buFont typeface="+mj-lt"/>
              <a:buAutoNum type="arabicPeriod"/>
              <a:tabLst/>
            </a:pPr>
            <a:r>
              <a:rPr lang="en-US" altLang="en-US" b="1">
                <a:ea typeface="Source Sans Pro"/>
              </a:rPr>
              <a:t>monitor exit: </a:t>
            </a:r>
            <a:r>
              <a:rPr lang="en-US" altLang="en-US">
                <a:ea typeface="Source Sans Pro"/>
              </a:rPr>
              <a:t>This command exits GDBserver.</a:t>
            </a:r>
          </a:p>
          <a:p>
            <a:pPr marR="0" lvl="0" indent="-342900" fontAlgn="base">
              <a:lnSpc>
                <a:spcPct val="100000"/>
              </a:lnSpc>
              <a:spcBef>
                <a:spcPct val="0"/>
              </a:spcBef>
              <a:spcAft>
                <a:spcPct val="0"/>
              </a:spcAft>
              <a:buClrTx/>
              <a:buSzTx/>
              <a:buFont typeface="+mj-lt"/>
              <a:buAutoNum type="arabicPeriod"/>
              <a:tabLst/>
            </a:pPr>
            <a:endParaRPr lang="en-US" altLang="en-US" b="1">
              <a:ea typeface="Source Sans Pro"/>
            </a:endParaRPr>
          </a:p>
          <a:p>
            <a:pPr marR="0" lvl="0" indent="-342900" fontAlgn="base">
              <a:lnSpc>
                <a:spcPct val="100000"/>
              </a:lnSpc>
              <a:spcBef>
                <a:spcPct val="0"/>
              </a:spcBef>
              <a:spcAft>
                <a:spcPct val="0"/>
              </a:spcAft>
              <a:buClrTx/>
              <a:buSzTx/>
              <a:buFont typeface="+mj-lt"/>
              <a:buAutoNum type="arabicPeriod"/>
              <a:tabLst/>
            </a:pPr>
            <a:r>
              <a:rPr lang="en-US" altLang="en-US" b="1">
                <a:ea typeface="Source Sans Pro"/>
              </a:rPr>
              <a:t>monitor help: </a:t>
            </a:r>
            <a:r>
              <a:rPr lang="en-US" altLang="en-US">
                <a:ea typeface="Source Sans Pro"/>
              </a:rPr>
              <a:t>This command displays a list of available monitor commands.</a:t>
            </a:r>
          </a:p>
          <a:p>
            <a:pPr marR="0" lvl="0" indent="-342900" fontAlgn="base">
              <a:lnSpc>
                <a:spcPct val="100000"/>
              </a:lnSpc>
              <a:spcBef>
                <a:spcPct val="0"/>
              </a:spcBef>
              <a:spcAft>
                <a:spcPct val="0"/>
              </a:spcAft>
              <a:buClrTx/>
              <a:buSzTx/>
              <a:buFont typeface="+mj-lt"/>
              <a:buAutoNum type="arabicPeriod"/>
              <a:tabLst/>
            </a:pPr>
            <a:endParaRPr lang="en-US" altLang="en-US">
              <a:ea typeface="Source Sans Pro"/>
            </a:endParaRPr>
          </a:p>
          <a:p>
            <a:pPr marR="0" lvl="0" indent="-342900" fontAlgn="base">
              <a:lnSpc>
                <a:spcPct val="100000"/>
              </a:lnSpc>
              <a:spcBef>
                <a:spcPct val="0"/>
              </a:spcBef>
              <a:spcAft>
                <a:spcPct val="0"/>
              </a:spcAft>
              <a:buClrTx/>
              <a:buSzTx/>
              <a:buFont typeface="+mj-lt"/>
              <a:buAutoNum type="arabicPeriod"/>
              <a:tabLst/>
            </a:pPr>
            <a:r>
              <a:rPr lang="en-US" altLang="en-US" b="1">
                <a:ea typeface="Source Sans Pro"/>
              </a:rPr>
              <a:t>monitor resume: </a:t>
            </a:r>
            <a:r>
              <a:rPr lang="en-US" altLang="en-US">
                <a:ea typeface="Source Sans Pro"/>
              </a:rPr>
              <a:t>This command resumes the execution of the target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a:ln>
                <a:noFill/>
              </a:ln>
              <a:solidFill>
                <a:srgbClr val="374151"/>
              </a:solidFill>
              <a:effectLst/>
              <a:latin typeface="Söhne"/>
            </a:endParaRPr>
          </a:p>
        </p:txBody>
      </p:sp>
      <p:sp>
        <p:nvSpPr>
          <p:cNvPr id="10" name="Rectangle 4">
            <a:extLst>
              <a:ext uri="{FF2B5EF4-FFF2-40B4-BE49-F238E27FC236}">
                <a16:creationId xmlns:a16="http://schemas.microsoft.com/office/drawing/2014/main" id="{AB9ECC8B-9349-4219-6AFC-0943AD1253F1}"/>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DDBB7B8C-ECFB-F323-1CB4-44931D2CFC5E}"/>
              </a:ext>
            </a:extLst>
          </p:cNvPr>
          <p:cNvSpPr>
            <a:spLocks noChangeArrowheads="1"/>
          </p:cNvSpPr>
          <p:nvPr/>
        </p:nvSpPr>
        <p:spPr bwMode="auto">
          <a:xfrm>
            <a:off x="0" y="-338811"/>
            <a:ext cx="5250730"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599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image of bar graphs">
            <a:extLst>
              <a:ext uri="{FF2B5EF4-FFF2-40B4-BE49-F238E27FC236}">
                <a16:creationId xmlns:a16="http://schemas.microsoft.com/office/drawing/2014/main" id="{B1240E7A-9EE3-4AD7-AC70-53A1C0C7D52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41" name="Text Placeholder 40">
            <a:extLst>
              <a:ext uri="{FF2B5EF4-FFF2-40B4-BE49-F238E27FC236}">
                <a16:creationId xmlns:a16="http://schemas.microsoft.com/office/drawing/2014/main" id="{96363A03-E425-4DF0-A245-F0EEE2D0431D}"/>
              </a:ext>
            </a:extLst>
          </p:cNvPr>
          <p:cNvSpPr>
            <a:spLocks noGrp="1"/>
          </p:cNvSpPr>
          <p:nvPr>
            <p:ph type="body" sz="quarter" idx="25"/>
          </p:nvPr>
        </p:nvSpPr>
        <p:spPr>
          <a:xfrm>
            <a:off x="0" y="1465263"/>
            <a:ext cx="10026650" cy="4754562"/>
          </a:xfrm>
        </p:spPr>
        <p:txBody>
          <a:bodyPr vert="horz" lIns="1005840" tIns="502920" rIns="91440" bIns="45720" rtlCol="0" anchor="t">
            <a:noAutofit/>
          </a:bodyPr>
          <a:lstStyle/>
          <a:p>
            <a:pPr marL="285750" indent="-285750">
              <a:buChar char="•"/>
            </a:pPr>
            <a:r>
              <a:rPr lang="en-US"/>
              <a:t>What is GDB..?</a:t>
            </a:r>
          </a:p>
          <a:p>
            <a:pPr marL="285750" indent="-285750">
              <a:buChar char="•"/>
            </a:pPr>
            <a:r>
              <a:rPr lang="en-US"/>
              <a:t>WhaT IS DEBUGGING..?</a:t>
            </a:r>
          </a:p>
          <a:p>
            <a:pPr marL="285750" indent="-285750">
              <a:buChar char="•"/>
            </a:pPr>
            <a:r>
              <a:rPr lang="en-US"/>
              <a:t>Types of debugging..?</a:t>
            </a:r>
          </a:p>
          <a:p>
            <a:r>
              <a:rPr lang="en-US"/>
              <a:t>    -REmote debugging / tcp debugging.</a:t>
            </a:r>
          </a:p>
          <a:p>
            <a:pPr marL="285750" indent="-285750">
              <a:buChar char="•"/>
            </a:pPr>
            <a:r>
              <a:rPr lang="en-US"/>
              <a:t>Serial debugging.</a:t>
            </a:r>
          </a:p>
          <a:p>
            <a:pPr marL="285750" indent="-285750">
              <a:buChar char="•"/>
            </a:pPr>
            <a:r>
              <a:rPr lang="en-US"/>
              <a:t>Building kernel image adding gdb tool chain via busy box..</a:t>
            </a:r>
          </a:p>
          <a:p>
            <a:pPr marL="285750" indent="-285750">
              <a:buChar char="•"/>
            </a:pPr>
            <a:r>
              <a:rPr lang="en-US"/>
              <a:t>Building a kernel image for target board.</a:t>
            </a:r>
          </a:p>
          <a:p>
            <a:r>
              <a:rPr lang="en-US"/>
              <a:t>    -via build root.</a:t>
            </a:r>
          </a:p>
          <a:p>
            <a:r>
              <a:rPr lang="en-US"/>
              <a:t>    -via crosstool compilation.</a:t>
            </a:r>
          </a:p>
          <a:p>
            <a:endParaRPr lang="en-US"/>
          </a:p>
        </p:txBody>
      </p:sp>
      <p:sp>
        <p:nvSpPr>
          <p:cNvPr id="150" name="Footer Placeholder 149">
            <a:extLst>
              <a:ext uri="{FF2B5EF4-FFF2-40B4-BE49-F238E27FC236}">
                <a16:creationId xmlns:a16="http://schemas.microsoft.com/office/drawing/2014/main" id="{BF3830E9-8071-46F4-9061-47A9D52729BA}"/>
              </a:ext>
            </a:extLst>
          </p:cNvPr>
          <p:cNvSpPr>
            <a:spLocks noGrp="1"/>
          </p:cNvSpPr>
          <p:nvPr>
            <p:ph type="ftr" sz="quarter" idx="11"/>
          </p:nvPr>
        </p:nvSpPr>
        <p:spPr>
          <a:xfrm>
            <a:off x="4038600" y="6356350"/>
            <a:ext cx="4114800" cy="365125"/>
          </a:xfrm>
        </p:spPr>
        <p:txBody>
          <a:bodyPr/>
          <a:lstStyle/>
          <a:p>
            <a:r>
              <a:rPr lang="en-US">
                <a:ea typeface="Source Sans Pro"/>
              </a:rPr>
              <a:t>Gdb server</a:t>
            </a:r>
          </a:p>
        </p:txBody>
      </p:sp>
      <p:sp>
        <p:nvSpPr>
          <p:cNvPr id="152" name="Text Placeholder 151">
            <a:extLst>
              <a:ext uri="{FF2B5EF4-FFF2-40B4-BE49-F238E27FC236}">
                <a16:creationId xmlns:a16="http://schemas.microsoft.com/office/drawing/2014/main" id="{3C4F874E-995C-4034-ACF3-1F09DDFD1EF2}"/>
              </a:ext>
            </a:extLst>
          </p:cNvPr>
          <p:cNvSpPr>
            <a:spLocks noGrp="1"/>
          </p:cNvSpPr>
          <p:nvPr>
            <p:ph type="body" sz="quarter" idx="24"/>
          </p:nvPr>
        </p:nvSpPr>
        <p:spPr>
          <a:xfrm>
            <a:off x="10734040" y="-68580"/>
            <a:ext cx="1737360" cy="6858000"/>
          </a:xfrm>
        </p:spPr>
        <p:txBody>
          <a:bodyPr/>
          <a:lstStyle/>
          <a:p>
            <a:r>
              <a:rPr lang="en-US" sz="8800">
                <a:latin typeface="Source Sans Pro ExtraLight"/>
                <a:ea typeface="Source Sans Pro ExtraLight"/>
              </a:rPr>
              <a:t>CONTENTS</a:t>
            </a:r>
            <a:endParaRPr lang="en-US" sz="8800"/>
          </a:p>
        </p:txBody>
      </p:sp>
    </p:spTree>
    <p:extLst>
      <p:ext uri="{BB962C8B-B14F-4D97-AF65-F5344CB8AC3E}">
        <p14:creationId xmlns:p14="http://schemas.microsoft.com/office/powerpoint/2010/main" val="323836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1178-3E81-ABC3-16DE-BBA3ED30DE23}"/>
              </a:ext>
            </a:extLst>
          </p:cNvPr>
          <p:cNvSpPr>
            <a:spLocks noGrp="1"/>
          </p:cNvSpPr>
          <p:nvPr>
            <p:ph type="title"/>
          </p:nvPr>
        </p:nvSpPr>
        <p:spPr>
          <a:xfrm>
            <a:off x="773408" y="322509"/>
            <a:ext cx="11140032" cy="834435"/>
          </a:xfrm>
        </p:spPr>
        <p:txBody>
          <a:bodyPr/>
          <a:lstStyle/>
          <a:p>
            <a:r>
              <a:rPr lang="en-US"/>
              <a:t>Copy the file </a:t>
            </a:r>
          </a:p>
        </p:txBody>
      </p:sp>
      <p:sp>
        <p:nvSpPr>
          <p:cNvPr id="4" name="Slide Number Placeholder 3">
            <a:extLst>
              <a:ext uri="{FF2B5EF4-FFF2-40B4-BE49-F238E27FC236}">
                <a16:creationId xmlns:a16="http://schemas.microsoft.com/office/drawing/2014/main" id="{0366A5D1-438B-666A-4337-59ABDE63AB41}"/>
              </a:ext>
            </a:extLst>
          </p:cNvPr>
          <p:cNvSpPr>
            <a:spLocks noGrp="1"/>
          </p:cNvSpPr>
          <p:nvPr>
            <p:ph type="sldNum" sz="quarter" idx="12"/>
          </p:nvPr>
        </p:nvSpPr>
        <p:spPr/>
        <p:txBody>
          <a:bodyPr/>
          <a:lstStyle/>
          <a:p>
            <a:fld id="{B5CEABB6-07DC-46E8-9B57-56EC44A396E5}" type="slidenum">
              <a:rPr lang="en-US" smtClean="0"/>
              <a:pPr/>
              <a:t>20</a:t>
            </a:fld>
            <a:endParaRPr lang="en-US"/>
          </a:p>
        </p:txBody>
      </p:sp>
      <p:sp>
        <p:nvSpPr>
          <p:cNvPr id="5" name="TextBox 4">
            <a:extLst>
              <a:ext uri="{FF2B5EF4-FFF2-40B4-BE49-F238E27FC236}">
                <a16:creationId xmlns:a16="http://schemas.microsoft.com/office/drawing/2014/main" id="{48417257-346F-647D-8660-7D937C870160}"/>
              </a:ext>
            </a:extLst>
          </p:cNvPr>
          <p:cNvSpPr txBox="1"/>
          <p:nvPr/>
        </p:nvSpPr>
        <p:spPr>
          <a:xfrm>
            <a:off x="443061" y="1624586"/>
            <a:ext cx="1147037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Ø"/>
            </a:pPr>
            <a:r>
              <a:rPr lang="en-US" b="1">
                <a:ea typeface="+mn-lt"/>
                <a:cs typeface="+mn-lt"/>
              </a:rPr>
              <a:t>Using remote get command in </a:t>
            </a:r>
            <a:r>
              <a:rPr lang="en-US" b="1" err="1">
                <a:ea typeface="+mn-lt"/>
                <a:cs typeface="+mn-lt"/>
              </a:rPr>
              <a:t>gdb</a:t>
            </a:r>
            <a:r>
              <a:rPr lang="en-US" b="1">
                <a:ea typeface="+mn-lt"/>
                <a:cs typeface="+mn-lt"/>
              </a:rPr>
              <a:t>: </a:t>
            </a:r>
            <a:r>
              <a:rPr lang="en-US">
                <a:ea typeface="+mn-lt"/>
                <a:cs typeface="+mn-lt"/>
              </a:rPr>
              <a:t>You can use the file get command in gdb to copy the executable file from the remote machine where gdbserver is running to the local machine where gdbclient is running.</a:t>
            </a:r>
          </a:p>
          <a:p>
            <a:pPr algn="ctr"/>
            <a:r>
              <a:rPr lang="en-US">
                <a:ea typeface="Source Sans Pro"/>
              </a:rPr>
              <a:t>                                                       </a:t>
            </a:r>
          </a:p>
          <a:p>
            <a:pPr algn="ctr"/>
            <a:r>
              <a:rPr lang="en-US">
                <a:ea typeface="Source Sans Pro"/>
              </a:rPr>
              <a:t> </a:t>
            </a:r>
            <a:r>
              <a:rPr lang="en-US" b="1">
                <a:ea typeface="Source Sans Pro"/>
              </a:rPr>
              <a:t>  remote get &lt;path of remote file&gt; &lt;space&gt; &lt; local path &gt;</a:t>
            </a:r>
            <a:endParaRPr lang="en-US">
              <a:ea typeface="Source Sans Pro"/>
            </a:endParaRPr>
          </a:p>
          <a:p>
            <a:pPr algn="just"/>
            <a:endParaRPr lang="en-US" b="1">
              <a:ea typeface="+mn-lt"/>
              <a:cs typeface="+mn-lt"/>
            </a:endParaRPr>
          </a:p>
          <a:p>
            <a:pPr marL="285750" indent="-285750" algn="just">
              <a:buFont typeface="Wingdings" panose="05000000000000000000" pitchFamily="2" charset="2"/>
              <a:buChar char="Ø"/>
            </a:pPr>
            <a:r>
              <a:rPr lang="en-US" b="1">
                <a:ea typeface="+mn-lt"/>
                <a:cs typeface="+mn-lt"/>
              </a:rPr>
              <a:t>Using SCP</a:t>
            </a:r>
            <a:r>
              <a:rPr lang="en-US">
                <a:ea typeface="+mn-lt"/>
                <a:cs typeface="+mn-lt"/>
              </a:rPr>
              <a:t>: SCP (Secure Copy) is a command-line utility that allows you to securely copy files between remote and local machines. You can use SCP to copy the executable file from the remote machine to the local machine. Here's an example command to copy the file:</a:t>
            </a:r>
            <a:endParaRPr lang="en-US"/>
          </a:p>
          <a:p>
            <a:pPr marL="285750" indent="-285750" algn="just">
              <a:buFont typeface="Wingdings" panose="05000000000000000000" pitchFamily="2" charset="2"/>
              <a:buChar char="Ø"/>
            </a:pPr>
            <a:endParaRPr lang="en-US"/>
          </a:p>
          <a:p>
            <a:pPr marL="285750" indent="-285750" algn="just">
              <a:buFont typeface="Wingdings" panose="05000000000000000000" pitchFamily="2" charset="2"/>
              <a:buChar char="Ø"/>
            </a:pPr>
            <a:r>
              <a:rPr lang="en-US" b="1">
                <a:highlight>
                  <a:srgbClr val="00FF00"/>
                </a:highlight>
                <a:ea typeface="+mn-lt"/>
                <a:cs typeface="+mn-lt"/>
              </a:rPr>
              <a:t>scp user@remote</a:t>
            </a:r>
            <a:r>
              <a:rPr lang="en-US">
                <a:highlight>
                  <a:srgbClr val="00FF00"/>
                </a:highlight>
                <a:ea typeface="+mn-lt"/>
                <a:cs typeface="+mn-lt"/>
              </a:rPr>
              <a:t>:/path/to/remote/executable /path/to/local/destination</a:t>
            </a:r>
          </a:p>
          <a:p>
            <a:pPr marL="285750" indent="-285750" algn="just">
              <a:buFont typeface="Wingdings" panose="05000000000000000000" pitchFamily="2" charset="2"/>
              <a:buChar char="Ø"/>
            </a:pPr>
            <a:endParaRPr lang="en-US">
              <a:highlight>
                <a:srgbClr val="00FF00"/>
              </a:highlight>
              <a:ea typeface="+mn-lt"/>
              <a:cs typeface="+mn-lt"/>
            </a:endParaRPr>
          </a:p>
          <a:p>
            <a:pPr marL="285750" indent="-285750" algn="just">
              <a:buFont typeface="Wingdings" panose="05000000000000000000" pitchFamily="2" charset="2"/>
              <a:buChar char="Ø"/>
            </a:pPr>
            <a:endParaRPr lang="en-US">
              <a:highlight>
                <a:srgbClr val="00FF00"/>
              </a:highlight>
            </a:endParaRPr>
          </a:p>
          <a:p>
            <a:pPr marL="285750" indent="-285750" algn="just">
              <a:buFont typeface="Wingdings" panose="05000000000000000000" pitchFamily="2" charset="2"/>
              <a:buChar char="Ø"/>
            </a:pPr>
            <a:r>
              <a:rPr lang="en-US">
                <a:ea typeface="+mn-lt"/>
                <a:cs typeface="+mn-lt"/>
              </a:rPr>
              <a:t>where user is the username on the remote machine, remote is the IP address or hostname of the remote machine, /path/to/remote/executable is the path to the executable file on the remote machine, and /path/to/local/destination is the path where you want to save the file on the local machine.</a:t>
            </a:r>
            <a:endParaRPr lang="en-US"/>
          </a:p>
          <a:p>
            <a:pPr marL="285750" indent="-285750" algn="l">
              <a:buFont typeface="Wingdings" panose="05000000000000000000" pitchFamily="2" charset="2"/>
              <a:buChar char="Ø"/>
            </a:pPr>
            <a:endParaRPr lang="en-US">
              <a:ea typeface="Source Sans Pro"/>
            </a:endParaRPr>
          </a:p>
        </p:txBody>
      </p:sp>
    </p:spTree>
    <p:extLst>
      <p:ext uri="{BB962C8B-B14F-4D97-AF65-F5344CB8AC3E}">
        <p14:creationId xmlns:p14="http://schemas.microsoft.com/office/powerpoint/2010/main" val="1654422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8A73-3EFA-FF20-C2EB-D812636F702B}"/>
              </a:ext>
            </a:extLst>
          </p:cNvPr>
          <p:cNvSpPr>
            <a:spLocks noGrp="1"/>
          </p:cNvSpPr>
          <p:nvPr>
            <p:ph type="title"/>
          </p:nvPr>
        </p:nvSpPr>
        <p:spPr>
          <a:xfrm>
            <a:off x="606287" y="365760"/>
            <a:ext cx="11356848" cy="1325563"/>
          </a:xfrm>
        </p:spPr>
        <p:txBody>
          <a:bodyPr/>
          <a:lstStyle/>
          <a:p>
            <a:r>
              <a:rPr lang="en-US"/>
              <a:t>File transfer protocol</a:t>
            </a:r>
            <a:endParaRPr lang="en-IN"/>
          </a:p>
        </p:txBody>
      </p:sp>
      <p:sp>
        <p:nvSpPr>
          <p:cNvPr id="4" name="Slide Number Placeholder 3">
            <a:extLst>
              <a:ext uri="{FF2B5EF4-FFF2-40B4-BE49-F238E27FC236}">
                <a16:creationId xmlns:a16="http://schemas.microsoft.com/office/drawing/2014/main" id="{133235E0-9B4A-A1C3-B963-CAC1F1A0C0DA}"/>
              </a:ext>
            </a:extLst>
          </p:cNvPr>
          <p:cNvSpPr>
            <a:spLocks noGrp="1"/>
          </p:cNvSpPr>
          <p:nvPr>
            <p:ph type="sldNum" sz="quarter" idx="12"/>
          </p:nvPr>
        </p:nvSpPr>
        <p:spPr/>
        <p:txBody>
          <a:bodyPr/>
          <a:lstStyle/>
          <a:p>
            <a:fld id="{B5CEABB6-07DC-46E8-9B57-56EC44A396E5}" type="slidenum">
              <a:rPr lang="en-US" smtClean="0"/>
              <a:pPr/>
              <a:t>21</a:t>
            </a:fld>
            <a:endParaRPr lang="en-US"/>
          </a:p>
        </p:txBody>
      </p:sp>
      <p:sp>
        <p:nvSpPr>
          <p:cNvPr id="6" name="TextBox 5">
            <a:extLst>
              <a:ext uri="{FF2B5EF4-FFF2-40B4-BE49-F238E27FC236}">
                <a16:creationId xmlns:a16="http://schemas.microsoft.com/office/drawing/2014/main" id="{CDE55D58-B9E0-CAA5-D95F-D480495332F7}"/>
              </a:ext>
            </a:extLst>
          </p:cNvPr>
          <p:cNvSpPr txBox="1"/>
          <p:nvPr/>
        </p:nvSpPr>
        <p:spPr>
          <a:xfrm>
            <a:off x="606287" y="1621749"/>
            <a:ext cx="11131826" cy="3970318"/>
          </a:xfrm>
          <a:prstGeom prst="rect">
            <a:avLst/>
          </a:prstGeom>
          <a:noFill/>
        </p:spPr>
        <p:txBody>
          <a:bodyPr wrap="square" rtlCol="0">
            <a:spAutoFit/>
          </a:bodyPr>
          <a:lstStyle/>
          <a:p>
            <a:pPr algn="just"/>
            <a:r>
              <a:rPr lang="en-US"/>
              <a:t>File Transfer Protocol (FTP) is a standard network protocol used to transfer files between clients and servers on a </a:t>
            </a:r>
          </a:p>
          <a:p>
            <a:pPr algn="just"/>
            <a:r>
              <a:rPr lang="en-US"/>
              <a:t>computer network. The following are some of the commonly used FTP commands:    </a:t>
            </a:r>
          </a:p>
          <a:p>
            <a:pPr algn="just"/>
            <a:endParaRPr lang="en-US"/>
          </a:p>
          <a:p>
            <a:pPr algn="just"/>
            <a:r>
              <a:rPr lang="en-US" b="1"/>
              <a:t>USER: </a:t>
            </a:r>
            <a:r>
              <a:rPr lang="en-US"/>
              <a:t>This command is used to send the username to the FTP server.    </a:t>
            </a:r>
          </a:p>
          <a:p>
            <a:pPr algn="just"/>
            <a:r>
              <a:rPr lang="en-US" b="1"/>
              <a:t>PASS: </a:t>
            </a:r>
            <a:r>
              <a:rPr lang="en-US"/>
              <a:t>This command is used to send the password to the FTP server.    </a:t>
            </a:r>
          </a:p>
          <a:p>
            <a:pPr algn="just"/>
            <a:r>
              <a:rPr lang="en-US" b="1"/>
              <a:t>LIST:   </a:t>
            </a:r>
            <a:r>
              <a:rPr lang="en-US"/>
              <a:t>This command is used to list the files and directories on the remote server.    </a:t>
            </a:r>
          </a:p>
          <a:p>
            <a:pPr algn="just"/>
            <a:r>
              <a:rPr lang="en-US" b="1"/>
              <a:t>RETR: </a:t>
            </a:r>
            <a:r>
              <a:rPr lang="en-US"/>
              <a:t>This command is used to retrieve a file from the remote server.    </a:t>
            </a:r>
          </a:p>
          <a:p>
            <a:pPr algn="just"/>
            <a:r>
              <a:rPr lang="en-US" b="1"/>
              <a:t>STOR: </a:t>
            </a:r>
            <a:r>
              <a:rPr lang="en-US"/>
              <a:t>This command is used to store a file on the remote server.   </a:t>
            </a:r>
          </a:p>
          <a:p>
            <a:pPr algn="just"/>
            <a:r>
              <a:rPr lang="en-US" b="1"/>
              <a:t>DELE:  </a:t>
            </a:r>
            <a:r>
              <a:rPr lang="en-US"/>
              <a:t>This command is used to delete a file on the remote server.    </a:t>
            </a:r>
          </a:p>
          <a:p>
            <a:pPr algn="just"/>
            <a:r>
              <a:rPr lang="en-US" b="1"/>
              <a:t>CWD:   </a:t>
            </a:r>
            <a:r>
              <a:rPr lang="en-US"/>
              <a:t>This command is used to change the current working directory on the remote server.    </a:t>
            </a:r>
          </a:p>
          <a:p>
            <a:pPr algn="just"/>
            <a:r>
              <a:rPr lang="en-US" b="1"/>
              <a:t>PWD:   </a:t>
            </a:r>
            <a:r>
              <a:rPr lang="en-US"/>
              <a:t>This command is used to display the current working directory on the remote server.    </a:t>
            </a:r>
          </a:p>
          <a:p>
            <a:pPr algn="just"/>
            <a:r>
              <a:rPr lang="en-US" b="1"/>
              <a:t>SIZE:    </a:t>
            </a:r>
            <a:r>
              <a:rPr lang="en-US"/>
              <a:t>This command is used to get the size of a file on the remote server.    </a:t>
            </a:r>
          </a:p>
          <a:p>
            <a:pPr algn="just"/>
            <a:r>
              <a:rPr lang="en-US" b="1"/>
              <a:t>ABOR: </a:t>
            </a:r>
            <a:r>
              <a:rPr lang="en-US"/>
              <a:t>This command is used to abort the current file transfer operation.    </a:t>
            </a:r>
          </a:p>
          <a:p>
            <a:pPr algn="just"/>
            <a:r>
              <a:rPr lang="en-US" b="1"/>
              <a:t>QUIT:  </a:t>
            </a:r>
            <a:r>
              <a:rPr lang="en-US"/>
              <a:t>This command is used to terminate the FTP session.</a:t>
            </a:r>
            <a:endParaRPr lang="en-IN"/>
          </a:p>
        </p:txBody>
      </p:sp>
    </p:spTree>
    <p:extLst>
      <p:ext uri="{BB962C8B-B14F-4D97-AF65-F5344CB8AC3E}">
        <p14:creationId xmlns:p14="http://schemas.microsoft.com/office/powerpoint/2010/main" val="198735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BD9F-D175-CD0D-47FA-05BB7E394AB1}"/>
              </a:ext>
            </a:extLst>
          </p:cNvPr>
          <p:cNvSpPr>
            <a:spLocks noGrp="1"/>
          </p:cNvSpPr>
          <p:nvPr>
            <p:ph type="title"/>
          </p:nvPr>
        </p:nvSpPr>
        <p:spPr>
          <a:xfrm>
            <a:off x="258417" y="365760"/>
            <a:ext cx="11098431" cy="1325563"/>
          </a:xfrm>
        </p:spPr>
        <p:txBody>
          <a:bodyPr/>
          <a:lstStyle/>
          <a:p>
            <a:r>
              <a:rPr lang="en-US" u="sng"/>
              <a:t>Implementation FTP</a:t>
            </a:r>
            <a:endParaRPr lang="en-IN" u="sng"/>
          </a:p>
        </p:txBody>
      </p:sp>
      <p:sp>
        <p:nvSpPr>
          <p:cNvPr id="4" name="Slide Number Placeholder 3">
            <a:extLst>
              <a:ext uri="{FF2B5EF4-FFF2-40B4-BE49-F238E27FC236}">
                <a16:creationId xmlns:a16="http://schemas.microsoft.com/office/drawing/2014/main" id="{CDC726FC-E344-BFF4-08F1-06B18C215347}"/>
              </a:ext>
            </a:extLst>
          </p:cNvPr>
          <p:cNvSpPr>
            <a:spLocks noGrp="1"/>
          </p:cNvSpPr>
          <p:nvPr>
            <p:ph type="sldNum" sz="quarter" idx="12"/>
          </p:nvPr>
        </p:nvSpPr>
        <p:spPr/>
        <p:txBody>
          <a:bodyPr/>
          <a:lstStyle/>
          <a:p>
            <a:fld id="{B5CEABB6-07DC-46E8-9B57-56EC44A396E5}" type="slidenum">
              <a:rPr lang="en-US" smtClean="0"/>
              <a:pPr/>
              <a:t>22</a:t>
            </a:fld>
            <a:endParaRPr lang="en-US"/>
          </a:p>
        </p:txBody>
      </p:sp>
      <p:sp>
        <p:nvSpPr>
          <p:cNvPr id="5" name="TextBox 4">
            <a:extLst>
              <a:ext uri="{FF2B5EF4-FFF2-40B4-BE49-F238E27FC236}">
                <a16:creationId xmlns:a16="http://schemas.microsoft.com/office/drawing/2014/main" id="{D44DE47F-9A4B-AB92-89D5-7FE313C405A6}"/>
              </a:ext>
            </a:extLst>
          </p:cNvPr>
          <p:cNvSpPr txBox="1"/>
          <p:nvPr/>
        </p:nvSpPr>
        <p:spPr>
          <a:xfrm>
            <a:off x="258417" y="1591932"/>
            <a:ext cx="11787807" cy="4031873"/>
          </a:xfrm>
          <a:prstGeom prst="rect">
            <a:avLst/>
          </a:prstGeom>
          <a:noFill/>
        </p:spPr>
        <p:txBody>
          <a:bodyPr wrap="square" rtlCol="0">
            <a:spAutoFit/>
          </a:bodyPr>
          <a:lstStyle/>
          <a:p>
            <a:pPr algn="just"/>
            <a:r>
              <a:rPr lang="en-US" b="1"/>
              <a:t>Using FTP: </a:t>
            </a:r>
            <a:r>
              <a:rPr lang="en-US"/>
              <a:t>FTP (File Transfer Protocol) is a standard protocol used for transferring files over a network.</a:t>
            </a:r>
          </a:p>
          <a:p>
            <a:pPr algn="just"/>
            <a:endParaRPr lang="en-US"/>
          </a:p>
          <a:p>
            <a:pPr algn="just"/>
            <a:r>
              <a:rPr lang="en-US"/>
              <a:t> You can use an FTP client to transfer the executable file from the remote machine to the local machine. </a:t>
            </a:r>
          </a:p>
          <a:p>
            <a:pPr algn="just"/>
            <a:r>
              <a:rPr lang="en-US"/>
              <a:t>You'll need to have an FTP server running on the remote machine and an FTP client installed on the local machine. Here's an example command to copy the file using the ftp command:​</a:t>
            </a:r>
          </a:p>
          <a:p>
            <a:pPr algn="just"/>
            <a:endParaRPr lang="en-US"/>
          </a:p>
          <a:p>
            <a:pPr algn="just"/>
            <a:endParaRPr lang="en-US"/>
          </a:p>
          <a:p>
            <a:pPr algn="just"/>
            <a:r>
              <a:rPr lang="en-US" sz="2000" b="1"/>
              <a:t>  ftp remote​</a:t>
            </a:r>
          </a:p>
          <a:p>
            <a:pPr algn="just"/>
            <a:r>
              <a:rPr lang="en-US" sz="2000" b="1"/>
              <a:t>  ftp&gt; get /path/to/remote/executable /path/to/local/destination​    ​</a:t>
            </a:r>
          </a:p>
          <a:p>
            <a:pPr algn="just"/>
            <a:endParaRPr lang="en-US"/>
          </a:p>
          <a:p>
            <a:pPr algn="just"/>
            <a:endParaRPr lang="en-US"/>
          </a:p>
          <a:p>
            <a:pPr algn="just"/>
            <a:r>
              <a:rPr lang="en-US"/>
              <a:t>where remote is the IP address or hostname of the remote machine, /path/to/remote/executable is the path to the executable file on the remote machine, and /path/to/local/destination is the path where you want to save the file on the local machine.​</a:t>
            </a:r>
            <a:endParaRPr lang="en-IN"/>
          </a:p>
        </p:txBody>
      </p:sp>
    </p:spTree>
    <p:extLst>
      <p:ext uri="{BB962C8B-B14F-4D97-AF65-F5344CB8AC3E}">
        <p14:creationId xmlns:p14="http://schemas.microsoft.com/office/powerpoint/2010/main" val="2811760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56F1-B4F9-2F1D-5E8F-E09AA13F1927}"/>
              </a:ext>
            </a:extLst>
          </p:cNvPr>
          <p:cNvSpPr>
            <a:spLocks noGrp="1"/>
          </p:cNvSpPr>
          <p:nvPr>
            <p:ph type="title"/>
          </p:nvPr>
        </p:nvSpPr>
        <p:spPr>
          <a:xfrm>
            <a:off x="294596" y="136525"/>
            <a:ext cx="10515600" cy="1325563"/>
          </a:xfrm>
        </p:spPr>
        <p:txBody>
          <a:bodyPr/>
          <a:lstStyle/>
          <a:p>
            <a:r>
              <a:rPr lang="en-US" u="sng"/>
              <a:t>SFTP (Secure File Transfer Protocol) </a:t>
            </a:r>
            <a:endParaRPr lang="en-IN" u="sng"/>
          </a:p>
        </p:txBody>
      </p:sp>
      <p:sp>
        <p:nvSpPr>
          <p:cNvPr id="4" name="Slide Number Placeholder 3">
            <a:extLst>
              <a:ext uri="{FF2B5EF4-FFF2-40B4-BE49-F238E27FC236}">
                <a16:creationId xmlns:a16="http://schemas.microsoft.com/office/drawing/2014/main" id="{1EA8DA5E-F5D4-DF56-7530-390194DF9730}"/>
              </a:ext>
            </a:extLst>
          </p:cNvPr>
          <p:cNvSpPr>
            <a:spLocks noGrp="1"/>
          </p:cNvSpPr>
          <p:nvPr>
            <p:ph type="sldNum" sz="quarter" idx="12"/>
          </p:nvPr>
        </p:nvSpPr>
        <p:spPr/>
        <p:txBody>
          <a:bodyPr/>
          <a:lstStyle/>
          <a:p>
            <a:fld id="{B5CEABB6-07DC-46E8-9B57-56EC44A396E5}" type="slidenum">
              <a:rPr lang="en-US" smtClean="0"/>
              <a:pPr/>
              <a:t>23</a:t>
            </a:fld>
            <a:endParaRPr lang="en-US"/>
          </a:p>
        </p:txBody>
      </p:sp>
      <p:sp>
        <p:nvSpPr>
          <p:cNvPr id="6" name="TextBox 5">
            <a:extLst>
              <a:ext uri="{FF2B5EF4-FFF2-40B4-BE49-F238E27FC236}">
                <a16:creationId xmlns:a16="http://schemas.microsoft.com/office/drawing/2014/main" id="{CB44AFAB-132F-CC61-C5CA-C3CDAC215AEE}"/>
              </a:ext>
            </a:extLst>
          </p:cNvPr>
          <p:cNvSpPr txBox="1"/>
          <p:nvPr/>
        </p:nvSpPr>
        <p:spPr>
          <a:xfrm>
            <a:off x="188843" y="1311965"/>
            <a:ext cx="11817627" cy="4524315"/>
          </a:xfrm>
          <a:prstGeom prst="rect">
            <a:avLst/>
          </a:prstGeom>
          <a:noFill/>
        </p:spPr>
        <p:txBody>
          <a:bodyPr wrap="square" rtlCol="0">
            <a:spAutoFit/>
          </a:bodyPr>
          <a:lstStyle/>
          <a:p>
            <a:pPr marL="285750" indent="-285750">
              <a:buFont typeface="Wingdings" panose="05000000000000000000" pitchFamily="2" charset="2"/>
              <a:buChar char="q"/>
            </a:pPr>
            <a:r>
              <a:rPr lang="en-US" b="1"/>
              <a:t>Using SFTP: </a:t>
            </a:r>
            <a:r>
              <a:rPr lang="en-US"/>
              <a:t>SFTP (Secure File Transfer Protocol) is a secure version of FTP that encrypts data during transfer.</a:t>
            </a:r>
          </a:p>
          <a:p>
            <a:pPr marL="285750" indent="-285750">
              <a:buFont typeface="Wingdings" panose="05000000000000000000" pitchFamily="2" charset="2"/>
              <a:buChar char="q"/>
            </a:pPr>
            <a:endParaRPr lang="en-US"/>
          </a:p>
          <a:p>
            <a:pPr marL="285750" indent="-285750">
              <a:buFont typeface="Wingdings" panose="05000000000000000000" pitchFamily="2" charset="2"/>
              <a:buChar char="q"/>
            </a:pPr>
            <a:r>
              <a:rPr lang="en-US"/>
              <a:t>You can use an SFTP client to transfer the executable file from the remote machine to the local machine. You'll need to have an SFTP server running on the remote machine and an SFTP client installed on the local machine.</a:t>
            </a:r>
          </a:p>
          <a:p>
            <a:pPr marL="285750" indent="-285750">
              <a:buFont typeface="Wingdings" panose="05000000000000000000" pitchFamily="2" charset="2"/>
              <a:buChar char="q"/>
            </a:pPr>
            <a:endParaRPr lang="en-US"/>
          </a:p>
          <a:p>
            <a:pPr marL="285750" indent="-285750">
              <a:buFont typeface="Wingdings" panose="05000000000000000000" pitchFamily="2" charset="2"/>
              <a:buChar char="q"/>
            </a:pPr>
            <a:r>
              <a:rPr lang="en-US"/>
              <a:t>Here's an example command to copy the file using the sftp command:</a:t>
            </a:r>
          </a:p>
          <a:p>
            <a:pPr marL="285750" indent="-285750">
              <a:buFont typeface="Wingdings" panose="05000000000000000000" pitchFamily="2" charset="2"/>
              <a:buChar char="q"/>
            </a:pPr>
            <a:endParaRPr lang="en-US"/>
          </a:p>
          <a:p>
            <a:pPr marL="285750" indent="-285750">
              <a:buFont typeface="Wingdings" panose="05000000000000000000" pitchFamily="2" charset="2"/>
              <a:buChar char="q"/>
            </a:pPr>
            <a:r>
              <a:rPr lang="en-US"/>
              <a:t>​sql​sftp user@remote​</a:t>
            </a:r>
          </a:p>
          <a:p>
            <a:endParaRPr lang="en-US"/>
          </a:p>
          <a:p>
            <a:pPr marL="285750" indent="-285750">
              <a:buFont typeface="Wingdings" panose="05000000000000000000" pitchFamily="2" charset="2"/>
              <a:buChar char="q"/>
            </a:pPr>
            <a:r>
              <a:rPr lang="en-US"/>
              <a:t>sftp&gt; get /path/to/remote/executable /path/to/local/destination​​</a:t>
            </a:r>
          </a:p>
          <a:p>
            <a:pPr marL="285750" indent="-285750">
              <a:buFont typeface="Wingdings" panose="05000000000000000000" pitchFamily="2" charset="2"/>
              <a:buChar char="q"/>
            </a:pPr>
            <a:endParaRPr lang="en-US"/>
          </a:p>
          <a:p>
            <a:pPr marL="285750" indent="-285750">
              <a:buFont typeface="Wingdings" panose="05000000000000000000" pitchFamily="2" charset="2"/>
              <a:buChar char="q"/>
            </a:pPr>
            <a:r>
              <a:rPr lang="en-US"/>
              <a:t>where user is the username on the remote machine, remote is the IP address or hostname of the remote machine,</a:t>
            </a:r>
          </a:p>
          <a:p>
            <a:pPr marL="285750" indent="-285750">
              <a:buFont typeface="Wingdings" panose="05000000000000000000" pitchFamily="2" charset="2"/>
              <a:buChar char="q"/>
            </a:pPr>
            <a:endParaRPr lang="en-US"/>
          </a:p>
          <a:p>
            <a:pPr marL="285750" indent="-285750">
              <a:buFont typeface="Wingdings" panose="05000000000000000000" pitchFamily="2" charset="2"/>
              <a:buChar char="q"/>
            </a:pPr>
            <a:r>
              <a:rPr lang="en-US"/>
              <a:t> /path/to/remote/executable is the path to the executable file on the remote machine.</a:t>
            </a:r>
          </a:p>
          <a:p>
            <a:pPr marL="285750" indent="-285750">
              <a:buFont typeface="Wingdings" panose="05000000000000000000" pitchFamily="2" charset="2"/>
              <a:buChar char="q"/>
            </a:pPr>
            <a:endParaRPr lang="en-US"/>
          </a:p>
          <a:p>
            <a:pPr marL="285750" indent="-285750">
              <a:buFont typeface="Wingdings" panose="05000000000000000000" pitchFamily="2" charset="2"/>
              <a:buChar char="q"/>
            </a:pPr>
            <a:r>
              <a:rPr lang="en-US"/>
              <a:t> /path/to/local/destination is the path where you want to save the file on the local machine.​</a:t>
            </a:r>
            <a:endParaRPr lang="en-IN"/>
          </a:p>
        </p:txBody>
      </p:sp>
    </p:spTree>
    <p:extLst>
      <p:ext uri="{BB962C8B-B14F-4D97-AF65-F5344CB8AC3E}">
        <p14:creationId xmlns:p14="http://schemas.microsoft.com/office/powerpoint/2010/main" val="3934769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0E3A-E57E-2DB7-B68A-E0CF3840A5E7}"/>
              </a:ext>
            </a:extLst>
          </p:cNvPr>
          <p:cNvSpPr>
            <a:spLocks noGrp="1"/>
          </p:cNvSpPr>
          <p:nvPr>
            <p:ph type="title"/>
          </p:nvPr>
        </p:nvSpPr>
        <p:spPr>
          <a:xfrm>
            <a:off x="653651" y="569155"/>
            <a:ext cx="11091251" cy="365124"/>
          </a:xfrm>
        </p:spPr>
        <p:txBody>
          <a:bodyPr>
            <a:noAutofit/>
          </a:bodyPr>
          <a:lstStyle/>
          <a:p>
            <a:r>
              <a:rPr lang="en-US" sz="3200"/>
              <a:t>Steps:</a:t>
            </a:r>
            <a:br>
              <a:rPr lang="en-US" sz="3200"/>
            </a:br>
            <a:endParaRPr lang="en-IN" sz="3200"/>
          </a:p>
        </p:txBody>
      </p:sp>
      <p:sp>
        <p:nvSpPr>
          <p:cNvPr id="3" name="Footer Placeholder 2">
            <a:extLst>
              <a:ext uri="{FF2B5EF4-FFF2-40B4-BE49-F238E27FC236}">
                <a16:creationId xmlns:a16="http://schemas.microsoft.com/office/drawing/2014/main" id="{018AA9F8-E88C-9904-B850-904EDDF66188}"/>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4EADC795-F318-E375-6ADA-54FBBB7B60C1}"/>
              </a:ext>
            </a:extLst>
          </p:cNvPr>
          <p:cNvSpPr>
            <a:spLocks noGrp="1"/>
          </p:cNvSpPr>
          <p:nvPr>
            <p:ph type="sldNum" sz="quarter" idx="12"/>
          </p:nvPr>
        </p:nvSpPr>
        <p:spPr/>
        <p:txBody>
          <a:bodyPr/>
          <a:lstStyle/>
          <a:p>
            <a:fld id="{B5CEABB6-07DC-46E8-9B57-56EC44A396E5}" type="slidenum">
              <a:rPr lang="en-US" smtClean="0"/>
              <a:pPr/>
              <a:t>24</a:t>
            </a:fld>
            <a:endParaRPr lang="en-US"/>
          </a:p>
        </p:txBody>
      </p:sp>
      <p:pic>
        <p:nvPicPr>
          <p:cNvPr id="6" name="Picture 5">
            <a:extLst>
              <a:ext uri="{FF2B5EF4-FFF2-40B4-BE49-F238E27FC236}">
                <a16:creationId xmlns:a16="http://schemas.microsoft.com/office/drawing/2014/main" id="{46595BDD-1AC6-155E-D6DA-DAF55989199A}"/>
              </a:ext>
            </a:extLst>
          </p:cNvPr>
          <p:cNvPicPr>
            <a:picLocks noChangeAspect="1"/>
          </p:cNvPicPr>
          <p:nvPr/>
        </p:nvPicPr>
        <p:blipFill>
          <a:blip r:embed="rId2"/>
          <a:stretch>
            <a:fillRect/>
          </a:stretch>
        </p:blipFill>
        <p:spPr>
          <a:xfrm>
            <a:off x="653651" y="770559"/>
            <a:ext cx="10884697" cy="5585791"/>
          </a:xfrm>
          <a:prstGeom prst="rect">
            <a:avLst/>
          </a:prstGeom>
        </p:spPr>
      </p:pic>
    </p:spTree>
    <p:extLst>
      <p:ext uri="{BB962C8B-B14F-4D97-AF65-F5344CB8AC3E}">
        <p14:creationId xmlns:p14="http://schemas.microsoft.com/office/powerpoint/2010/main" val="1334826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676959-4DDF-CEE2-78BC-7CF8868492DD}"/>
              </a:ext>
            </a:extLst>
          </p:cNvPr>
          <p:cNvSpPr>
            <a:spLocks noGrp="1"/>
          </p:cNvSpPr>
          <p:nvPr>
            <p:ph type="sldNum" sz="quarter" idx="12"/>
          </p:nvPr>
        </p:nvSpPr>
        <p:spPr/>
        <p:txBody>
          <a:bodyPr/>
          <a:lstStyle/>
          <a:p>
            <a:fld id="{B5CEABB6-07DC-46E8-9B57-56EC44A396E5}" type="slidenum">
              <a:rPr lang="en-US" smtClean="0"/>
              <a:pPr/>
              <a:t>25</a:t>
            </a:fld>
            <a:endParaRPr lang="en-US"/>
          </a:p>
        </p:txBody>
      </p:sp>
      <p:pic>
        <p:nvPicPr>
          <p:cNvPr id="6" name="Picture 5">
            <a:extLst>
              <a:ext uri="{FF2B5EF4-FFF2-40B4-BE49-F238E27FC236}">
                <a16:creationId xmlns:a16="http://schemas.microsoft.com/office/drawing/2014/main" id="{E2AFDD3A-790F-A601-0E9B-0116C8E7366C}"/>
              </a:ext>
            </a:extLst>
          </p:cNvPr>
          <p:cNvPicPr>
            <a:picLocks noChangeAspect="1"/>
          </p:cNvPicPr>
          <p:nvPr/>
        </p:nvPicPr>
        <p:blipFill>
          <a:blip r:embed="rId2"/>
          <a:stretch>
            <a:fillRect/>
          </a:stretch>
        </p:blipFill>
        <p:spPr>
          <a:xfrm>
            <a:off x="159027" y="31334"/>
            <a:ext cx="11360426" cy="6575091"/>
          </a:xfrm>
          <a:prstGeom prst="rect">
            <a:avLst/>
          </a:prstGeom>
        </p:spPr>
      </p:pic>
    </p:spTree>
    <p:extLst>
      <p:ext uri="{BB962C8B-B14F-4D97-AF65-F5344CB8AC3E}">
        <p14:creationId xmlns:p14="http://schemas.microsoft.com/office/powerpoint/2010/main" val="3753011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412D4A0-4582-A8C6-F035-6B8736956994}"/>
              </a:ext>
            </a:extLst>
          </p:cNvPr>
          <p:cNvSpPr>
            <a:spLocks noGrp="1"/>
          </p:cNvSpPr>
          <p:nvPr>
            <p:ph type="ftr" sz="quarter" idx="11"/>
          </p:nvPr>
        </p:nvSpPr>
        <p:spPr/>
        <p:txBody>
          <a:bodyPr/>
          <a:lstStyle/>
          <a:p>
            <a:r>
              <a:rPr lang="en-US"/>
              <a:t>Gdb server</a:t>
            </a:r>
          </a:p>
        </p:txBody>
      </p:sp>
      <p:sp>
        <p:nvSpPr>
          <p:cNvPr id="4" name="Slide Number Placeholder 3">
            <a:extLst>
              <a:ext uri="{FF2B5EF4-FFF2-40B4-BE49-F238E27FC236}">
                <a16:creationId xmlns:a16="http://schemas.microsoft.com/office/drawing/2014/main" id="{42D1F9D8-19D9-1622-BCB4-353D77A99101}"/>
              </a:ext>
            </a:extLst>
          </p:cNvPr>
          <p:cNvSpPr>
            <a:spLocks noGrp="1"/>
          </p:cNvSpPr>
          <p:nvPr>
            <p:ph type="sldNum" sz="quarter" idx="12"/>
          </p:nvPr>
        </p:nvSpPr>
        <p:spPr/>
        <p:txBody>
          <a:bodyPr/>
          <a:lstStyle/>
          <a:p>
            <a:fld id="{B5CEABB6-07DC-46E8-9B57-56EC44A396E5}" type="slidenum">
              <a:rPr lang="en-US" smtClean="0"/>
              <a:pPr/>
              <a:t>26</a:t>
            </a:fld>
            <a:endParaRPr lang="en-US"/>
          </a:p>
        </p:txBody>
      </p:sp>
      <p:pic>
        <p:nvPicPr>
          <p:cNvPr id="6" name="Picture 5">
            <a:extLst>
              <a:ext uri="{FF2B5EF4-FFF2-40B4-BE49-F238E27FC236}">
                <a16:creationId xmlns:a16="http://schemas.microsoft.com/office/drawing/2014/main" id="{759F4C3C-8735-5908-E6E7-E022D7437B2B}"/>
              </a:ext>
            </a:extLst>
          </p:cNvPr>
          <p:cNvPicPr>
            <a:picLocks noChangeAspect="1"/>
          </p:cNvPicPr>
          <p:nvPr/>
        </p:nvPicPr>
        <p:blipFill>
          <a:blip r:embed="rId2"/>
          <a:stretch>
            <a:fillRect/>
          </a:stretch>
        </p:blipFill>
        <p:spPr>
          <a:xfrm>
            <a:off x="112644" y="136525"/>
            <a:ext cx="11241156" cy="6404953"/>
          </a:xfrm>
          <a:prstGeom prst="rect">
            <a:avLst/>
          </a:prstGeom>
        </p:spPr>
      </p:pic>
    </p:spTree>
    <p:extLst>
      <p:ext uri="{BB962C8B-B14F-4D97-AF65-F5344CB8AC3E}">
        <p14:creationId xmlns:p14="http://schemas.microsoft.com/office/powerpoint/2010/main" val="947431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B4FA6A2-0E43-A9EE-7D02-35BF666A64E2}"/>
              </a:ext>
            </a:extLst>
          </p:cNvPr>
          <p:cNvSpPr>
            <a:spLocks noGrp="1"/>
          </p:cNvSpPr>
          <p:nvPr>
            <p:ph type="ftr" sz="quarter" idx="11"/>
          </p:nvPr>
        </p:nvSpPr>
        <p:spPr/>
        <p:txBody>
          <a:bodyPr/>
          <a:lstStyle/>
          <a:p>
            <a:r>
              <a:rPr lang="en-US"/>
              <a:t>Gdb server</a:t>
            </a:r>
          </a:p>
        </p:txBody>
      </p:sp>
      <p:sp>
        <p:nvSpPr>
          <p:cNvPr id="4" name="Slide Number Placeholder 3">
            <a:extLst>
              <a:ext uri="{FF2B5EF4-FFF2-40B4-BE49-F238E27FC236}">
                <a16:creationId xmlns:a16="http://schemas.microsoft.com/office/drawing/2014/main" id="{7BBDFB9D-1FD2-BAC9-0085-DCE0E7A44444}"/>
              </a:ext>
            </a:extLst>
          </p:cNvPr>
          <p:cNvSpPr>
            <a:spLocks noGrp="1"/>
          </p:cNvSpPr>
          <p:nvPr>
            <p:ph type="sldNum" sz="quarter" idx="12"/>
          </p:nvPr>
        </p:nvSpPr>
        <p:spPr/>
        <p:txBody>
          <a:bodyPr/>
          <a:lstStyle/>
          <a:p>
            <a:fld id="{B5CEABB6-07DC-46E8-9B57-56EC44A396E5}" type="slidenum">
              <a:rPr lang="en-US" dirty="0" smtClean="0"/>
              <a:pPr/>
              <a:t>27</a:t>
            </a:fld>
            <a:endParaRPr lang="en-US"/>
          </a:p>
        </p:txBody>
      </p:sp>
      <p:sp>
        <p:nvSpPr>
          <p:cNvPr id="5" name="TextBox 4">
            <a:extLst>
              <a:ext uri="{FF2B5EF4-FFF2-40B4-BE49-F238E27FC236}">
                <a16:creationId xmlns:a16="http://schemas.microsoft.com/office/drawing/2014/main" id="{2703BB04-478A-55E7-E8C2-D347BA2A4322}"/>
              </a:ext>
            </a:extLst>
          </p:cNvPr>
          <p:cNvSpPr txBox="1"/>
          <p:nvPr/>
        </p:nvSpPr>
        <p:spPr>
          <a:xfrm>
            <a:off x="465666" y="211666"/>
            <a:ext cx="111865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endParaRPr lang="en-US">
              <a:ea typeface="Source Sans Pro"/>
            </a:endParaRPr>
          </a:p>
        </p:txBody>
      </p:sp>
      <p:pic>
        <p:nvPicPr>
          <p:cNvPr id="7" name="Picture 7" descr="Diagram&#10;&#10;Description automatically generated">
            <a:extLst>
              <a:ext uri="{FF2B5EF4-FFF2-40B4-BE49-F238E27FC236}">
                <a16:creationId xmlns:a16="http://schemas.microsoft.com/office/drawing/2014/main" id="{C08EA8B4-9C82-399E-2854-391A2507910B}"/>
              </a:ext>
            </a:extLst>
          </p:cNvPr>
          <p:cNvPicPr>
            <a:picLocks noChangeAspect="1"/>
          </p:cNvPicPr>
          <p:nvPr/>
        </p:nvPicPr>
        <p:blipFill>
          <a:blip r:embed="rId2"/>
          <a:stretch>
            <a:fillRect/>
          </a:stretch>
        </p:blipFill>
        <p:spPr>
          <a:xfrm>
            <a:off x="2015710" y="396332"/>
            <a:ext cx="8370681" cy="5762910"/>
          </a:xfrm>
          <a:prstGeom prst="rect">
            <a:avLst/>
          </a:prstGeom>
        </p:spPr>
      </p:pic>
    </p:spTree>
    <p:extLst>
      <p:ext uri="{BB962C8B-B14F-4D97-AF65-F5344CB8AC3E}">
        <p14:creationId xmlns:p14="http://schemas.microsoft.com/office/powerpoint/2010/main" val="2611339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955163-8C7C-7ADC-491F-A23714D989E4}"/>
              </a:ext>
            </a:extLst>
          </p:cNvPr>
          <p:cNvSpPr>
            <a:spLocks noGrp="1"/>
          </p:cNvSpPr>
          <p:nvPr>
            <p:ph type="sldNum" sz="quarter" idx="12"/>
          </p:nvPr>
        </p:nvSpPr>
        <p:spPr/>
        <p:txBody>
          <a:bodyPr/>
          <a:lstStyle/>
          <a:p>
            <a:fld id="{B5CEABB6-07DC-46E8-9B57-56EC44A396E5}" type="slidenum">
              <a:rPr lang="en-US" smtClean="0"/>
              <a:pPr/>
              <a:t>28</a:t>
            </a:fld>
            <a:endParaRPr lang="en-US"/>
          </a:p>
        </p:txBody>
      </p:sp>
      <p:pic>
        <p:nvPicPr>
          <p:cNvPr id="6" name="Picture 5">
            <a:extLst>
              <a:ext uri="{FF2B5EF4-FFF2-40B4-BE49-F238E27FC236}">
                <a16:creationId xmlns:a16="http://schemas.microsoft.com/office/drawing/2014/main" id="{27C29732-E31C-4582-4E0A-051390B7A240}"/>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777734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5D54AF2-3C30-D010-D042-2C17C99AB7E5}"/>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E1EB5842-5045-BC2F-2219-BC9F0EADF5FC}"/>
              </a:ext>
            </a:extLst>
          </p:cNvPr>
          <p:cNvSpPr>
            <a:spLocks noGrp="1"/>
          </p:cNvSpPr>
          <p:nvPr>
            <p:ph type="sldNum" sz="quarter" idx="12"/>
          </p:nvPr>
        </p:nvSpPr>
        <p:spPr/>
        <p:txBody>
          <a:bodyPr/>
          <a:lstStyle/>
          <a:p>
            <a:fld id="{B5CEABB6-07DC-46E8-9B57-56EC44A396E5}" type="slidenum">
              <a:rPr lang="en-US" smtClean="0"/>
              <a:pPr/>
              <a:t>29</a:t>
            </a:fld>
            <a:endParaRPr lang="en-US"/>
          </a:p>
        </p:txBody>
      </p:sp>
      <p:pic>
        <p:nvPicPr>
          <p:cNvPr id="6" name="Picture 5">
            <a:extLst>
              <a:ext uri="{FF2B5EF4-FFF2-40B4-BE49-F238E27FC236}">
                <a16:creationId xmlns:a16="http://schemas.microsoft.com/office/drawing/2014/main" id="{5672E6C9-8946-76D1-A9FE-A7FB72992571}"/>
              </a:ext>
            </a:extLst>
          </p:cNvPr>
          <p:cNvPicPr>
            <a:picLocks noChangeAspect="1"/>
          </p:cNvPicPr>
          <p:nvPr/>
        </p:nvPicPr>
        <p:blipFill>
          <a:blip r:embed="rId2"/>
          <a:stretch>
            <a:fillRect/>
          </a:stretch>
        </p:blipFill>
        <p:spPr>
          <a:xfrm>
            <a:off x="1007166" y="0"/>
            <a:ext cx="9918593" cy="6858000"/>
          </a:xfrm>
          <a:prstGeom prst="rect">
            <a:avLst/>
          </a:prstGeom>
        </p:spPr>
      </p:pic>
    </p:spTree>
    <p:extLst>
      <p:ext uri="{BB962C8B-B14F-4D97-AF65-F5344CB8AC3E}">
        <p14:creationId xmlns:p14="http://schemas.microsoft.com/office/powerpoint/2010/main" val="342031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977C-AE2E-5E62-D9D8-AB015184C2F2}"/>
              </a:ext>
            </a:extLst>
          </p:cNvPr>
          <p:cNvSpPr>
            <a:spLocks noGrp="1"/>
          </p:cNvSpPr>
          <p:nvPr>
            <p:ph type="title"/>
          </p:nvPr>
        </p:nvSpPr>
        <p:spPr>
          <a:xfrm>
            <a:off x="704199" y="443581"/>
            <a:ext cx="10515600" cy="1325563"/>
          </a:xfrm>
        </p:spPr>
        <p:txBody>
          <a:bodyPr/>
          <a:lstStyle/>
          <a:p>
            <a:r>
              <a:rPr lang="en-US"/>
              <a:t>What is GDB?</a:t>
            </a:r>
          </a:p>
        </p:txBody>
      </p:sp>
      <p:sp>
        <p:nvSpPr>
          <p:cNvPr id="3" name="Footer Placeholder 2">
            <a:extLst>
              <a:ext uri="{FF2B5EF4-FFF2-40B4-BE49-F238E27FC236}">
                <a16:creationId xmlns:a16="http://schemas.microsoft.com/office/drawing/2014/main" id="{E634D74D-6872-A516-E00C-F5B5A5BCA4AE}"/>
              </a:ext>
            </a:extLst>
          </p:cNvPr>
          <p:cNvSpPr>
            <a:spLocks noGrp="1"/>
          </p:cNvSpPr>
          <p:nvPr>
            <p:ph type="ftr" sz="quarter" idx="11"/>
          </p:nvPr>
        </p:nvSpPr>
        <p:spPr/>
        <p:txBody>
          <a:bodyPr/>
          <a:lstStyle/>
          <a:p>
            <a:r>
              <a:rPr lang="en-US">
                <a:ea typeface="Source Sans Pro"/>
              </a:rPr>
              <a:t>Gdb server</a:t>
            </a:r>
          </a:p>
        </p:txBody>
      </p:sp>
      <p:sp>
        <p:nvSpPr>
          <p:cNvPr id="4" name="Slide Number Placeholder 3">
            <a:extLst>
              <a:ext uri="{FF2B5EF4-FFF2-40B4-BE49-F238E27FC236}">
                <a16:creationId xmlns:a16="http://schemas.microsoft.com/office/drawing/2014/main" id="{F16C60A8-97E2-2AAC-6220-D0F6BECDBD2A}"/>
              </a:ext>
            </a:extLst>
          </p:cNvPr>
          <p:cNvSpPr>
            <a:spLocks noGrp="1"/>
          </p:cNvSpPr>
          <p:nvPr>
            <p:ph type="sldNum" sz="quarter" idx="12"/>
          </p:nvPr>
        </p:nvSpPr>
        <p:spPr/>
        <p:txBody>
          <a:bodyPr/>
          <a:lstStyle/>
          <a:p>
            <a:fld id="{B5CEABB6-07DC-46E8-9B57-56EC44A396E5}" type="slidenum">
              <a:rPr lang="en-US" smtClean="0"/>
              <a:pPr/>
              <a:t>3</a:t>
            </a:fld>
            <a:endParaRPr lang="en-US"/>
          </a:p>
        </p:txBody>
      </p:sp>
      <p:sp>
        <p:nvSpPr>
          <p:cNvPr id="5" name="TextBox 4">
            <a:extLst>
              <a:ext uri="{FF2B5EF4-FFF2-40B4-BE49-F238E27FC236}">
                <a16:creationId xmlns:a16="http://schemas.microsoft.com/office/drawing/2014/main" id="{F835BFF0-4F1D-8F3B-A6D3-F43A814DF28C}"/>
              </a:ext>
            </a:extLst>
          </p:cNvPr>
          <p:cNvSpPr txBox="1"/>
          <p:nvPr/>
        </p:nvSpPr>
        <p:spPr>
          <a:xfrm>
            <a:off x="704199" y="1641395"/>
            <a:ext cx="1024269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ea typeface="+mn-lt"/>
                <a:cs typeface="+mn-lt"/>
              </a:rPr>
              <a:t>gdbserver is a control program for Unix-like systems, which allows you to connect your program with a remote GDB via target remote.</a:t>
            </a:r>
            <a:endParaRPr lang="en-US">
              <a:ea typeface="Source Sans Pro"/>
            </a:endParaRPr>
          </a:p>
          <a:p>
            <a:pPr marL="285750" indent="-285750" algn="just">
              <a:buFont typeface="Arial"/>
              <a:buChar char="•"/>
            </a:pPr>
            <a:endParaRPr lang="en-US">
              <a:ea typeface="Source Sans Pro"/>
            </a:endParaRPr>
          </a:p>
          <a:p>
            <a:pPr marL="285750" indent="-285750" algn="just">
              <a:buFont typeface="Arial"/>
              <a:buChar char="•"/>
            </a:pPr>
            <a:r>
              <a:rPr lang="en-US">
                <a:ea typeface="+mn-lt"/>
                <a:cs typeface="+mn-lt"/>
              </a:rPr>
              <a:t>gdbserver is not a complete replacement for the debugging, because it requires essentially the same operating-system facilities that GDB itself does. In fact, a system that can run gdbserver to connect to a remote GDB could also run GDB locally!</a:t>
            </a:r>
          </a:p>
          <a:p>
            <a:pPr algn="just"/>
            <a:endParaRPr lang="en-US">
              <a:ea typeface="+mn-lt"/>
              <a:cs typeface="+mn-lt"/>
            </a:endParaRPr>
          </a:p>
          <a:p>
            <a:pPr marL="285750" indent="-285750" algn="just">
              <a:buFont typeface="Arial"/>
              <a:buChar char="•"/>
            </a:pPr>
            <a:r>
              <a:rPr lang="en-US">
                <a:ea typeface="+mn-lt"/>
                <a:cs typeface="+mn-lt"/>
              </a:rPr>
              <a:t> gdbserver is sometimes useful nevertheless, because it is a much smaller program than GDB itself. It is also easier to port than all of GDB, so you may be able to get started more quickly on a new system by using gdbserver. </a:t>
            </a:r>
          </a:p>
          <a:p>
            <a:pPr marL="285750" indent="-285750" algn="just">
              <a:buFont typeface="Arial"/>
              <a:buChar char="•"/>
            </a:pPr>
            <a:endParaRPr lang="en-US">
              <a:ea typeface="+mn-lt"/>
              <a:cs typeface="+mn-lt"/>
            </a:endParaRPr>
          </a:p>
          <a:p>
            <a:pPr marL="285750" indent="-285750" algn="just">
              <a:buFont typeface="Arial"/>
              <a:buChar char="•"/>
            </a:pPr>
            <a:r>
              <a:rPr lang="en-US">
                <a:ea typeface="+mn-lt"/>
                <a:cs typeface="+mn-lt"/>
              </a:rPr>
              <a:t>Finally, if you develop code for real-time systems, you may find that the tradeoffs involved in real-time operation make it more convenient to do as much development work as possible on another system, for example by cross-compiling. You can use gdbserver to make a similar choice for debugging. </a:t>
            </a:r>
            <a:endParaRPr lang="en-US">
              <a:ea typeface="Source Sans Pro"/>
            </a:endParaRPr>
          </a:p>
        </p:txBody>
      </p:sp>
    </p:spTree>
    <p:extLst>
      <p:ext uri="{BB962C8B-B14F-4D97-AF65-F5344CB8AC3E}">
        <p14:creationId xmlns:p14="http://schemas.microsoft.com/office/powerpoint/2010/main" val="2488610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FE2E4D3-D183-5902-EF08-43C0435B89E2}"/>
              </a:ext>
            </a:extLst>
          </p:cNvPr>
          <p:cNvSpPr>
            <a:spLocks noGrp="1"/>
          </p:cNvSpPr>
          <p:nvPr>
            <p:ph type="ftr" sz="quarter" idx="11"/>
          </p:nvPr>
        </p:nvSpPr>
        <p:spPr/>
        <p:txBody>
          <a:bodyPr/>
          <a:lstStyle/>
          <a:p>
            <a:r>
              <a:rPr lang="en-US"/>
              <a:t>Gdb server</a:t>
            </a:r>
          </a:p>
        </p:txBody>
      </p:sp>
      <p:sp>
        <p:nvSpPr>
          <p:cNvPr id="4" name="Slide Number Placeholder 3">
            <a:extLst>
              <a:ext uri="{FF2B5EF4-FFF2-40B4-BE49-F238E27FC236}">
                <a16:creationId xmlns:a16="http://schemas.microsoft.com/office/drawing/2014/main" id="{D0A4C512-3057-869A-AE09-08CB35367003}"/>
              </a:ext>
            </a:extLst>
          </p:cNvPr>
          <p:cNvSpPr>
            <a:spLocks noGrp="1"/>
          </p:cNvSpPr>
          <p:nvPr>
            <p:ph type="sldNum" sz="quarter" idx="12"/>
          </p:nvPr>
        </p:nvSpPr>
        <p:spPr/>
        <p:txBody>
          <a:bodyPr/>
          <a:lstStyle/>
          <a:p>
            <a:fld id="{B5CEABB6-07DC-46E8-9B57-56EC44A396E5}" type="slidenum">
              <a:rPr lang="en-US" smtClean="0"/>
              <a:pPr/>
              <a:t>30</a:t>
            </a:fld>
            <a:endParaRPr lang="en-US"/>
          </a:p>
        </p:txBody>
      </p:sp>
      <p:pic>
        <p:nvPicPr>
          <p:cNvPr id="6" name="Picture 5">
            <a:extLst>
              <a:ext uri="{FF2B5EF4-FFF2-40B4-BE49-F238E27FC236}">
                <a16:creationId xmlns:a16="http://schemas.microsoft.com/office/drawing/2014/main" id="{77561822-318A-2C42-D612-925D5104DAB0}"/>
              </a:ext>
            </a:extLst>
          </p:cNvPr>
          <p:cNvPicPr>
            <a:picLocks noChangeAspect="1"/>
          </p:cNvPicPr>
          <p:nvPr/>
        </p:nvPicPr>
        <p:blipFill rotWithShape="1">
          <a:blip r:embed="rId2"/>
          <a:srcRect r="55424"/>
          <a:stretch/>
        </p:blipFill>
        <p:spPr>
          <a:xfrm>
            <a:off x="1066801" y="1592883"/>
            <a:ext cx="10286999" cy="2399182"/>
          </a:xfrm>
          <a:prstGeom prst="rect">
            <a:avLst/>
          </a:prstGeom>
        </p:spPr>
      </p:pic>
      <p:sp>
        <p:nvSpPr>
          <p:cNvPr id="7" name="TextBox 6">
            <a:extLst>
              <a:ext uri="{FF2B5EF4-FFF2-40B4-BE49-F238E27FC236}">
                <a16:creationId xmlns:a16="http://schemas.microsoft.com/office/drawing/2014/main" id="{2E981DB5-DC7D-A0E3-94AF-FAAF1E1611AD}"/>
              </a:ext>
            </a:extLst>
          </p:cNvPr>
          <p:cNvSpPr txBox="1"/>
          <p:nvPr/>
        </p:nvSpPr>
        <p:spPr>
          <a:xfrm>
            <a:off x="2077278" y="695739"/>
            <a:ext cx="9014791" cy="584775"/>
          </a:xfrm>
          <a:prstGeom prst="rect">
            <a:avLst/>
          </a:prstGeom>
          <a:noFill/>
        </p:spPr>
        <p:txBody>
          <a:bodyPr wrap="square" rtlCol="0">
            <a:spAutoFit/>
          </a:bodyPr>
          <a:lstStyle/>
          <a:p>
            <a:r>
              <a:rPr lang="en-US" sz="3200" b="1"/>
              <a:t>Successful connection server and client</a:t>
            </a:r>
            <a:endParaRPr lang="en-IN" sz="3200" b="1"/>
          </a:p>
        </p:txBody>
      </p:sp>
    </p:spTree>
    <p:extLst>
      <p:ext uri="{BB962C8B-B14F-4D97-AF65-F5344CB8AC3E}">
        <p14:creationId xmlns:p14="http://schemas.microsoft.com/office/powerpoint/2010/main" val="2117134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DBE5-1BC3-3D6A-5382-BF7371543D29}"/>
              </a:ext>
            </a:extLst>
          </p:cNvPr>
          <p:cNvSpPr>
            <a:spLocks noGrp="1"/>
          </p:cNvSpPr>
          <p:nvPr>
            <p:ph type="title"/>
          </p:nvPr>
        </p:nvSpPr>
        <p:spPr>
          <a:xfrm>
            <a:off x="188106" y="-317071"/>
            <a:ext cx="11158846" cy="1939121"/>
          </a:xfrm>
        </p:spPr>
        <p:txBody>
          <a:bodyPr/>
          <a:lstStyle/>
          <a:p>
            <a:r>
              <a:rPr lang="en-US"/>
              <a:t>Cross-Compiling the Kernel:</a:t>
            </a:r>
          </a:p>
          <a:p>
            <a:endParaRPr lang="en-US"/>
          </a:p>
        </p:txBody>
      </p:sp>
      <p:sp>
        <p:nvSpPr>
          <p:cNvPr id="4" name="Slide Number Placeholder 3">
            <a:extLst>
              <a:ext uri="{FF2B5EF4-FFF2-40B4-BE49-F238E27FC236}">
                <a16:creationId xmlns:a16="http://schemas.microsoft.com/office/drawing/2014/main" id="{E7FCF55E-455B-C864-C4CC-286D4B75FA28}"/>
              </a:ext>
            </a:extLst>
          </p:cNvPr>
          <p:cNvSpPr>
            <a:spLocks noGrp="1"/>
          </p:cNvSpPr>
          <p:nvPr>
            <p:ph type="sldNum" sz="quarter" idx="12"/>
          </p:nvPr>
        </p:nvSpPr>
        <p:spPr/>
        <p:txBody>
          <a:bodyPr/>
          <a:lstStyle/>
          <a:p>
            <a:fld id="{B5CEABB6-07DC-46E8-9B57-56EC44A396E5}" type="slidenum">
              <a:rPr lang="en-US" smtClean="0"/>
              <a:pPr/>
              <a:t>31</a:t>
            </a:fld>
            <a:endParaRPr lang="en-US"/>
          </a:p>
        </p:txBody>
      </p:sp>
      <p:sp>
        <p:nvSpPr>
          <p:cNvPr id="5" name="TextBox 4">
            <a:extLst>
              <a:ext uri="{FF2B5EF4-FFF2-40B4-BE49-F238E27FC236}">
                <a16:creationId xmlns:a16="http://schemas.microsoft.com/office/drawing/2014/main" id="{6581C3A9-0E5A-6D9C-DCF7-C2C340EB69B6}"/>
              </a:ext>
            </a:extLst>
          </p:cNvPr>
          <p:cNvSpPr txBox="1"/>
          <p:nvPr/>
        </p:nvSpPr>
        <p:spPr>
          <a:xfrm>
            <a:off x="354086" y="671691"/>
            <a:ext cx="1125481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a:t>Install Required Dependencies and Toolchain:</a:t>
            </a:r>
            <a:endParaRPr lang="en-US" b="1">
              <a:ea typeface="Source Sans Pro"/>
            </a:endParaRPr>
          </a:p>
          <a:p>
            <a:pPr algn="just"/>
            <a:r>
              <a:rPr lang="en-US">
                <a:ea typeface="+mn-lt"/>
                <a:cs typeface="+mn-lt"/>
              </a:rPr>
              <a:t>To build the sources for cross-compilation, make sure you have the dependencies needed on your machine by </a:t>
            </a:r>
            <a:r>
              <a:rPr lang="en-US" sz="2000" b="1" u="sng">
                <a:ea typeface="+mn-lt"/>
                <a:cs typeface="+mn-lt"/>
              </a:rPr>
              <a:t>executing:</a:t>
            </a:r>
            <a:endParaRPr lang="en-US" sz="2000" b="1" u="sng"/>
          </a:p>
          <a:p>
            <a:pPr algn="just"/>
            <a:r>
              <a:rPr lang="en-US">
                <a:ea typeface="Source Sans Pro"/>
              </a:rPr>
              <a:t> </a:t>
            </a:r>
            <a:r>
              <a:rPr lang="en-US" b="1">
                <a:solidFill>
                  <a:schemeClr val="accent3">
                    <a:lumMod val="75000"/>
                  </a:schemeClr>
                </a:solidFill>
                <a:ea typeface="+mn-lt"/>
                <a:cs typeface="+mn-lt"/>
              </a:rPr>
              <a:t>sudo apt install git bc bison flex libssl-dev make libc6-dev libncurses5-dev </a:t>
            </a:r>
          </a:p>
          <a:p>
            <a:pPr algn="just"/>
            <a:endParaRPr lang="en-US" b="1">
              <a:solidFill>
                <a:schemeClr val="accent3">
                  <a:lumMod val="75000"/>
                </a:schemeClr>
              </a:solidFill>
              <a:ea typeface="+mn-lt"/>
              <a:cs typeface="+mn-lt"/>
            </a:endParaRPr>
          </a:p>
          <a:p>
            <a:pPr algn="just"/>
            <a:r>
              <a:rPr lang="en-US" b="1"/>
              <a:t>Install the 32-bit Toolchain for a 32-bit Kernel:</a:t>
            </a:r>
            <a:endParaRPr lang="en-US" b="1">
              <a:ea typeface="Source Sans Pro"/>
            </a:endParaRPr>
          </a:p>
          <a:p>
            <a:pPr algn="just"/>
            <a:r>
              <a:rPr lang="en-US" b="1">
                <a:ea typeface="Source Sans Pro"/>
              </a:rPr>
              <a:t>            </a:t>
            </a:r>
            <a:r>
              <a:rPr lang="en-US" b="1">
                <a:solidFill>
                  <a:schemeClr val="accent3">
                    <a:lumMod val="75000"/>
                  </a:schemeClr>
                </a:solidFill>
                <a:ea typeface="+mn-lt"/>
                <a:cs typeface="+mn-lt"/>
              </a:rPr>
              <a:t>  sudo apt install crossbuild-essential-armhf</a:t>
            </a:r>
          </a:p>
          <a:p>
            <a:pPr algn="just"/>
            <a:endParaRPr lang="en-US" b="1">
              <a:solidFill>
                <a:schemeClr val="accent3">
                  <a:lumMod val="75000"/>
                </a:schemeClr>
              </a:solidFill>
              <a:ea typeface="+mn-lt"/>
              <a:cs typeface="+mn-lt"/>
            </a:endParaRPr>
          </a:p>
          <a:p>
            <a:pPr algn="just"/>
            <a:r>
              <a:rPr lang="en-US" b="1"/>
              <a:t>Install the 64-bit Toolchain for a 64-bit Kernel:</a:t>
            </a:r>
            <a:endParaRPr lang="en-US" b="1">
              <a:ea typeface="Source Sans Pro"/>
            </a:endParaRPr>
          </a:p>
          <a:p>
            <a:pPr algn="just"/>
            <a:r>
              <a:rPr lang="en-US" b="1">
                <a:ea typeface="Source Sans Pro"/>
              </a:rPr>
              <a:t>             </a:t>
            </a:r>
            <a:r>
              <a:rPr lang="en-US" b="1">
                <a:solidFill>
                  <a:schemeClr val="accent3">
                    <a:lumMod val="75000"/>
                  </a:schemeClr>
                </a:solidFill>
                <a:ea typeface="+mn-lt"/>
                <a:cs typeface="+mn-lt"/>
              </a:rPr>
              <a:t>sudo apt install crossbuild-essential-arm64</a:t>
            </a:r>
          </a:p>
          <a:p>
            <a:pPr algn="just"/>
            <a:endParaRPr lang="en-US">
              <a:ea typeface="Source Sans Pro"/>
            </a:endParaRPr>
          </a:p>
          <a:p>
            <a:pPr algn="just"/>
            <a:r>
              <a:rPr lang="en-US" b="1"/>
              <a:t>Get the Kernel Sources:</a:t>
            </a:r>
          </a:p>
          <a:p>
            <a:pPr algn="just"/>
            <a:r>
              <a:rPr lang="en-US" b="1">
                <a:ea typeface="Source Sans Pro"/>
              </a:rPr>
              <a:t>        </a:t>
            </a:r>
            <a:r>
              <a:rPr lang="en-US">
                <a:ea typeface="+mn-lt"/>
                <a:cs typeface="+mn-lt"/>
              </a:rPr>
              <a:t>To download the minimal source tree for the current branch, run:</a:t>
            </a:r>
            <a:endParaRPr lang="en-US" b="1">
              <a:ea typeface="Source Sans Pro"/>
            </a:endParaRPr>
          </a:p>
          <a:p>
            <a:pPr algn="just"/>
            <a:r>
              <a:rPr lang="en-US">
                <a:ea typeface="+mn-lt"/>
                <a:cs typeface="+mn-lt"/>
              </a:rPr>
              <a:t>               git clone --depth=1 </a:t>
            </a:r>
            <a:r>
              <a:rPr lang="en-US">
                <a:ea typeface="+mn-lt"/>
                <a:cs typeface="+mn-lt"/>
                <a:hlinkClick r:id="rId2"/>
              </a:rPr>
              <a:t>https://github.com/raspberrypi/linux</a:t>
            </a:r>
            <a:r>
              <a:rPr lang="en-US">
                <a:ea typeface="+mn-lt"/>
                <a:cs typeface="+mn-lt"/>
              </a:rPr>
              <a:t> </a:t>
            </a:r>
            <a:endParaRPr lang="en-US"/>
          </a:p>
          <a:p>
            <a:pPr algn="just"/>
            <a:endParaRPr lang="en-US">
              <a:ea typeface="Source Sans Pro"/>
            </a:endParaRPr>
          </a:p>
          <a:p>
            <a:pPr algn="just"/>
            <a:r>
              <a:rPr lang="en-US" b="1"/>
              <a:t>Build sources:</a:t>
            </a:r>
            <a:endParaRPr lang="en-US" b="1">
              <a:ea typeface="Source Sans Pro"/>
            </a:endParaRPr>
          </a:p>
          <a:p>
            <a:pPr algn="just"/>
            <a:r>
              <a:rPr lang="en-US"/>
              <a:t>             </a:t>
            </a:r>
            <a:r>
              <a:rPr lang="en-US" b="1" u="sng"/>
              <a:t>32-bit Configs:</a:t>
            </a:r>
            <a:endParaRPr lang="en-US" b="1" u="sng">
              <a:ea typeface="Source Sans Pro"/>
            </a:endParaRPr>
          </a:p>
          <a:p>
            <a:pPr algn="just"/>
            <a:r>
              <a:rPr lang="en-US">
                <a:ea typeface="Source Sans Pro"/>
              </a:rPr>
              <a:t>                    </a:t>
            </a:r>
            <a:r>
              <a:rPr lang="en-US">
                <a:ea typeface="+mn-lt"/>
                <a:cs typeface="+mn-lt"/>
              </a:rPr>
              <a:t>For Raspberry Pi 1, Zero and Zero W, and Raspberry Pi Compute Module 1:</a:t>
            </a:r>
          </a:p>
          <a:p>
            <a:r>
              <a:rPr lang="en-US" b="1">
                <a:ea typeface="Source Sans Pro"/>
              </a:rPr>
              <a:t>                    </a:t>
            </a:r>
            <a:r>
              <a:rPr lang="en-US" b="1">
                <a:solidFill>
                  <a:schemeClr val="accent3">
                    <a:lumMod val="75000"/>
                  </a:schemeClr>
                </a:solidFill>
                <a:ea typeface="+mn-lt"/>
                <a:cs typeface="+mn-lt"/>
              </a:rPr>
              <a:t>        cd linux
                             KERNEL=kernel
                             make ARCH=arm CROSS_COMPILE=arm-linux-gnueabihf- bcmrpi_defconfig </a:t>
            </a:r>
          </a:p>
          <a:p>
            <a:endParaRPr lang="en-US" b="1">
              <a:ea typeface="Source Sans Pro"/>
            </a:endParaRPr>
          </a:p>
        </p:txBody>
      </p:sp>
    </p:spTree>
    <p:extLst>
      <p:ext uri="{BB962C8B-B14F-4D97-AF65-F5344CB8AC3E}">
        <p14:creationId xmlns:p14="http://schemas.microsoft.com/office/powerpoint/2010/main" val="620351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207361-610D-AA24-1645-A00AC35C231F}"/>
              </a:ext>
            </a:extLst>
          </p:cNvPr>
          <p:cNvSpPr>
            <a:spLocks noGrp="1"/>
          </p:cNvSpPr>
          <p:nvPr>
            <p:ph type="sldNum" sz="quarter" idx="12"/>
          </p:nvPr>
        </p:nvSpPr>
        <p:spPr/>
        <p:txBody>
          <a:bodyPr/>
          <a:lstStyle/>
          <a:p>
            <a:fld id="{B5CEABB6-07DC-46E8-9B57-56EC44A396E5}" type="slidenum">
              <a:rPr lang="en-US" smtClean="0"/>
              <a:pPr/>
              <a:t>32</a:t>
            </a:fld>
            <a:endParaRPr lang="en-US"/>
          </a:p>
        </p:txBody>
      </p:sp>
      <p:sp>
        <p:nvSpPr>
          <p:cNvPr id="5" name="TextBox 4">
            <a:extLst>
              <a:ext uri="{FF2B5EF4-FFF2-40B4-BE49-F238E27FC236}">
                <a16:creationId xmlns:a16="http://schemas.microsoft.com/office/drawing/2014/main" id="{9D2059CC-B939-DAA2-E8EA-3F6F48001076}"/>
              </a:ext>
            </a:extLst>
          </p:cNvPr>
          <p:cNvSpPr txBox="1"/>
          <p:nvPr/>
        </p:nvSpPr>
        <p:spPr>
          <a:xfrm>
            <a:off x="132521" y="535021"/>
            <a:ext cx="11926957" cy="66479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a:t>
            </a:r>
            <a:r>
              <a:rPr lang="en-US" b="1">
                <a:ea typeface="+mn-lt"/>
                <a:cs typeface="+mn-lt"/>
              </a:rPr>
              <a:t>For Raspberry Pi 2, 3, 3+ and Zero 2 W, and Raspberry Pi Compute Modules 3 and 3+</a:t>
            </a:r>
            <a:r>
              <a:rPr lang="en-US">
                <a:ea typeface="+mn-lt"/>
                <a:cs typeface="+mn-lt"/>
              </a:rPr>
              <a:t>:  </a:t>
            </a:r>
          </a:p>
          <a:p>
            <a:r>
              <a:rPr lang="en-US">
                <a:ea typeface="+mn-lt"/>
                <a:cs typeface="+mn-lt"/>
              </a:rPr>
              <a:t>                   </a:t>
            </a:r>
            <a:r>
              <a:rPr lang="en-US" b="1">
                <a:solidFill>
                  <a:schemeClr val="accent3">
                    <a:lumMod val="75000"/>
                  </a:schemeClr>
                </a:solidFill>
                <a:ea typeface="+mn-lt"/>
                <a:cs typeface="+mn-lt"/>
              </a:rPr>
              <a:t>cd linux
                   KERNEL=kernel7
                   make ARCH=arm CROSS_COMPILE=arm-linux-gnueabihf- bcm2709_defconfig </a:t>
            </a:r>
          </a:p>
          <a:p>
            <a:r>
              <a:rPr lang="en-US">
                <a:ea typeface="+mn-lt"/>
                <a:cs typeface="+mn-lt"/>
              </a:rPr>
              <a:t>          </a:t>
            </a:r>
            <a:r>
              <a:rPr lang="en-US" b="1">
                <a:ea typeface="+mn-lt"/>
                <a:cs typeface="+mn-lt"/>
              </a:rPr>
              <a:t>For Raspberry Pi 4 and 400, and Raspberry Pi Compute Module 4</a:t>
            </a:r>
            <a:r>
              <a:rPr lang="en-US">
                <a:ea typeface="+mn-lt"/>
                <a:cs typeface="+mn-lt"/>
              </a:rPr>
              <a:t>:</a:t>
            </a:r>
          </a:p>
          <a:p>
            <a:r>
              <a:rPr lang="en-US">
                <a:ea typeface="+mn-lt"/>
                <a:cs typeface="+mn-lt"/>
              </a:rPr>
              <a:t>                  </a:t>
            </a:r>
            <a:r>
              <a:rPr lang="en-US" b="1">
                <a:solidFill>
                  <a:schemeClr val="accent3">
                    <a:lumMod val="75000"/>
                  </a:schemeClr>
                </a:solidFill>
                <a:ea typeface="+mn-lt"/>
                <a:cs typeface="+mn-lt"/>
              </a:rPr>
              <a:t>cd linux
                  KERNEL=kernel7l
                  make ARCH=arm CROSS_COMPILE=arm-linux-gnueabihf- bcm2711_defconfig </a:t>
            </a:r>
          </a:p>
          <a:p>
            <a:endParaRPr lang="en-US"/>
          </a:p>
          <a:p>
            <a:r>
              <a:rPr lang="en-US"/>
              <a:t>         </a:t>
            </a:r>
            <a:r>
              <a:rPr lang="en-US" b="1"/>
              <a:t>64-bit Configs</a:t>
            </a:r>
            <a:endParaRPr lang="en-US" b="1">
              <a:ea typeface="Source Sans Pro"/>
            </a:endParaRPr>
          </a:p>
          <a:p>
            <a:r>
              <a:rPr lang="en-US">
                <a:ea typeface="+mn-lt"/>
                <a:cs typeface="+mn-lt"/>
              </a:rPr>
              <a:t>                 For Raspberry Pi 3, 3+, 4, 400 and Zero 2 W, and Raspberry Pi Compute Modules 3, 3+ and 4:</a:t>
            </a:r>
            <a:endParaRPr lang="en-US"/>
          </a:p>
          <a:p>
            <a:r>
              <a:rPr lang="en-US">
                <a:ea typeface="+mn-lt"/>
                <a:cs typeface="+mn-lt"/>
              </a:rPr>
              <a:t>                 </a:t>
            </a:r>
            <a:r>
              <a:rPr lang="en-US" b="1">
                <a:solidFill>
                  <a:schemeClr val="accent3">
                    <a:lumMod val="75000"/>
                  </a:schemeClr>
                </a:solidFill>
                <a:ea typeface="+mn-lt"/>
                <a:cs typeface="+mn-lt"/>
              </a:rPr>
              <a:t>cd linux
                 KERNEL=kernel8</a:t>
            </a:r>
            <a:r>
              <a:rPr lang="en-US">
                <a:ea typeface="+mn-lt"/>
                <a:cs typeface="+mn-lt"/>
              </a:rPr>
              <a:t>
               </a:t>
            </a:r>
            <a:r>
              <a:rPr lang="en-US" b="1">
                <a:solidFill>
                  <a:schemeClr val="accent3">
                    <a:lumMod val="75000"/>
                  </a:schemeClr>
                </a:solidFill>
                <a:ea typeface="+mn-lt"/>
                <a:cs typeface="+mn-lt"/>
              </a:rPr>
              <a:t>  make ARCH=arm64 CROSS_COMPILE=aarch64-linux-gnu- bcm2711_defconfig </a:t>
            </a:r>
          </a:p>
          <a:p>
            <a:endParaRPr lang="en-US"/>
          </a:p>
          <a:p>
            <a:endParaRPr lang="en-US" b="1">
              <a:solidFill>
                <a:schemeClr val="accent3">
                  <a:lumMod val="75000"/>
                </a:schemeClr>
              </a:solidFill>
              <a:ea typeface="+mn-lt"/>
              <a:cs typeface="+mn-lt"/>
            </a:endParaRPr>
          </a:p>
          <a:p>
            <a:r>
              <a:rPr lang="en-US" sz="2400">
                <a:ea typeface="Source Sans Pro"/>
              </a:rPr>
              <a:t>   </a:t>
            </a:r>
            <a:r>
              <a:rPr lang="en-US" sz="2400"/>
              <a:t>  </a:t>
            </a:r>
            <a:r>
              <a:rPr lang="en-US" sz="2400" b="1"/>
              <a:t>Build with Configs</a:t>
            </a:r>
            <a:endParaRPr lang="en-US" sz="2400" b="1">
              <a:ea typeface="Source Sans Pro"/>
            </a:endParaRPr>
          </a:p>
          <a:p>
            <a:r>
              <a:rPr lang="en-US">
                <a:ea typeface="Source Sans Pro"/>
              </a:rPr>
              <a:t>                 </a:t>
            </a:r>
            <a:r>
              <a:rPr lang="en-US"/>
              <a:t>For all </a:t>
            </a:r>
            <a:r>
              <a:rPr lang="en-US" b="1"/>
              <a:t>32-bit</a:t>
            </a:r>
            <a:r>
              <a:rPr lang="en-US"/>
              <a:t> Builds </a:t>
            </a:r>
            <a:endParaRPr lang="en-US">
              <a:ea typeface="Source Sans Pro"/>
            </a:endParaRPr>
          </a:p>
          <a:p>
            <a:r>
              <a:rPr lang="en-US">
                <a:ea typeface="+mn-lt"/>
                <a:cs typeface="+mn-lt"/>
              </a:rPr>
              <a:t>                 </a:t>
            </a:r>
            <a:r>
              <a:rPr lang="en-US" b="1">
                <a:solidFill>
                  <a:schemeClr val="accent3">
                    <a:lumMod val="75000"/>
                  </a:schemeClr>
                </a:solidFill>
                <a:ea typeface="+mn-lt"/>
                <a:cs typeface="+mn-lt"/>
              </a:rPr>
              <a:t>make ARCH=arm CROSS_COMPILE=arm-linux-gnueabihf- zImage modules dtbs </a:t>
            </a:r>
          </a:p>
          <a:p>
            <a:r>
              <a:rPr lang="en-US"/>
              <a:t>                 For all</a:t>
            </a:r>
            <a:r>
              <a:rPr lang="en-US" b="1"/>
              <a:t> 64-bit </a:t>
            </a:r>
            <a:r>
              <a:rPr lang="en-US"/>
              <a:t>Builds</a:t>
            </a:r>
            <a:endParaRPr lang="en-US">
              <a:ea typeface="Source Sans Pro"/>
            </a:endParaRPr>
          </a:p>
          <a:p>
            <a:r>
              <a:rPr lang="en-US">
                <a:ea typeface="Source Sans Pro"/>
              </a:rPr>
              <a:t>                 </a:t>
            </a:r>
            <a:r>
              <a:rPr lang="en-US" b="1">
                <a:solidFill>
                  <a:schemeClr val="accent3">
                    <a:lumMod val="75000"/>
                  </a:schemeClr>
                </a:solidFill>
                <a:ea typeface="+mn-lt"/>
                <a:cs typeface="+mn-lt"/>
              </a:rPr>
              <a:t>make ARCH=arm64 CROSS_COMPILE=aarch64-linux-gnu- Image modules dtbs </a:t>
            </a:r>
          </a:p>
          <a:p>
            <a:endParaRPr lang="en-US">
              <a:ea typeface="Source Sans Pro"/>
            </a:endParaRPr>
          </a:p>
          <a:p>
            <a:r>
              <a:rPr lang="en-US" b="1"/>
              <a:t>   </a:t>
            </a:r>
            <a:endParaRPr lang="en-US"/>
          </a:p>
        </p:txBody>
      </p:sp>
    </p:spTree>
    <p:extLst>
      <p:ext uri="{BB962C8B-B14F-4D97-AF65-F5344CB8AC3E}">
        <p14:creationId xmlns:p14="http://schemas.microsoft.com/office/powerpoint/2010/main" val="954453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F237B4-28CE-6FC7-1912-DBBDFCD3EC09}"/>
              </a:ext>
            </a:extLst>
          </p:cNvPr>
          <p:cNvSpPr>
            <a:spLocks noGrp="1"/>
          </p:cNvSpPr>
          <p:nvPr>
            <p:ph type="sldNum" sz="quarter" idx="12"/>
          </p:nvPr>
        </p:nvSpPr>
        <p:spPr/>
        <p:txBody>
          <a:bodyPr/>
          <a:lstStyle/>
          <a:p>
            <a:fld id="{B5CEABB6-07DC-46E8-9B57-56EC44A396E5}" type="slidenum">
              <a:rPr lang="en-US" smtClean="0"/>
              <a:pPr/>
              <a:t>33</a:t>
            </a:fld>
            <a:endParaRPr lang="en-US"/>
          </a:p>
        </p:txBody>
      </p:sp>
      <p:sp>
        <p:nvSpPr>
          <p:cNvPr id="5" name="TextBox 4">
            <a:extLst>
              <a:ext uri="{FF2B5EF4-FFF2-40B4-BE49-F238E27FC236}">
                <a16:creationId xmlns:a16="http://schemas.microsoft.com/office/drawing/2014/main" id="{8FD15998-D84F-7432-F518-FB685D814075}"/>
              </a:ext>
            </a:extLst>
          </p:cNvPr>
          <p:cNvSpPr txBox="1"/>
          <p:nvPr/>
        </p:nvSpPr>
        <p:spPr>
          <a:xfrm>
            <a:off x="113804" y="-2474"/>
            <a:ext cx="11862847"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ea typeface="+mn-lt"/>
                <a:cs typeface="+mn-lt"/>
              </a:rPr>
              <a:t>Install in sdcard</a:t>
            </a:r>
          </a:p>
          <a:p>
            <a:r>
              <a:rPr lang="en-US">
                <a:ea typeface="+mn-lt"/>
                <a:cs typeface="+mn-lt"/>
              </a:rPr>
              <a:t>First, use </a:t>
            </a:r>
            <a:r>
              <a:rPr lang="en-US" b="1">
                <a:ea typeface="+mn-lt"/>
                <a:cs typeface="+mn-lt"/>
              </a:rPr>
              <a:t>lsblk</a:t>
            </a:r>
            <a:r>
              <a:rPr lang="en-US">
                <a:ea typeface="+mn-lt"/>
                <a:cs typeface="+mn-lt"/>
              </a:rPr>
              <a:t> before and after plugging in your SD card to identify it. You should end up with something a lot like this:</a:t>
            </a:r>
          </a:p>
          <a:p>
            <a:r>
              <a:rPr lang="en-US">
                <a:ea typeface="+mn-lt"/>
                <a:cs typeface="+mn-lt"/>
              </a:rPr>
              <a:t>       sdb</a:t>
            </a:r>
            <a:br>
              <a:rPr lang="en-US">
                <a:ea typeface="+mn-lt"/>
                <a:cs typeface="+mn-lt"/>
              </a:rPr>
            </a:br>
            <a:r>
              <a:rPr lang="en-US">
                <a:ea typeface="+mn-lt"/>
                <a:cs typeface="+mn-lt"/>
              </a:rPr>
              <a:t>       sdb1</a:t>
            </a:r>
            <a:br>
              <a:rPr lang="en-US">
                <a:ea typeface="+mn-lt"/>
                <a:cs typeface="+mn-lt"/>
              </a:rPr>
            </a:br>
            <a:r>
              <a:rPr lang="en-US">
                <a:ea typeface="+mn-lt"/>
                <a:cs typeface="+mn-lt"/>
              </a:rPr>
              <a:t>       sdb2 </a:t>
            </a:r>
          </a:p>
          <a:p>
            <a:r>
              <a:rPr lang="en-US">
                <a:ea typeface="+mn-lt"/>
                <a:cs typeface="+mn-lt"/>
              </a:rPr>
              <a:t>with sdb1 being the FAT filesystem (boot) partition, and sdb2 being the ext4 filesystem (root) partition.</a:t>
            </a:r>
            <a:endParaRPr lang="en-US"/>
          </a:p>
          <a:p>
            <a:r>
              <a:rPr lang="en-US">
                <a:ea typeface="+mn-lt"/>
                <a:cs typeface="+mn-lt"/>
              </a:rPr>
              <a:t>      Mount these first, adjusting the partition letter as necessary:</a:t>
            </a:r>
            <a:endParaRPr lang="en-US"/>
          </a:p>
          <a:p>
            <a:r>
              <a:rPr lang="en-US">
                <a:ea typeface="Source Sans Pro"/>
              </a:rPr>
              <a:t>       </a:t>
            </a:r>
            <a:r>
              <a:rPr lang="en-US" b="1">
                <a:solidFill>
                  <a:schemeClr val="accent3">
                    <a:lumMod val="75000"/>
                  </a:schemeClr>
                </a:solidFill>
                <a:ea typeface="+mn-lt"/>
                <a:cs typeface="+mn-lt"/>
              </a:rPr>
              <a:t>   mkdir mnt
          mkdir mnt/fat32
          mkdir mnt/ext4
          sudo mount /dev/sdb1 mnt/fat32
          sudo mount /dev/sdb2 mnt/ext4</a:t>
            </a:r>
          </a:p>
          <a:p>
            <a:r>
              <a:rPr lang="en-US" b="1" u="sng">
                <a:ea typeface="Source Sans Pro"/>
              </a:rPr>
              <a:t> </a:t>
            </a:r>
            <a:r>
              <a:rPr lang="en-US" b="1" u="sng">
                <a:ea typeface="+mn-lt"/>
                <a:cs typeface="+mn-lt"/>
              </a:rPr>
              <a:t>Note:</a:t>
            </a:r>
            <a:endParaRPr lang="en-US" b="1" u="sng"/>
          </a:p>
          <a:p>
            <a:r>
              <a:rPr lang="en-US">
                <a:ea typeface="+mn-lt"/>
                <a:cs typeface="+mn-lt"/>
              </a:rPr>
              <a:t>           You should adjust the drive letter appropriately for your setup, e.g. if your SD card appears as /dev/sdc instead of /dev/sdb. </a:t>
            </a:r>
            <a:endParaRPr lang="en-US"/>
          </a:p>
          <a:p>
            <a:r>
              <a:rPr lang="en-US">
                <a:ea typeface="+mn-lt"/>
                <a:cs typeface="+mn-lt"/>
              </a:rPr>
              <a:t>   </a:t>
            </a:r>
          </a:p>
          <a:p>
            <a:r>
              <a:rPr lang="en-US" b="1" u="sng">
                <a:ea typeface="+mn-lt"/>
                <a:cs typeface="+mn-lt"/>
              </a:rPr>
              <a:t>Next, install the kernel modules onto the SD card:</a:t>
            </a:r>
            <a:endParaRPr lang="en-US" b="1" u="sng">
              <a:ea typeface="Source Sans Pro"/>
            </a:endParaRPr>
          </a:p>
          <a:p>
            <a:endParaRPr lang="en-US" u="sng"/>
          </a:p>
          <a:p>
            <a:r>
              <a:rPr lang="en-US" b="1"/>
              <a:t>     For 32-bit </a:t>
            </a:r>
          </a:p>
          <a:p>
            <a:pPr algn="ctr"/>
            <a:r>
              <a:rPr lang="en-US" b="1">
                <a:ea typeface="Source Sans Pro"/>
              </a:rPr>
              <a:t>   </a:t>
            </a:r>
            <a:r>
              <a:rPr lang="en-US" b="1">
                <a:ea typeface="+mn-lt"/>
                <a:cs typeface="+mn-lt"/>
              </a:rPr>
              <a:t>           </a:t>
            </a:r>
            <a:r>
              <a:rPr lang="en-US" b="1">
                <a:solidFill>
                  <a:schemeClr val="accent3">
                    <a:lumMod val="75000"/>
                  </a:schemeClr>
                </a:solidFill>
                <a:ea typeface="+mn-lt"/>
                <a:cs typeface="+mn-lt"/>
              </a:rPr>
              <a:t>sudo env PATH=$PATH make ARCH=arm CROSS_COMPILE=arm-linux-gnueabihf- INSTALL_MOD_PATH=mnt/ext4 modules_install </a:t>
            </a:r>
          </a:p>
          <a:p>
            <a:r>
              <a:rPr lang="en-US" b="1">
                <a:ea typeface="Source Sans Pro"/>
              </a:rPr>
              <a:t>      For 64-bit</a:t>
            </a:r>
          </a:p>
          <a:p>
            <a:pPr algn="ctr"/>
            <a:r>
              <a:rPr lang="en-US" b="1">
                <a:ea typeface="Source Sans Pro"/>
              </a:rPr>
              <a:t>   </a:t>
            </a:r>
            <a:r>
              <a:rPr lang="en-US" b="1">
                <a:ea typeface="+mn-lt"/>
                <a:cs typeface="+mn-lt"/>
              </a:rPr>
              <a:t>         </a:t>
            </a:r>
            <a:r>
              <a:rPr lang="en-US" b="1">
                <a:solidFill>
                  <a:schemeClr val="accent3">
                    <a:lumMod val="75000"/>
                  </a:schemeClr>
                </a:solidFill>
                <a:ea typeface="+mn-lt"/>
                <a:cs typeface="+mn-lt"/>
              </a:rPr>
              <a:t>  sudo env PATH=$PATH make ARCH=arm64 CROSS_COMPILE=aarch64-linux-gnu- INSTALL_MOD_PATH=mnt/ext4 modules_install </a:t>
            </a:r>
          </a:p>
        </p:txBody>
      </p:sp>
    </p:spTree>
    <p:extLst>
      <p:ext uri="{BB962C8B-B14F-4D97-AF65-F5344CB8AC3E}">
        <p14:creationId xmlns:p14="http://schemas.microsoft.com/office/powerpoint/2010/main" val="3363436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924BD6-9152-53F1-6103-C2A09C89C3AB}"/>
              </a:ext>
            </a:extLst>
          </p:cNvPr>
          <p:cNvSpPr>
            <a:spLocks noGrp="1"/>
          </p:cNvSpPr>
          <p:nvPr>
            <p:ph type="sldNum" sz="quarter" idx="12"/>
          </p:nvPr>
        </p:nvSpPr>
        <p:spPr/>
        <p:txBody>
          <a:bodyPr/>
          <a:lstStyle/>
          <a:p>
            <a:fld id="{B5CEABB6-07DC-46E8-9B57-56EC44A396E5}" type="slidenum">
              <a:rPr lang="en-US" smtClean="0"/>
              <a:pPr/>
              <a:t>34</a:t>
            </a:fld>
            <a:endParaRPr lang="en-US"/>
          </a:p>
        </p:txBody>
      </p:sp>
      <p:sp>
        <p:nvSpPr>
          <p:cNvPr id="5" name="TextBox 4">
            <a:extLst>
              <a:ext uri="{FF2B5EF4-FFF2-40B4-BE49-F238E27FC236}">
                <a16:creationId xmlns:a16="http://schemas.microsoft.com/office/drawing/2014/main" id="{9A599A08-53F9-08AD-8784-26D66521360E}"/>
              </a:ext>
            </a:extLst>
          </p:cNvPr>
          <p:cNvSpPr txBox="1"/>
          <p:nvPr/>
        </p:nvSpPr>
        <p:spPr>
          <a:xfrm>
            <a:off x="173181" y="136071"/>
            <a:ext cx="11594749"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Finally, copy the kernel and Device Tree blobs onto the SD card.</a:t>
            </a:r>
          </a:p>
          <a:p>
            <a:endParaRPr lang="en-US">
              <a:ea typeface="+mn-lt"/>
              <a:cs typeface="+mn-lt"/>
            </a:endParaRPr>
          </a:p>
          <a:p>
            <a:r>
              <a:rPr lang="en-US">
                <a:ea typeface="+mn-lt"/>
                <a:cs typeface="+mn-lt"/>
              </a:rPr>
              <a:t>Another option is to copy the kernel into the same place, but with a different filename - for instance, kernel-myconfig.img - rather than overwriting the kernel.img file. You can then edit the config.txt file to select the kernel that the Raspberry Pi will boot:</a:t>
            </a:r>
            <a:endParaRPr lang="en-US"/>
          </a:p>
          <a:p>
            <a:r>
              <a:rPr lang="en-US">
                <a:ea typeface="+mn-lt"/>
                <a:cs typeface="+mn-lt"/>
              </a:rPr>
              <a:t>           </a:t>
            </a:r>
            <a:r>
              <a:rPr lang="en-US" b="1">
                <a:ea typeface="+mn-lt"/>
                <a:cs typeface="+mn-lt"/>
              </a:rPr>
              <a:t>kernel=kernel-myconfig.img </a:t>
            </a:r>
            <a:endParaRPr lang="en-US" b="1">
              <a:ea typeface="Source Sans Pro"/>
            </a:endParaRPr>
          </a:p>
          <a:p>
            <a:endParaRPr lang="en-US">
              <a:ea typeface="Source Sans Pro"/>
            </a:endParaRPr>
          </a:p>
          <a:p>
            <a:r>
              <a:rPr lang="en-US">
                <a:ea typeface="+mn-lt"/>
                <a:cs typeface="+mn-lt"/>
              </a:rPr>
              <a:t>Finally, plug the card into the Raspberry Pi and boot it!</a:t>
            </a:r>
            <a:endParaRPr lang="en-US">
              <a:ea typeface="Source Sans Pro"/>
            </a:endParaRPr>
          </a:p>
          <a:p>
            <a:r>
              <a:rPr lang="en-US" b="1"/>
              <a:t>Configuring the Kernel:</a:t>
            </a:r>
            <a:endParaRPr lang="en-US" b="1">
              <a:ea typeface="Source Sans Pro"/>
            </a:endParaRPr>
          </a:p>
          <a:p>
            <a:r>
              <a:rPr lang="en-US">
                <a:ea typeface="+mn-lt"/>
                <a:cs typeface="+mn-lt"/>
              </a:rPr>
              <a:t>Configuration is most commonly done through the make menuconfig interface. Alternatively, you can modify your .config file manually, but this can be more difficult for new users.</a:t>
            </a:r>
            <a:endParaRPr lang="en-US">
              <a:ea typeface="Source Sans Pro"/>
            </a:endParaRPr>
          </a:p>
          <a:p>
            <a:r>
              <a:rPr lang="en-US" b="1"/>
              <a:t>Preparing to Configure:</a:t>
            </a:r>
            <a:endParaRPr lang="en-US" b="1">
              <a:ea typeface="Source Sans Pro"/>
            </a:endParaRPr>
          </a:p>
          <a:p>
            <a:r>
              <a:rPr lang="en-US">
                <a:ea typeface="+mn-lt"/>
                <a:cs typeface="+mn-lt"/>
              </a:rPr>
              <a:t>The menuconfig tool requires the ncurses development headers to compile properly. These can be installed with the following command:</a:t>
            </a:r>
            <a:endParaRPr lang="en-US"/>
          </a:p>
          <a:p>
            <a:pPr algn="ctr"/>
            <a:r>
              <a:rPr lang="en-US">
                <a:solidFill>
                  <a:schemeClr val="accent3">
                    <a:lumMod val="75000"/>
                  </a:schemeClr>
                </a:solidFill>
                <a:ea typeface="+mn-lt"/>
                <a:cs typeface="+mn-lt"/>
              </a:rPr>
              <a:t>           </a:t>
            </a:r>
            <a:r>
              <a:rPr lang="en-US" b="1">
                <a:solidFill>
                  <a:schemeClr val="accent3">
                    <a:lumMod val="75000"/>
                  </a:schemeClr>
                </a:solidFill>
                <a:ea typeface="+mn-lt"/>
                <a:cs typeface="+mn-lt"/>
              </a:rPr>
              <a:t>sudo apt install libncurses5-dev </a:t>
            </a:r>
            <a:endParaRPr lang="en-US" b="1">
              <a:solidFill>
                <a:schemeClr val="accent3">
                  <a:lumMod val="75000"/>
                </a:schemeClr>
              </a:solidFill>
              <a:ea typeface="Source Sans Pro"/>
            </a:endParaRPr>
          </a:p>
          <a:p>
            <a:r>
              <a:rPr lang="en-US" b="1"/>
              <a:t>Using menuconfig </a:t>
            </a:r>
            <a:endParaRPr lang="en-US" b="1">
              <a:ea typeface="Source Sans Pro"/>
            </a:endParaRPr>
          </a:p>
          <a:p>
            <a:r>
              <a:rPr lang="en-US">
                <a:ea typeface="+mn-lt"/>
                <a:cs typeface="+mn-lt"/>
              </a:rPr>
              <a:t>Once you’ve got everything set up and ready to go, you can compile and run the menuconfig utility as follows:</a:t>
            </a:r>
            <a:endParaRPr lang="en-US"/>
          </a:p>
          <a:p>
            <a:endParaRPr lang="en-US">
              <a:ea typeface="+mn-lt"/>
              <a:cs typeface="+mn-lt"/>
            </a:endParaRPr>
          </a:p>
          <a:p>
            <a:pPr algn="ctr"/>
            <a:r>
              <a:rPr lang="en-US" b="1">
                <a:solidFill>
                  <a:schemeClr val="accent3">
                    <a:lumMod val="75000"/>
                  </a:schemeClr>
                </a:solidFill>
                <a:ea typeface="+mn-lt"/>
                <a:cs typeface="+mn-lt"/>
              </a:rPr>
              <a:t>make menuconfig </a:t>
            </a:r>
          </a:p>
          <a:p>
            <a:endParaRPr lang="en-US" b="1">
              <a:ea typeface="+mn-lt"/>
              <a:cs typeface="+mn-lt"/>
            </a:endParaRPr>
          </a:p>
          <a:p>
            <a:r>
              <a:rPr lang="en-US" sz="2000" b="1" u="sng">
                <a:ea typeface="+mn-lt"/>
                <a:cs typeface="+mn-lt"/>
              </a:rPr>
              <a:t>If you’re cross-compiling a 32-bit kernel:</a:t>
            </a:r>
            <a:endParaRPr lang="en-US">
              <a:ea typeface="+mn-lt"/>
              <a:cs typeface="+mn-lt"/>
            </a:endParaRPr>
          </a:p>
          <a:p>
            <a:pPr algn="ctr"/>
            <a:r>
              <a:rPr lang="en-US" b="1">
                <a:solidFill>
                  <a:schemeClr val="accent3">
                    <a:lumMod val="75000"/>
                  </a:schemeClr>
                </a:solidFill>
                <a:ea typeface="+mn-lt"/>
                <a:cs typeface="+mn-lt"/>
              </a:rPr>
              <a:t>make ARCH=arm CROSS_COMPILE=arm-linux-gnueabihf- menuconfig </a:t>
            </a:r>
          </a:p>
        </p:txBody>
      </p:sp>
    </p:spTree>
    <p:extLst>
      <p:ext uri="{BB962C8B-B14F-4D97-AF65-F5344CB8AC3E}">
        <p14:creationId xmlns:p14="http://schemas.microsoft.com/office/powerpoint/2010/main" val="3727454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5479884-AA0E-2C13-189F-2E5CD57EE8D8}"/>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597C147A-0567-781F-17B3-75904D7CE9C6}"/>
              </a:ext>
            </a:extLst>
          </p:cNvPr>
          <p:cNvSpPr>
            <a:spLocks noGrp="1"/>
          </p:cNvSpPr>
          <p:nvPr>
            <p:ph type="sldNum" sz="quarter" idx="12"/>
          </p:nvPr>
        </p:nvSpPr>
        <p:spPr/>
        <p:txBody>
          <a:bodyPr/>
          <a:lstStyle/>
          <a:p>
            <a:fld id="{B5CEABB6-07DC-46E8-9B57-56EC44A396E5}" type="slidenum">
              <a:rPr lang="en-US" smtClean="0"/>
              <a:pPr/>
              <a:t>35</a:t>
            </a:fld>
            <a:endParaRPr lang="en-US"/>
          </a:p>
        </p:txBody>
      </p:sp>
      <p:sp>
        <p:nvSpPr>
          <p:cNvPr id="5" name="TextBox 4">
            <a:extLst>
              <a:ext uri="{FF2B5EF4-FFF2-40B4-BE49-F238E27FC236}">
                <a16:creationId xmlns:a16="http://schemas.microsoft.com/office/drawing/2014/main" id="{61BE4848-1AD9-CB45-8B4F-CEC91A59E9CC}"/>
              </a:ext>
            </a:extLst>
          </p:cNvPr>
          <p:cNvSpPr txBox="1"/>
          <p:nvPr/>
        </p:nvSpPr>
        <p:spPr>
          <a:xfrm>
            <a:off x="238744" y="483941"/>
            <a:ext cx="11714512"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ea typeface="+mn-lt"/>
                <a:cs typeface="+mn-lt"/>
              </a:rPr>
              <a:t>if you are cross-compiling a 64-bit kernel:</a:t>
            </a:r>
          </a:p>
          <a:p>
            <a:pPr algn="ctr"/>
            <a:endParaRPr lang="en-US">
              <a:ea typeface="+mn-lt"/>
              <a:cs typeface="+mn-lt"/>
            </a:endParaRPr>
          </a:p>
          <a:p>
            <a:pPr algn="ctr"/>
            <a:r>
              <a:rPr lang="en-US" b="1">
                <a:solidFill>
                  <a:schemeClr val="accent3">
                    <a:lumMod val="75000"/>
                  </a:schemeClr>
                </a:solidFill>
                <a:ea typeface="+mn-lt"/>
                <a:cs typeface="+mn-lt"/>
              </a:rPr>
              <a:t>make ARCH=arm64 CROSS_COMPILE=aarch64-linux-gnu- menuconfig </a:t>
            </a:r>
          </a:p>
          <a:p>
            <a:pPr algn="l"/>
            <a:endParaRPr lang="en-US">
              <a:ea typeface="Source Sans Pro"/>
            </a:endParaRPr>
          </a:p>
          <a:p>
            <a:r>
              <a:rPr lang="en-US" b="1" u="sng"/>
              <a:t>Kernel Headers:</a:t>
            </a:r>
            <a:endParaRPr lang="en-US" b="1" u="sng">
              <a:ea typeface="Source Sans Pro"/>
            </a:endParaRPr>
          </a:p>
          <a:p>
            <a:r>
              <a:rPr lang="en-US">
                <a:ea typeface="+mn-lt"/>
                <a:cs typeface="+mn-lt"/>
              </a:rPr>
              <a:t> </a:t>
            </a:r>
            <a:r>
              <a:rPr lang="en-US" b="1">
                <a:ea typeface="+mn-lt"/>
                <a:cs typeface="+mn-lt"/>
              </a:rPr>
              <a:t>&gt; </a:t>
            </a:r>
            <a:r>
              <a:rPr lang="en-US">
                <a:ea typeface="+mn-lt"/>
                <a:cs typeface="+mn-lt"/>
              </a:rPr>
              <a:t>If you are compiling a kernel module or similar, you will need the Linux Kernel headers. These provide the various function and structure definitions required when compiling code that interfaces with the kernel.</a:t>
            </a:r>
            <a:endParaRPr lang="en-US">
              <a:ea typeface="Source Sans Pro"/>
            </a:endParaRPr>
          </a:p>
          <a:p>
            <a:endParaRPr lang="en-US">
              <a:ea typeface="+mn-lt"/>
              <a:cs typeface="+mn-lt"/>
            </a:endParaRPr>
          </a:p>
          <a:p>
            <a:r>
              <a:rPr lang="en-US">
                <a:ea typeface="+mn-lt"/>
                <a:cs typeface="+mn-lt"/>
              </a:rPr>
              <a:t>  </a:t>
            </a:r>
            <a:r>
              <a:rPr lang="en-US" b="1">
                <a:ea typeface="+mn-lt"/>
                <a:cs typeface="+mn-lt"/>
              </a:rPr>
              <a:t>&gt;</a:t>
            </a:r>
            <a:r>
              <a:rPr lang="en-US">
                <a:ea typeface="+mn-lt"/>
                <a:cs typeface="+mn-lt"/>
              </a:rPr>
              <a:t>If you have cloned the entire kernel from github, the headers are already included in the source tree. If you don’t need all the extra files, it is possible to install only the kernel headers from the Raspberry Pi OS repo.</a:t>
            </a:r>
            <a:endParaRPr lang="en-US"/>
          </a:p>
          <a:p>
            <a:endParaRPr lang="en-US">
              <a:ea typeface="+mn-lt"/>
              <a:cs typeface="+mn-lt"/>
            </a:endParaRPr>
          </a:p>
          <a:p>
            <a:pPr algn="ctr"/>
            <a:r>
              <a:rPr lang="en-US">
                <a:ea typeface="+mn-lt"/>
                <a:cs typeface="+mn-lt"/>
              </a:rPr>
              <a:t>     </a:t>
            </a:r>
            <a:r>
              <a:rPr lang="en-US" b="1">
                <a:solidFill>
                  <a:schemeClr val="accent3">
                    <a:lumMod val="75000"/>
                  </a:schemeClr>
                </a:solidFill>
                <a:ea typeface="+mn-lt"/>
                <a:cs typeface="+mn-lt"/>
              </a:rPr>
              <a:t>     sudo apt install raspberrypi-kernel-headers </a:t>
            </a:r>
          </a:p>
          <a:p>
            <a:endParaRPr lang="en-US" b="1">
              <a:ea typeface="Source Sans Pro"/>
            </a:endParaRPr>
          </a:p>
          <a:p>
            <a:endParaRPr lang="en-US">
              <a:ea typeface="Source Sans Pro"/>
            </a:endParaRPr>
          </a:p>
          <a:p>
            <a:endParaRPr lang="en-US">
              <a:ea typeface="Source Sans Pro"/>
            </a:endParaRPr>
          </a:p>
        </p:txBody>
      </p:sp>
    </p:spTree>
    <p:extLst>
      <p:ext uri="{BB962C8B-B14F-4D97-AF65-F5344CB8AC3E}">
        <p14:creationId xmlns:p14="http://schemas.microsoft.com/office/powerpoint/2010/main" val="2999666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A81C-0ABE-D9C9-D45D-996646B8053D}"/>
              </a:ext>
            </a:extLst>
          </p:cNvPr>
          <p:cNvSpPr>
            <a:spLocks noGrp="1"/>
          </p:cNvSpPr>
          <p:nvPr>
            <p:ph type="title"/>
          </p:nvPr>
        </p:nvSpPr>
        <p:spPr>
          <a:xfrm>
            <a:off x="258420" y="116732"/>
            <a:ext cx="7901608" cy="894522"/>
          </a:xfrm>
        </p:spPr>
        <p:txBody>
          <a:bodyPr/>
          <a:lstStyle/>
          <a:p>
            <a:r>
              <a:rPr lang="en-IN" b="1" i="0">
                <a:effectLst/>
                <a:latin typeface="+mn-lt"/>
              </a:rPr>
              <a:t>Buildroot </a:t>
            </a:r>
            <a:endParaRPr lang="en-IN" b="1">
              <a:latin typeface="+mn-lt"/>
            </a:endParaRPr>
          </a:p>
        </p:txBody>
      </p:sp>
      <p:sp>
        <p:nvSpPr>
          <p:cNvPr id="4" name="Slide Number Placeholder 3">
            <a:extLst>
              <a:ext uri="{FF2B5EF4-FFF2-40B4-BE49-F238E27FC236}">
                <a16:creationId xmlns:a16="http://schemas.microsoft.com/office/drawing/2014/main" id="{95BD28CC-63FA-A869-3372-5F02DEE08EC7}"/>
              </a:ext>
            </a:extLst>
          </p:cNvPr>
          <p:cNvSpPr>
            <a:spLocks noGrp="1"/>
          </p:cNvSpPr>
          <p:nvPr>
            <p:ph type="sldNum" sz="quarter" idx="12"/>
          </p:nvPr>
        </p:nvSpPr>
        <p:spPr/>
        <p:txBody>
          <a:bodyPr/>
          <a:lstStyle/>
          <a:p>
            <a:fld id="{B5CEABB6-07DC-46E8-9B57-56EC44A396E5}" type="slidenum">
              <a:rPr lang="en-US" smtClean="0"/>
              <a:pPr/>
              <a:t>36</a:t>
            </a:fld>
            <a:endParaRPr lang="en-US"/>
          </a:p>
        </p:txBody>
      </p:sp>
      <p:sp>
        <p:nvSpPr>
          <p:cNvPr id="5" name="TextBox 4">
            <a:extLst>
              <a:ext uri="{FF2B5EF4-FFF2-40B4-BE49-F238E27FC236}">
                <a16:creationId xmlns:a16="http://schemas.microsoft.com/office/drawing/2014/main" id="{B2793556-36D4-E2E2-61CD-9B3D8113E23B}"/>
              </a:ext>
            </a:extLst>
          </p:cNvPr>
          <p:cNvSpPr txBox="1"/>
          <p:nvPr/>
        </p:nvSpPr>
        <p:spPr>
          <a:xfrm>
            <a:off x="258420" y="894522"/>
            <a:ext cx="11933580" cy="5632311"/>
          </a:xfrm>
          <a:prstGeom prst="rect">
            <a:avLst/>
          </a:prstGeom>
          <a:noFill/>
        </p:spPr>
        <p:txBody>
          <a:bodyPr wrap="square">
            <a:spAutoFit/>
          </a:bodyPr>
          <a:lstStyle/>
          <a:p>
            <a:r>
              <a:rPr lang="en-IN"/>
              <a:t>Buildroot is a tool that allows you to create a custom Linux system image for embedded systems. Here are the basic steps to create a Buildroot image:</a:t>
            </a:r>
          </a:p>
          <a:p>
            <a:endParaRPr lang="en-IN"/>
          </a:p>
          <a:p>
            <a:r>
              <a:rPr lang="en-IN"/>
              <a:t> </a:t>
            </a:r>
            <a:r>
              <a:rPr lang="en-IN" b="1"/>
              <a:t>Install Buildroot: </a:t>
            </a:r>
            <a:r>
              <a:rPr lang="en-IN"/>
              <a:t>First, you need to download and install Buildroot on your system.</a:t>
            </a:r>
          </a:p>
          <a:p>
            <a:endParaRPr lang="en-IN"/>
          </a:p>
          <a:p>
            <a:r>
              <a:rPr lang="en-IN" b="1"/>
              <a:t>Configure Buildroot</a:t>
            </a:r>
            <a:r>
              <a:rPr lang="en-IN"/>
              <a:t>: Next, you need to configure Buildroot to create the image according to your requirements. You can do  this by running the command make menuconfig.</a:t>
            </a:r>
          </a:p>
          <a:p>
            <a:endParaRPr lang="en-IN"/>
          </a:p>
          <a:p>
            <a:r>
              <a:rPr lang="en-IN" b="1"/>
              <a:t>Choose the target system: </a:t>
            </a:r>
            <a:r>
              <a:rPr lang="en-IN"/>
              <a:t>Select the target architecture and system that you want to build the image for. This includes selecting the processor type, board, and kernel version.</a:t>
            </a:r>
          </a:p>
          <a:p>
            <a:endParaRPr lang="en-IN" b="1"/>
          </a:p>
          <a:p>
            <a:r>
              <a:rPr lang="en-IN" b="1"/>
              <a:t>Select packages: </a:t>
            </a:r>
            <a:r>
              <a:rPr lang="en-IN"/>
              <a:t>Choose the packages you want to include in the image. This includes the libraries, utilities, and applications that you need for your system.</a:t>
            </a:r>
          </a:p>
          <a:p>
            <a:r>
              <a:rPr lang="en-IN"/>
              <a:t>Build the image: Once you have configured Buildroot, you can build the image by running the command make.</a:t>
            </a:r>
          </a:p>
          <a:p>
            <a:endParaRPr lang="en-IN"/>
          </a:p>
          <a:p>
            <a:r>
              <a:rPr lang="en-IN" b="1"/>
              <a:t>Flash the image: </a:t>
            </a:r>
            <a:r>
              <a:rPr lang="en-IN"/>
              <a:t>After building the image, you need to flash it onto your target device. This involves copying the image file onto a bootable device, such as an SD card or USBdrive, and then inserting it into the device.</a:t>
            </a:r>
          </a:p>
          <a:p>
            <a:endParaRPr lang="en-IN" b="1"/>
          </a:p>
          <a:p>
            <a:r>
              <a:rPr lang="en-IN" b="1"/>
              <a:t>Test the image: </a:t>
            </a:r>
            <a:r>
              <a:rPr lang="en-IN"/>
              <a:t>Finally, you can test the image to ensure that everything is working correctly. This involves booting up the device and verifying that the software and hardware are working as expected.</a:t>
            </a:r>
          </a:p>
        </p:txBody>
      </p:sp>
    </p:spTree>
    <p:extLst>
      <p:ext uri="{BB962C8B-B14F-4D97-AF65-F5344CB8AC3E}">
        <p14:creationId xmlns:p14="http://schemas.microsoft.com/office/powerpoint/2010/main" val="3955255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7115-47B2-7AC2-BEB4-E65C0F41B667}"/>
              </a:ext>
            </a:extLst>
          </p:cNvPr>
          <p:cNvSpPr>
            <a:spLocks noGrp="1"/>
          </p:cNvSpPr>
          <p:nvPr>
            <p:ph type="title"/>
          </p:nvPr>
        </p:nvSpPr>
        <p:spPr>
          <a:xfrm>
            <a:off x="4284840" y="229573"/>
            <a:ext cx="2971994" cy="1325563"/>
          </a:xfrm>
        </p:spPr>
        <p:txBody>
          <a:bodyPr/>
          <a:lstStyle/>
          <a:p>
            <a:r>
              <a:rPr lang="en-US"/>
              <a:t>Buildroot</a:t>
            </a:r>
            <a:endParaRPr lang="en-IN"/>
          </a:p>
        </p:txBody>
      </p:sp>
      <p:sp>
        <p:nvSpPr>
          <p:cNvPr id="4" name="Slide Number Placeholder 3">
            <a:extLst>
              <a:ext uri="{FF2B5EF4-FFF2-40B4-BE49-F238E27FC236}">
                <a16:creationId xmlns:a16="http://schemas.microsoft.com/office/drawing/2014/main" id="{01590FB7-1559-40E4-905E-A684B942E750}"/>
              </a:ext>
            </a:extLst>
          </p:cNvPr>
          <p:cNvSpPr>
            <a:spLocks noGrp="1"/>
          </p:cNvSpPr>
          <p:nvPr>
            <p:ph type="sldNum" sz="quarter" idx="12"/>
          </p:nvPr>
        </p:nvSpPr>
        <p:spPr/>
        <p:txBody>
          <a:bodyPr/>
          <a:lstStyle/>
          <a:p>
            <a:fld id="{B5CEABB6-07DC-46E8-9B57-56EC44A396E5}" type="slidenum">
              <a:rPr lang="en-US" smtClean="0"/>
              <a:pPr/>
              <a:t>37</a:t>
            </a:fld>
            <a:endParaRPr lang="en-US"/>
          </a:p>
        </p:txBody>
      </p:sp>
      <p:pic>
        <p:nvPicPr>
          <p:cNvPr id="6" name="Picture 5">
            <a:extLst>
              <a:ext uri="{FF2B5EF4-FFF2-40B4-BE49-F238E27FC236}">
                <a16:creationId xmlns:a16="http://schemas.microsoft.com/office/drawing/2014/main" id="{2CD35E71-19F0-001B-C836-B684BB3A7A42}"/>
              </a:ext>
            </a:extLst>
          </p:cNvPr>
          <p:cNvPicPr>
            <a:picLocks noChangeAspect="1"/>
          </p:cNvPicPr>
          <p:nvPr/>
        </p:nvPicPr>
        <p:blipFill>
          <a:blip r:embed="rId2"/>
          <a:stretch>
            <a:fillRect/>
          </a:stretch>
        </p:blipFill>
        <p:spPr>
          <a:xfrm>
            <a:off x="2257818" y="1453443"/>
            <a:ext cx="7676363" cy="3951113"/>
          </a:xfrm>
          <a:prstGeom prst="rect">
            <a:avLst/>
          </a:prstGeom>
        </p:spPr>
      </p:pic>
    </p:spTree>
    <p:extLst>
      <p:ext uri="{BB962C8B-B14F-4D97-AF65-F5344CB8AC3E}">
        <p14:creationId xmlns:p14="http://schemas.microsoft.com/office/powerpoint/2010/main" val="2023303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0C93866-B075-6094-EADC-5EEF5CCE2E91}"/>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2182224F-3E06-7E63-AB77-FCFAE93F07D0}"/>
              </a:ext>
            </a:extLst>
          </p:cNvPr>
          <p:cNvSpPr>
            <a:spLocks noGrp="1"/>
          </p:cNvSpPr>
          <p:nvPr>
            <p:ph type="sldNum" sz="quarter" idx="12"/>
          </p:nvPr>
        </p:nvSpPr>
        <p:spPr/>
        <p:txBody>
          <a:bodyPr/>
          <a:lstStyle/>
          <a:p>
            <a:fld id="{B5CEABB6-07DC-46E8-9B57-56EC44A396E5}" type="slidenum">
              <a:rPr lang="en-US" smtClean="0"/>
              <a:pPr/>
              <a:t>38</a:t>
            </a:fld>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6616D5FC-5911-8FAC-46D1-7904F7219E2F}"/>
              </a:ext>
            </a:extLst>
          </p:cNvPr>
          <p:cNvPicPr>
            <a:picLocks noChangeAspect="1"/>
          </p:cNvPicPr>
          <p:nvPr/>
        </p:nvPicPr>
        <p:blipFill rotWithShape="1">
          <a:blip r:embed="rId2"/>
          <a:srcRect l="4001" t="2849"/>
          <a:stretch/>
        </p:blipFill>
        <p:spPr>
          <a:xfrm>
            <a:off x="0" y="-3837"/>
            <a:ext cx="12192000" cy="6861838"/>
          </a:xfrm>
          <a:prstGeom prst="rect">
            <a:avLst/>
          </a:prstGeom>
        </p:spPr>
      </p:pic>
    </p:spTree>
    <p:extLst>
      <p:ext uri="{BB962C8B-B14F-4D97-AF65-F5344CB8AC3E}">
        <p14:creationId xmlns:p14="http://schemas.microsoft.com/office/powerpoint/2010/main" val="1532128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7" descr="Graphical user interface, text, application&#10;&#10;Description automatically generated">
            <a:extLst>
              <a:ext uri="{FF2B5EF4-FFF2-40B4-BE49-F238E27FC236}">
                <a16:creationId xmlns:a16="http://schemas.microsoft.com/office/drawing/2014/main" id="{E16ED348-F374-379E-4076-E8051D1AEDDE}"/>
              </a:ext>
            </a:extLst>
          </p:cNvPr>
          <p:cNvPicPr>
            <a:picLocks noChangeAspect="1"/>
          </p:cNvPicPr>
          <p:nvPr/>
        </p:nvPicPr>
        <p:blipFill rotWithShape="1">
          <a:blip r:embed="rId2"/>
          <a:srcRect l="3750" t="3121" r="-16"/>
          <a:stretch/>
        </p:blipFill>
        <p:spPr>
          <a:xfrm>
            <a:off x="0" y="-42790"/>
            <a:ext cx="12188952" cy="6900790"/>
          </a:xfrm>
          <a:prstGeom prst="rect">
            <a:avLst/>
          </a:prstGeom>
        </p:spPr>
      </p:pic>
      <p:sp>
        <p:nvSpPr>
          <p:cNvPr id="4" name="Slide Number Placeholder 3">
            <a:extLst>
              <a:ext uri="{FF2B5EF4-FFF2-40B4-BE49-F238E27FC236}">
                <a16:creationId xmlns:a16="http://schemas.microsoft.com/office/drawing/2014/main" id="{C3A13A73-47B8-33B1-1256-D13A5A2F484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dirty="0">
                <a:solidFill>
                  <a:srgbClr val="FFFFFF"/>
                </a:solidFill>
              </a:rPr>
              <a:pPr>
                <a:spcAft>
                  <a:spcPts val="600"/>
                </a:spcAft>
              </a:pPr>
              <a:t>39</a:t>
            </a:fld>
            <a:endParaRPr lang="en-US" sz="1200">
              <a:solidFill>
                <a:srgbClr val="FFFFFF"/>
              </a:solidFill>
            </a:endParaRPr>
          </a:p>
        </p:txBody>
      </p:sp>
    </p:spTree>
    <p:extLst>
      <p:ext uri="{BB962C8B-B14F-4D97-AF65-F5344CB8AC3E}">
        <p14:creationId xmlns:p14="http://schemas.microsoft.com/office/powerpoint/2010/main" val="2440584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467A-DC1B-4A8C-1FA6-A6AD201D2A3A}"/>
              </a:ext>
            </a:extLst>
          </p:cNvPr>
          <p:cNvSpPr>
            <a:spLocks noGrp="1"/>
          </p:cNvSpPr>
          <p:nvPr>
            <p:ph type="title"/>
          </p:nvPr>
        </p:nvSpPr>
        <p:spPr>
          <a:xfrm>
            <a:off x="407583" y="136526"/>
            <a:ext cx="8774124" cy="1070106"/>
          </a:xfrm>
        </p:spPr>
        <p:txBody>
          <a:bodyPr/>
          <a:lstStyle/>
          <a:p>
            <a:pPr>
              <a:spcBef>
                <a:spcPts val="1000"/>
              </a:spcBef>
            </a:pPr>
            <a:r>
              <a:rPr lang="en-US">
                <a:ea typeface="+mj-lt"/>
                <a:cs typeface="+mj-lt"/>
              </a:rPr>
              <a:t>What is Debugging?</a:t>
            </a:r>
          </a:p>
        </p:txBody>
      </p:sp>
      <p:sp>
        <p:nvSpPr>
          <p:cNvPr id="3" name="Footer Placeholder 2">
            <a:extLst>
              <a:ext uri="{FF2B5EF4-FFF2-40B4-BE49-F238E27FC236}">
                <a16:creationId xmlns:a16="http://schemas.microsoft.com/office/drawing/2014/main" id="{E2D95BC9-4621-B5CF-09B0-C647A3B88FD2}"/>
              </a:ext>
            </a:extLst>
          </p:cNvPr>
          <p:cNvSpPr>
            <a:spLocks noGrp="1"/>
          </p:cNvSpPr>
          <p:nvPr>
            <p:ph type="ftr" sz="quarter" idx="11"/>
          </p:nvPr>
        </p:nvSpPr>
        <p:spPr/>
        <p:txBody>
          <a:bodyPr/>
          <a:lstStyle/>
          <a:p>
            <a:r>
              <a:rPr lang="en-US"/>
              <a:t>Gdb server</a:t>
            </a:r>
          </a:p>
        </p:txBody>
      </p:sp>
      <p:sp>
        <p:nvSpPr>
          <p:cNvPr id="4" name="Slide Number Placeholder 3">
            <a:extLst>
              <a:ext uri="{FF2B5EF4-FFF2-40B4-BE49-F238E27FC236}">
                <a16:creationId xmlns:a16="http://schemas.microsoft.com/office/drawing/2014/main" id="{3DEBF882-6E57-CFB7-C87C-9DA1FF019CFA}"/>
              </a:ext>
            </a:extLst>
          </p:cNvPr>
          <p:cNvSpPr>
            <a:spLocks noGrp="1"/>
          </p:cNvSpPr>
          <p:nvPr>
            <p:ph type="sldNum" sz="quarter" idx="12"/>
          </p:nvPr>
        </p:nvSpPr>
        <p:spPr/>
        <p:txBody>
          <a:bodyPr/>
          <a:lstStyle/>
          <a:p>
            <a:fld id="{B5CEABB6-07DC-46E8-9B57-56EC44A396E5}" type="slidenum">
              <a:rPr lang="en-US" smtClean="0"/>
              <a:pPr/>
              <a:t>4</a:t>
            </a:fld>
            <a:endParaRPr lang="en-US"/>
          </a:p>
        </p:txBody>
      </p:sp>
      <p:sp>
        <p:nvSpPr>
          <p:cNvPr id="5" name="TextBox 4">
            <a:extLst>
              <a:ext uri="{FF2B5EF4-FFF2-40B4-BE49-F238E27FC236}">
                <a16:creationId xmlns:a16="http://schemas.microsoft.com/office/drawing/2014/main" id="{061C2EE5-B6AF-8531-8B6D-99233CC41461}"/>
              </a:ext>
            </a:extLst>
          </p:cNvPr>
          <p:cNvSpPr txBox="1"/>
          <p:nvPr/>
        </p:nvSpPr>
        <p:spPr>
          <a:xfrm>
            <a:off x="314300" y="1373372"/>
            <a:ext cx="1147011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ea typeface="+mn-lt"/>
                <a:cs typeface="+mn-lt"/>
              </a:rPr>
              <a:t>Debugging is the process of locating and removing coding mistakes in computer programs. In information technology and engineering, the word 'bug' is a synonym for the word 'error.' The goal of debugging is to identify and correct an error's root cause.</a:t>
            </a:r>
            <a:endParaRPr lang="en-US">
              <a:ea typeface="Source Sans Pro"/>
            </a:endParaRPr>
          </a:p>
          <a:p>
            <a:pPr marL="285750" indent="-285750" algn="just">
              <a:buFont typeface="Arial"/>
              <a:buChar char="•"/>
            </a:pPr>
            <a:endParaRPr lang="en-US">
              <a:ea typeface="Source Sans Pro"/>
            </a:endParaRPr>
          </a:p>
          <a:p>
            <a:pPr marL="285750" indent="-285750" algn="just">
              <a:buFont typeface="Arial"/>
              <a:buChar char="•"/>
            </a:pPr>
            <a:r>
              <a:rPr lang="en-US">
                <a:ea typeface="+mn-lt"/>
                <a:cs typeface="+mn-lt"/>
              </a:rPr>
              <a:t>Debugging plays an important role in the software development process and ironically, testing to determine and eliminating the presence of bugs can take just as much time as writing code. The debugging process itself consists of identify the cause of an error and fixing it. During the debugging process, which can be carried out manually or automated through software debugging tools, engineers will look for:</a:t>
            </a:r>
            <a:endParaRPr lang="en-US">
              <a:ea typeface="Source Sans Pro"/>
            </a:endParaRPr>
          </a:p>
          <a:p>
            <a:pPr marL="285750" indent="-285750" algn="just">
              <a:buFont typeface="Arial"/>
              <a:buChar char="•"/>
            </a:pPr>
            <a:endParaRPr lang="en-US">
              <a:ea typeface="Source Sans Pro"/>
            </a:endParaRPr>
          </a:p>
          <a:p>
            <a:pPr algn="just"/>
            <a:r>
              <a:rPr lang="en-US" b="1">
                <a:ea typeface="+mn-lt"/>
                <a:cs typeface="+mn-lt"/>
              </a:rPr>
              <a:t>&gt;    </a:t>
            </a:r>
            <a:r>
              <a:rPr lang="en-US" b="1" err="1">
                <a:ea typeface="+mn-lt"/>
                <a:cs typeface="+mn-lt"/>
              </a:rPr>
              <a:t>RunTime</a:t>
            </a:r>
            <a:r>
              <a:rPr lang="en-US" b="1">
                <a:ea typeface="+mn-lt"/>
                <a:cs typeface="+mn-lt"/>
              </a:rPr>
              <a:t> errors</a:t>
            </a:r>
            <a:endParaRPr lang="en-US" b="1">
              <a:ea typeface="Source Sans Pro"/>
            </a:endParaRPr>
          </a:p>
          <a:p>
            <a:pPr algn="just"/>
            <a:r>
              <a:rPr lang="en-US" b="1">
                <a:ea typeface="+mn-lt"/>
                <a:cs typeface="+mn-lt"/>
              </a:rPr>
              <a:t>&gt;    Errors in logic</a:t>
            </a:r>
            <a:endParaRPr lang="en-US" b="1">
              <a:ea typeface="Source Sans Pro"/>
            </a:endParaRPr>
          </a:p>
          <a:p>
            <a:pPr algn="just"/>
            <a:r>
              <a:rPr lang="en-US" b="1">
                <a:ea typeface="+mn-lt"/>
                <a:cs typeface="+mn-lt"/>
              </a:rPr>
              <a:t>&gt;    Implementation errors</a:t>
            </a:r>
          </a:p>
          <a:p>
            <a:pPr algn="just"/>
            <a:r>
              <a:rPr lang="en-US" b="1">
                <a:ea typeface="+mn-lt"/>
                <a:cs typeface="+mn-lt"/>
              </a:rPr>
              <a:t>&gt;    False outputs</a:t>
            </a:r>
          </a:p>
          <a:p>
            <a:pPr algn="just"/>
            <a:endParaRPr lang="en-US" b="1">
              <a:ea typeface="Source Sans Pro"/>
            </a:endParaRPr>
          </a:p>
          <a:p>
            <a:pPr algn="just" fontAlgn="base">
              <a:buFont typeface="Arial" panose="020B0604020202020204" pitchFamily="34" charset="0"/>
              <a:buChar char="•"/>
            </a:pPr>
            <a:r>
              <a:rPr lang="en-US" b="0" i="0">
                <a:effectLst/>
              </a:rPr>
              <a:t> For Linux and Unix operating systems, GDB is used as a standard debugger.</a:t>
            </a:r>
          </a:p>
          <a:p>
            <a:pPr algn="just" fontAlgn="base">
              <a:buFont typeface="Arial" panose="020B0604020202020204" pitchFamily="34" charset="0"/>
              <a:buChar char="•"/>
            </a:pPr>
            <a:r>
              <a:rPr lang="en-US" b="0" i="0">
                <a:effectLst/>
              </a:rPr>
              <a:t> For Windows OS, the visual studio is a powerful editor and debugger.</a:t>
            </a:r>
          </a:p>
          <a:p>
            <a:pPr algn="just" fontAlgn="base">
              <a:buFont typeface="Arial" panose="020B0604020202020204" pitchFamily="34" charset="0"/>
              <a:buChar char="•"/>
            </a:pPr>
            <a:r>
              <a:rPr lang="en-US" b="0" i="0">
                <a:effectLst/>
              </a:rPr>
              <a:t> For Mac OS, LLDB is a high-level debugger.</a:t>
            </a:r>
          </a:p>
          <a:p>
            <a:endParaRPr lang="en-US">
              <a:ea typeface="Source Sans Pro"/>
            </a:endParaRPr>
          </a:p>
        </p:txBody>
      </p:sp>
    </p:spTree>
    <p:extLst>
      <p:ext uri="{BB962C8B-B14F-4D97-AF65-F5344CB8AC3E}">
        <p14:creationId xmlns:p14="http://schemas.microsoft.com/office/powerpoint/2010/main" val="3538228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5" descr="Graphical user interface&#10;&#10;Description automatically generated">
            <a:extLst>
              <a:ext uri="{FF2B5EF4-FFF2-40B4-BE49-F238E27FC236}">
                <a16:creationId xmlns:a16="http://schemas.microsoft.com/office/drawing/2014/main" id="{05414FF9-8569-76EF-A7B9-14988B4B5137}"/>
              </a:ext>
            </a:extLst>
          </p:cNvPr>
          <p:cNvPicPr>
            <a:picLocks noChangeAspect="1"/>
          </p:cNvPicPr>
          <p:nvPr/>
        </p:nvPicPr>
        <p:blipFill rotWithShape="1">
          <a:blip r:embed="rId2"/>
          <a:srcRect l="3830" t="2696" r="639" b="-1"/>
          <a:stretch/>
        </p:blipFill>
        <p:spPr>
          <a:xfrm>
            <a:off x="-20" y="-85182"/>
            <a:ext cx="12188952" cy="6983666"/>
          </a:xfrm>
          <a:prstGeom prst="rect">
            <a:avLst/>
          </a:prstGeom>
        </p:spPr>
      </p:pic>
    </p:spTree>
    <p:extLst>
      <p:ext uri="{BB962C8B-B14F-4D97-AF65-F5344CB8AC3E}">
        <p14:creationId xmlns:p14="http://schemas.microsoft.com/office/powerpoint/2010/main" val="2924572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E8C6D6-EC7A-5CF4-5494-E8FB4D1E6B69}"/>
              </a:ext>
            </a:extLst>
          </p:cNvPr>
          <p:cNvSpPr>
            <a:spLocks noGrp="1"/>
          </p:cNvSpPr>
          <p:nvPr>
            <p:ph type="sldNum" sz="quarter" idx="12"/>
          </p:nvPr>
        </p:nvSpPr>
        <p:spPr/>
        <p:txBody>
          <a:bodyPr/>
          <a:lstStyle/>
          <a:p>
            <a:fld id="{B5CEABB6-07DC-46E8-9B57-56EC44A396E5}" type="slidenum">
              <a:rPr lang="en-US" smtClean="0"/>
              <a:pPr/>
              <a:t>41</a:t>
            </a:fld>
            <a:endParaRPr lang="en-US"/>
          </a:p>
        </p:txBody>
      </p:sp>
      <p:sp>
        <p:nvSpPr>
          <p:cNvPr id="5" name="TextBox 4">
            <a:extLst>
              <a:ext uri="{FF2B5EF4-FFF2-40B4-BE49-F238E27FC236}">
                <a16:creationId xmlns:a16="http://schemas.microsoft.com/office/drawing/2014/main" id="{A623043B-3780-BF9A-E386-39759DA063D3}"/>
              </a:ext>
            </a:extLst>
          </p:cNvPr>
          <p:cNvSpPr txBox="1"/>
          <p:nvPr/>
        </p:nvSpPr>
        <p:spPr>
          <a:xfrm>
            <a:off x="228600" y="238539"/>
            <a:ext cx="11845077"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What is BusyBox in Linux?</a:t>
            </a:r>
          </a:p>
          <a:p>
            <a:pPr marL="285750" indent="-285750" algn="just">
              <a:buFont typeface="Wingdings" panose="05000000000000000000" pitchFamily="2" charset="2"/>
              <a:buChar char="Ø"/>
            </a:pPr>
            <a:endParaRPr lang="en-US" b="1"/>
          </a:p>
          <a:p>
            <a:pPr marL="285750" indent="-285750" algn="just">
              <a:buFont typeface="Wingdings" panose="05000000000000000000" pitchFamily="2" charset="2"/>
              <a:buChar char="Ø"/>
            </a:pPr>
            <a:r>
              <a:rPr lang="en-US">
                <a:ea typeface="+mn-lt"/>
                <a:cs typeface="+mn-lt"/>
              </a:rPr>
              <a:t>BusyBox is a software suite that provides several Unix utilities in a single executable file. It is commonly used in embedded systems and in systems with limited resources, such as routers, IoT devices, and small Linux distributions.</a:t>
            </a:r>
          </a:p>
          <a:p>
            <a:pPr marL="285750" indent="-285750" algn="just">
              <a:buFont typeface="Wingdings" panose="05000000000000000000" pitchFamily="2" charset="2"/>
              <a:buChar char="Ø"/>
            </a:pPr>
            <a:endParaRPr lang="en-US">
              <a:ea typeface="+mn-lt"/>
              <a:cs typeface="+mn-lt"/>
            </a:endParaRPr>
          </a:p>
          <a:p>
            <a:pPr marL="285750" indent="-285750" algn="just">
              <a:buFont typeface="Wingdings" panose="05000000000000000000" pitchFamily="2" charset="2"/>
              <a:buChar char="Ø"/>
            </a:pPr>
            <a:endParaRPr lang="en-US">
              <a:ea typeface="+mn-lt"/>
              <a:cs typeface="+mn-lt"/>
            </a:endParaRPr>
          </a:p>
          <a:p>
            <a:pPr marL="285750" indent="-285750" algn="just">
              <a:buFont typeface="Wingdings" panose="05000000000000000000" pitchFamily="2" charset="2"/>
              <a:buChar char="Ø"/>
            </a:pPr>
            <a:r>
              <a:rPr lang="en-US">
                <a:ea typeface="+mn-lt"/>
                <a:cs typeface="+mn-lt"/>
              </a:rPr>
              <a:t> BusyBox combines several commonly used Unix utilities, such as shell, grep, ls, cp, and many others, into a single binary file that can be used as a drop-in replacement for the original utilities.</a:t>
            </a:r>
          </a:p>
          <a:p>
            <a:pPr marL="285750" indent="-285750" algn="just">
              <a:buFont typeface="Wingdings" panose="05000000000000000000" pitchFamily="2" charset="2"/>
              <a:buChar char="Ø"/>
            </a:pPr>
            <a:endParaRPr lang="en-US">
              <a:ea typeface="+mn-lt"/>
              <a:cs typeface="+mn-lt"/>
            </a:endParaRPr>
          </a:p>
          <a:p>
            <a:pPr marL="285750" indent="-285750" algn="just">
              <a:buFont typeface="Wingdings" panose="05000000000000000000" pitchFamily="2" charset="2"/>
              <a:buChar char="Ø"/>
            </a:pPr>
            <a:endParaRPr lang="en-US">
              <a:ea typeface="+mn-lt"/>
              <a:cs typeface="+mn-lt"/>
            </a:endParaRPr>
          </a:p>
          <a:p>
            <a:pPr marL="285750" indent="-285750" algn="just">
              <a:buFont typeface="Wingdings" panose="05000000000000000000" pitchFamily="2" charset="2"/>
              <a:buChar char="Ø"/>
            </a:pPr>
            <a:r>
              <a:rPr lang="en-US">
                <a:ea typeface="+mn-lt"/>
                <a:cs typeface="+mn-lt"/>
              </a:rPr>
              <a:t>BusyBox includes utilities such as ls, cp, mv, grep, and many others, and provides a lightweight alternative to larger and more complex packages such as GNU Coreutils. The utilities in BusyBox are designed to be small and efficient, and many of them can perform multiple functions, which helps to keep the size of the executable file small.</a:t>
            </a:r>
          </a:p>
          <a:p>
            <a:pPr marL="285750" indent="-285750" algn="just">
              <a:buFont typeface="Wingdings" panose="05000000000000000000" pitchFamily="2" charset="2"/>
              <a:buChar char="Ø"/>
            </a:pPr>
            <a:endParaRPr lang="en-US">
              <a:ea typeface="+mn-lt"/>
              <a:cs typeface="+mn-lt"/>
            </a:endParaRPr>
          </a:p>
          <a:p>
            <a:pPr marL="285750" indent="-285750" algn="just">
              <a:buFont typeface="Wingdings" panose="05000000000000000000" pitchFamily="2" charset="2"/>
              <a:buChar char="Ø"/>
            </a:pPr>
            <a:endParaRPr lang="en-US">
              <a:ea typeface="+mn-lt"/>
              <a:cs typeface="+mn-lt"/>
            </a:endParaRPr>
          </a:p>
          <a:p>
            <a:pPr marL="285750" indent="-285750" algn="just">
              <a:buFont typeface="Wingdings" panose="05000000000000000000" pitchFamily="2" charset="2"/>
              <a:buChar char="Ø"/>
            </a:pPr>
            <a:r>
              <a:rPr lang="en-US">
                <a:ea typeface="+mn-lt"/>
                <a:cs typeface="+mn-lt"/>
              </a:rPr>
              <a:t>BusyBox can be used as the default command shell for a system, or it can be used as a standalone executable for running specific commands. It is often included in embedded Linux systems and can also be used on desktop systems.</a:t>
            </a:r>
          </a:p>
          <a:p>
            <a:pPr marL="285750" indent="-285750" algn="just">
              <a:buFont typeface="Wingdings" panose="05000000000000000000" pitchFamily="2" charset="2"/>
              <a:buChar char="Ø"/>
            </a:pPr>
            <a:endParaRPr lang="en-US">
              <a:ea typeface="+mn-lt"/>
              <a:cs typeface="+mn-lt"/>
            </a:endParaRPr>
          </a:p>
          <a:p>
            <a:pPr marL="285750" indent="-285750" algn="just">
              <a:buFont typeface="Wingdings" panose="05000000000000000000" pitchFamily="2" charset="2"/>
              <a:buChar char="Ø"/>
            </a:pPr>
            <a:endParaRPr lang="en-US">
              <a:ea typeface="+mn-lt"/>
              <a:cs typeface="+mn-lt"/>
            </a:endParaRPr>
          </a:p>
          <a:p>
            <a:pPr marL="285750" indent="-285750" algn="just">
              <a:buFont typeface="Wingdings" panose="05000000000000000000" pitchFamily="2" charset="2"/>
              <a:buChar char="Ø"/>
            </a:pPr>
            <a:r>
              <a:rPr lang="en-US">
                <a:ea typeface="+mn-lt"/>
                <a:cs typeface="+mn-lt"/>
              </a:rPr>
              <a:t>Overall, BusyBox provides a convenient way to have a minimal set of Unix utilities in a single executable file, which can be useful in various contexts where size and efficiency are important considerations.</a:t>
            </a:r>
          </a:p>
        </p:txBody>
      </p:sp>
    </p:spTree>
    <p:extLst>
      <p:ext uri="{BB962C8B-B14F-4D97-AF65-F5344CB8AC3E}">
        <p14:creationId xmlns:p14="http://schemas.microsoft.com/office/powerpoint/2010/main" val="1858552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2060-1D46-9C56-73EB-295D65885913}"/>
              </a:ext>
            </a:extLst>
          </p:cNvPr>
          <p:cNvSpPr>
            <a:spLocks noGrp="1"/>
          </p:cNvSpPr>
          <p:nvPr>
            <p:ph type="title"/>
          </p:nvPr>
        </p:nvSpPr>
        <p:spPr>
          <a:xfrm>
            <a:off x="212034" y="329251"/>
            <a:ext cx="11277335" cy="670870"/>
          </a:xfrm>
        </p:spPr>
        <p:txBody>
          <a:bodyPr>
            <a:normAutofit fontScale="90000"/>
          </a:bodyPr>
          <a:lstStyle/>
          <a:p>
            <a:r>
              <a:rPr lang="en-US"/>
              <a:t>Busybox ABI’s</a:t>
            </a:r>
            <a:endParaRPr lang="en-IN"/>
          </a:p>
        </p:txBody>
      </p:sp>
      <p:sp>
        <p:nvSpPr>
          <p:cNvPr id="4" name="Slide Number Placeholder 3">
            <a:extLst>
              <a:ext uri="{FF2B5EF4-FFF2-40B4-BE49-F238E27FC236}">
                <a16:creationId xmlns:a16="http://schemas.microsoft.com/office/drawing/2014/main" id="{63114693-3B77-22A7-3E37-59A78A7DB5BF}"/>
              </a:ext>
            </a:extLst>
          </p:cNvPr>
          <p:cNvSpPr>
            <a:spLocks noGrp="1"/>
          </p:cNvSpPr>
          <p:nvPr>
            <p:ph type="sldNum" sz="quarter" idx="12"/>
          </p:nvPr>
        </p:nvSpPr>
        <p:spPr/>
        <p:txBody>
          <a:bodyPr/>
          <a:lstStyle/>
          <a:p>
            <a:fld id="{B5CEABB6-07DC-46E8-9B57-56EC44A396E5}" type="slidenum">
              <a:rPr lang="en-US" smtClean="0"/>
              <a:pPr/>
              <a:t>42</a:t>
            </a:fld>
            <a:endParaRPr lang="en-US"/>
          </a:p>
        </p:txBody>
      </p:sp>
      <p:sp>
        <p:nvSpPr>
          <p:cNvPr id="6" name="TextBox 5">
            <a:extLst>
              <a:ext uri="{FF2B5EF4-FFF2-40B4-BE49-F238E27FC236}">
                <a16:creationId xmlns:a16="http://schemas.microsoft.com/office/drawing/2014/main" id="{8055F5F2-ABAA-C077-43EE-BDECC14ECC26}"/>
              </a:ext>
            </a:extLst>
          </p:cNvPr>
          <p:cNvSpPr txBox="1"/>
          <p:nvPr/>
        </p:nvSpPr>
        <p:spPr>
          <a:xfrm>
            <a:off x="212034" y="1090809"/>
            <a:ext cx="11767931" cy="5539978"/>
          </a:xfrm>
          <a:prstGeom prst="rect">
            <a:avLst/>
          </a:prstGeom>
          <a:noFill/>
        </p:spPr>
        <p:txBody>
          <a:bodyPr wrap="square" rtlCol="0">
            <a:spAutoFit/>
          </a:bodyPr>
          <a:lstStyle/>
          <a:p>
            <a:pPr algn="just"/>
            <a:r>
              <a:rPr lang="en-US"/>
              <a:t>ABI (Application Binary Interface) refers to the interface between a program and the operating system or runtime environment it is running on.</a:t>
            </a:r>
          </a:p>
          <a:p>
            <a:pPr algn="just"/>
            <a:r>
              <a:rPr lang="en-US"/>
              <a:t>BusyBox supports multiple ABIs, which are determined by the target architecture and compiler used to build the BusyBox binary.</a:t>
            </a:r>
          </a:p>
          <a:p>
            <a:pPr algn="just"/>
            <a:endParaRPr lang="en-US"/>
          </a:p>
          <a:p>
            <a:pPr algn="just"/>
            <a:endParaRPr lang="en-US" sz="2400" b="1" u="sng"/>
          </a:p>
          <a:p>
            <a:pPr algn="just"/>
            <a:r>
              <a:rPr lang="en-US" sz="2400" b="1" u="sng"/>
              <a:t>Some of the ABIs supported by BusyBox include:   </a:t>
            </a:r>
          </a:p>
          <a:p>
            <a:pPr algn="just"/>
            <a:endParaRPr lang="en-US"/>
          </a:p>
          <a:p>
            <a:pPr algn="just"/>
            <a:r>
              <a:rPr lang="en-US" b="1"/>
              <a:t> ARM EABI (ARM Embedded Application Binary Interface): </a:t>
            </a:r>
            <a:r>
              <a:rPr lang="en-US"/>
              <a:t>This is the default ABI used for ARM-based systems.   </a:t>
            </a:r>
          </a:p>
          <a:p>
            <a:pPr algn="just"/>
            <a:endParaRPr lang="en-US"/>
          </a:p>
          <a:p>
            <a:pPr algn="just"/>
            <a:r>
              <a:rPr lang="en-US" b="1"/>
              <a:t> x86 (32-bit and 64-bit): </a:t>
            </a:r>
            <a:r>
              <a:rPr lang="en-US"/>
              <a:t>BusyBox supports x86 processors, including 32-bit and 64-bit versions of the ABI.   </a:t>
            </a:r>
          </a:p>
          <a:p>
            <a:pPr algn="just"/>
            <a:endParaRPr lang="en-US"/>
          </a:p>
          <a:p>
            <a:pPr algn="just"/>
            <a:r>
              <a:rPr lang="en-US" b="1"/>
              <a:t> MIPS: </a:t>
            </a:r>
            <a:r>
              <a:rPr lang="en-US"/>
              <a:t>BusyBox can be built for MIPS processors, which are commonly used in embedded systems.   </a:t>
            </a:r>
          </a:p>
          <a:p>
            <a:pPr algn="just"/>
            <a:endParaRPr lang="en-US"/>
          </a:p>
          <a:p>
            <a:pPr algn="just"/>
            <a:r>
              <a:rPr lang="en-US" b="1"/>
              <a:t> PowerPC</a:t>
            </a:r>
            <a:r>
              <a:rPr lang="en-US"/>
              <a:t>: BusyBox supports PowerPC processors, which are often used in embedded systems, gaming consoles, and   other specialized devices.    </a:t>
            </a:r>
          </a:p>
          <a:p>
            <a:pPr algn="just"/>
            <a:endParaRPr lang="en-US"/>
          </a:p>
          <a:p>
            <a:pPr algn="just"/>
            <a:r>
              <a:rPr lang="en-US" b="1"/>
              <a:t> SPARC: </a:t>
            </a:r>
            <a:r>
              <a:rPr lang="en-US"/>
              <a:t>BusyBox can be built for SPARC processors, which are often used in servers and other high-performance computing systems.</a:t>
            </a:r>
            <a:endParaRPr lang="en-IN"/>
          </a:p>
        </p:txBody>
      </p:sp>
    </p:spTree>
    <p:extLst>
      <p:ext uri="{BB962C8B-B14F-4D97-AF65-F5344CB8AC3E}">
        <p14:creationId xmlns:p14="http://schemas.microsoft.com/office/powerpoint/2010/main" val="701353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10;&#10;Description automatically generated">
            <a:extLst>
              <a:ext uri="{FF2B5EF4-FFF2-40B4-BE49-F238E27FC236}">
                <a16:creationId xmlns:a16="http://schemas.microsoft.com/office/drawing/2014/main" id="{0CDC519C-6F61-54C5-B348-8263B26DB64B}"/>
              </a:ext>
            </a:extLst>
          </p:cNvPr>
          <p:cNvPicPr>
            <a:picLocks noChangeAspect="1"/>
          </p:cNvPicPr>
          <p:nvPr/>
        </p:nvPicPr>
        <p:blipFill rotWithShape="1">
          <a:blip r:embed="rId2"/>
          <a:srcRect l="3954" t="6431" r="827" b="1613"/>
          <a:stretch/>
        </p:blipFill>
        <p:spPr>
          <a:xfrm>
            <a:off x="0" y="0"/>
            <a:ext cx="12180645" cy="6858000"/>
          </a:xfrm>
          <a:prstGeom prst="rect">
            <a:avLst/>
          </a:prstGeom>
        </p:spPr>
      </p:pic>
    </p:spTree>
    <p:extLst>
      <p:ext uri="{BB962C8B-B14F-4D97-AF65-F5344CB8AC3E}">
        <p14:creationId xmlns:p14="http://schemas.microsoft.com/office/powerpoint/2010/main" val="3690403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7B493DFA-A326-8434-48C1-289FC0206BEC}"/>
              </a:ext>
            </a:extLst>
          </p:cNvPr>
          <p:cNvPicPr>
            <a:picLocks noChangeAspect="1"/>
          </p:cNvPicPr>
          <p:nvPr/>
        </p:nvPicPr>
        <p:blipFill rotWithShape="1">
          <a:blip r:embed="rId2"/>
          <a:srcRect l="4161" t="3546" r="-12"/>
          <a:stretch/>
        </p:blipFill>
        <p:spPr>
          <a:xfrm>
            <a:off x="-1524" y="50563"/>
            <a:ext cx="12192000" cy="6901132"/>
          </a:xfrm>
          <a:prstGeom prst="rect">
            <a:avLst/>
          </a:prstGeom>
        </p:spPr>
      </p:pic>
    </p:spTree>
    <p:extLst>
      <p:ext uri="{BB962C8B-B14F-4D97-AF65-F5344CB8AC3E}">
        <p14:creationId xmlns:p14="http://schemas.microsoft.com/office/powerpoint/2010/main" val="1131160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4A2CEF5-D4BC-E251-81CE-F1E62C65AE83}"/>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00C7F9F6-DA68-C3F6-0009-28CE81EF36BD}"/>
              </a:ext>
            </a:extLst>
          </p:cNvPr>
          <p:cNvSpPr>
            <a:spLocks noGrp="1"/>
          </p:cNvSpPr>
          <p:nvPr>
            <p:ph type="sldNum" sz="quarter" idx="12"/>
          </p:nvPr>
        </p:nvSpPr>
        <p:spPr/>
        <p:txBody>
          <a:bodyPr/>
          <a:lstStyle/>
          <a:p>
            <a:fld id="{B5CEABB6-07DC-46E8-9B57-56EC44A396E5}" type="slidenum">
              <a:rPr lang="en-US" smtClean="0"/>
              <a:pPr/>
              <a:t>45</a:t>
            </a:fld>
            <a:endParaRPr lang="en-US"/>
          </a:p>
        </p:txBody>
      </p:sp>
      <p:pic>
        <p:nvPicPr>
          <p:cNvPr id="6" name="Picture 6" descr="Graphical user interface, text, application, Word&#10;&#10;Description automatically generated">
            <a:extLst>
              <a:ext uri="{FF2B5EF4-FFF2-40B4-BE49-F238E27FC236}">
                <a16:creationId xmlns:a16="http://schemas.microsoft.com/office/drawing/2014/main" id="{F472EBED-DDF4-ACED-E959-C008084B5D08}"/>
              </a:ext>
            </a:extLst>
          </p:cNvPr>
          <p:cNvPicPr>
            <a:picLocks noChangeAspect="1"/>
          </p:cNvPicPr>
          <p:nvPr/>
        </p:nvPicPr>
        <p:blipFill rotWithShape="1">
          <a:blip r:embed="rId2"/>
          <a:srcRect l="3648" t="3247"/>
          <a:stretch/>
        </p:blipFill>
        <p:spPr>
          <a:xfrm>
            <a:off x="0" y="-35009"/>
            <a:ext cx="12191999" cy="6896997"/>
          </a:xfrm>
          <a:prstGeom prst="rect">
            <a:avLst/>
          </a:prstGeom>
        </p:spPr>
      </p:pic>
    </p:spTree>
    <p:extLst>
      <p:ext uri="{BB962C8B-B14F-4D97-AF65-F5344CB8AC3E}">
        <p14:creationId xmlns:p14="http://schemas.microsoft.com/office/powerpoint/2010/main" val="149955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9F23-010A-93C5-0FFE-66B9C30F5A3A}"/>
              </a:ext>
            </a:extLst>
          </p:cNvPr>
          <p:cNvSpPr>
            <a:spLocks noGrp="1"/>
          </p:cNvSpPr>
          <p:nvPr>
            <p:ph type="title"/>
          </p:nvPr>
        </p:nvSpPr>
        <p:spPr>
          <a:xfrm>
            <a:off x="288236" y="365760"/>
            <a:ext cx="10515600" cy="1325563"/>
          </a:xfrm>
        </p:spPr>
        <p:txBody>
          <a:bodyPr/>
          <a:lstStyle/>
          <a:p>
            <a:r>
              <a:rPr lang="en-US"/>
              <a:t>Advantages</a:t>
            </a:r>
          </a:p>
        </p:txBody>
      </p:sp>
      <p:sp>
        <p:nvSpPr>
          <p:cNvPr id="4" name="Slide Number Placeholder 3">
            <a:extLst>
              <a:ext uri="{FF2B5EF4-FFF2-40B4-BE49-F238E27FC236}">
                <a16:creationId xmlns:a16="http://schemas.microsoft.com/office/drawing/2014/main" id="{8F62909A-636F-1807-F7AF-657964C29526}"/>
              </a:ext>
            </a:extLst>
          </p:cNvPr>
          <p:cNvSpPr>
            <a:spLocks noGrp="1"/>
          </p:cNvSpPr>
          <p:nvPr>
            <p:ph type="sldNum" sz="quarter" idx="12"/>
          </p:nvPr>
        </p:nvSpPr>
        <p:spPr/>
        <p:txBody>
          <a:bodyPr/>
          <a:lstStyle/>
          <a:p>
            <a:fld id="{B5CEABB6-07DC-46E8-9B57-56EC44A396E5}" type="slidenum">
              <a:rPr lang="en-US" smtClean="0"/>
              <a:pPr/>
              <a:t>46</a:t>
            </a:fld>
            <a:endParaRPr lang="en-US"/>
          </a:p>
        </p:txBody>
      </p:sp>
      <p:sp>
        <p:nvSpPr>
          <p:cNvPr id="6" name="TextBox 5">
            <a:extLst>
              <a:ext uri="{FF2B5EF4-FFF2-40B4-BE49-F238E27FC236}">
                <a16:creationId xmlns:a16="http://schemas.microsoft.com/office/drawing/2014/main" id="{89384613-80DC-0CA4-E260-0065C147B6B7}"/>
              </a:ext>
            </a:extLst>
          </p:cNvPr>
          <p:cNvSpPr txBox="1"/>
          <p:nvPr/>
        </p:nvSpPr>
        <p:spPr>
          <a:xfrm>
            <a:off x="288236" y="1691323"/>
            <a:ext cx="11678478" cy="4665027"/>
          </a:xfrm>
          <a:prstGeom prst="rect">
            <a:avLst/>
          </a:prstGeom>
          <a:noFill/>
        </p:spPr>
        <p:txBody>
          <a:bodyPr wrap="square" rtlCol="0">
            <a:spAutoFit/>
          </a:bodyPr>
          <a:lstStyle/>
          <a:p>
            <a:pPr indent="-342900" algn="just">
              <a:buFont typeface="Wingdings" panose="05000000000000000000" pitchFamily="2" charset="2"/>
              <a:buChar char="Ø"/>
            </a:pPr>
            <a:r>
              <a:rPr lang="en-US" b="1"/>
              <a:t>Remote debugging</a:t>
            </a:r>
            <a:r>
              <a:rPr lang="en-US"/>
              <a:t>: GDBserver allows remote debugging of a program running on a target system. This is particularly useful when the target system is a different architecture than the development system, or when the target system is a separate embedded device that cannot be directly connected to the development system.</a:t>
            </a:r>
          </a:p>
          <a:p>
            <a:pPr indent="-342900" algn="just">
              <a:buFont typeface="Wingdings" panose="05000000000000000000" pitchFamily="2" charset="2"/>
              <a:buChar char="Ø"/>
            </a:pPr>
            <a:endParaRPr lang="en-US"/>
          </a:p>
          <a:p>
            <a:pPr indent="-342900" algn="just">
              <a:buFont typeface="Wingdings" panose="05000000000000000000" pitchFamily="2" charset="2"/>
              <a:buChar char="Ø"/>
            </a:pPr>
            <a:r>
              <a:rPr lang="en-US" b="1"/>
              <a:t>Flexibility: </a:t>
            </a:r>
            <a:r>
              <a:rPr lang="en-US"/>
              <a:t>GDBserver is a flexible tool that can be used with a wide variety of programming languages and development environments. It can be used to debug C and C++ programs, as well as programs written in other languages that can be compiled to run on the target system.</a:t>
            </a:r>
          </a:p>
          <a:p>
            <a:pPr indent="-342900" algn="just">
              <a:buFont typeface="Wingdings" panose="05000000000000000000" pitchFamily="2" charset="2"/>
              <a:buChar char="Ø"/>
            </a:pPr>
            <a:endParaRPr lang="en-US" b="1"/>
          </a:p>
          <a:p>
            <a:pPr indent="-342900" algn="just">
              <a:buFont typeface="Wingdings" panose="05000000000000000000" pitchFamily="2" charset="2"/>
              <a:buChar char="Ø"/>
            </a:pPr>
            <a:r>
              <a:rPr lang="en-US" b="1"/>
              <a:t>Real-time debugging</a:t>
            </a:r>
            <a:r>
              <a:rPr lang="en-US"/>
              <a:t>: GDBserver allows for real-time debugging of programs running on a target system. This means that developers can debug programs while they are running, making it easier to identify and fix bugs in complex or time-critical applications.</a:t>
            </a:r>
          </a:p>
          <a:p>
            <a:pPr indent="-342900" algn="just">
              <a:buFont typeface="Wingdings" panose="05000000000000000000" pitchFamily="2" charset="2"/>
              <a:buChar char="Ø"/>
            </a:pPr>
            <a:endParaRPr lang="en-US"/>
          </a:p>
          <a:p>
            <a:pPr indent="-342900" algn="just">
              <a:buFont typeface="Wingdings" panose="05000000000000000000" pitchFamily="2" charset="2"/>
              <a:buChar char="Ø"/>
            </a:pPr>
            <a:r>
              <a:rPr lang="en-US" b="1"/>
              <a:t>Improved productivity: </a:t>
            </a:r>
            <a:r>
              <a:rPr lang="en-US"/>
              <a:t>Using GDBserver can improve productivity by reducing the time required to identify and fix bugs in software. It can also reduce the need for developers to physically access target systems, which can be time-consuming and costly.</a:t>
            </a:r>
          </a:p>
          <a:p>
            <a:pPr marL="342900" indent="-342900">
              <a:buFont typeface="+mj-lt"/>
              <a:buAutoNum type="arabicPeriod"/>
            </a:pPr>
            <a:endParaRPr lang="en-IN"/>
          </a:p>
        </p:txBody>
      </p:sp>
    </p:spTree>
    <p:extLst>
      <p:ext uri="{BB962C8B-B14F-4D97-AF65-F5344CB8AC3E}">
        <p14:creationId xmlns:p14="http://schemas.microsoft.com/office/powerpoint/2010/main" val="2159240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2E8E-D7F2-5E34-9F00-E5F465E324EC}"/>
              </a:ext>
            </a:extLst>
          </p:cNvPr>
          <p:cNvSpPr>
            <a:spLocks noGrp="1"/>
          </p:cNvSpPr>
          <p:nvPr>
            <p:ph type="title"/>
          </p:nvPr>
        </p:nvSpPr>
        <p:spPr>
          <a:xfrm>
            <a:off x="401144" y="436608"/>
            <a:ext cx="10952656" cy="1294709"/>
          </a:xfrm>
        </p:spPr>
        <p:txBody>
          <a:bodyPr/>
          <a:lstStyle/>
          <a:p>
            <a:r>
              <a:rPr lang="en-US"/>
              <a:t>Disadvantages</a:t>
            </a:r>
            <a:endParaRPr lang="en-IN"/>
          </a:p>
        </p:txBody>
      </p:sp>
      <p:sp>
        <p:nvSpPr>
          <p:cNvPr id="4" name="Slide Number Placeholder 3">
            <a:extLst>
              <a:ext uri="{FF2B5EF4-FFF2-40B4-BE49-F238E27FC236}">
                <a16:creationId xmlns:a16="http://schemas.microsoft.com/office/drawing/2014/main" id="{9E0FB2FD-52B2-BBC8-C42B-429D07CF8E15}"/>
              </a:ext>
            </a:extLst>
          </p:cNvPr>
          <p:cNvSpPr>
            <a:spLocks noGrp="1"/>
          </p:cNvSpPr>
          <p:nvPr>
            <p:ph type="sldNum" sz="quarter" idx="12"/>
          </p:nvPr>
        </p:nvSpPr>
        <p:spPr/>
        <p:txBody>
          <a:bodyPr/>
          <a:lstStyle/>
          <a:p>
            <a:fld id="{B5CEABB6-07DC-46E8-9B57-56EC44A396E5}" type="slidenum">
              <a:rPr lang="en-US" smtClean="0"/>
              <a:pPr/>
              <a:t>47</a:t>
            </a:fld>
            <a:endParaRPr lang="en-US"/>
          </a:p>
        </p:txBody>
      </p:sp>
      <p:sp>
        <p:nvSpPr>
          <p:cNvPr id="6" name="TextBox 5">
            <a:extLst>
              <a:ext uri="{FF2B5EF4-FFF2-40B4-BE49-F238E27FC236}">
                <a16:creationId xmlns:a16="http://schemas.microsoft.com/office/drawing/2014/main" id="{B94C1764-E853-F3CB-4513-678285188AA9}"/>
              </a:ext>
            </a:extLst>
          </p:cNvPr>
          <p:cNvSpPr txBox="1"/>
          <p:nvPr/>
        </p:nvSpPr>
        <p:spPr>
          <a:xfrm>
            <a:off x="308113" y="1620078"/>
            <a:ext cx="11479695" cy="4247317"/>
          </a:xfrm>
          <a:prstGeom prst="rect">
            <a:avLst/>
          </a:prstGeom>
          <a:noFill/>
        </p:spPr>
        <p:txBody>
          <a:bodyPr wrap="square" rtlCol="0">
            <a:spAutoFit/>
          </a:bodyPr>
          <a:lstStyle/>
          <a:p>
            <a:pPr marL="285750" indent="-285750">
              <a:buFont typeface="Wingdings" panose="05000000000000000000" pitchFamily="2" charset="2"/>
              <a:buChar char="Ø"/>
            </a:pPr>
            <a:r>
              <a:rPr lang="en-US"/>
              <a:t> </a:t>
            </a:r>
            <a:r>
              <a:rPr lang="en-US" b="1"/>
              <a:t>Security Risks</a:t>
            </a:r>
            <a:r>
              <a:rPr lang="en-US"/>
              <a:t>: GDBserver creates a network connection between the target system and the GDB client, which can potentially create security risks. If the connection is not properly secured, it could be vulnerable to unauthorized access or exploitation.   </a:t>
            </a:r>
          </a:p>
          <a:p>
            <a:pPr marL="342900" indent="-342900">
              <a:buFont typeface="Wingdings" panose="05000000000000000000" pitchFamily="2" charset="2"/>
              <a:buChar char="Ø"/>
            </a:pPr>
            <a:endParaRPr lang="en-US"/>
          </a:p>
          <a:p>
            <a:pPr marL="285750" indent="-285750">
              <a:buFont typeface="Wingdings" panose="05000000000000000000" pitchFamily="2" charset="2"/>
              <a:buChar char="Ø"/>
            </a:pPr>
            <a:r>
              <a:rPr lang="en-US" b="1"/>
              <a:t> Performance Overhead</a:t>
            </a:r>
            <a:r>
              <a:rPr lang="en-US"/>
              <a:t>: The use of GDBserver can introduce some performance overhead, particularly when debugging remote systems. The additional network latency and processing overhead required for remote debugging can affect the performance of the target system.  </a:t>
            </a:r>
          </a:p>
          <a:p>
            <a:pPr marL="342900" indent="-342900">
              <a:buFont typeface="Wingdings" panose="05000000000000000000" pitchFamily="2" charset="2"/>
              <a:buChar char="Ø"/>
            </a:pPr>
            <a:endParaRPr lang="en-US"/>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r>
              <a:rPr lang="en-US"/>
              <a:t> </a:t>
            </a:r>
            <a:r>
              <a:rPr lang="en-US" b="1"/>
              <a:t>Debugging Limitations</a:t>
            </a:r>
            <a:r>
              <a:rPr lang="en-US"/>
              <a:t>: GDBserver provides a limited set of debugging features compared to running GDB locally on the target system. This is because some features, such as debugging kernel code, are not supported by GDBserver.    </a:t>
            </a:r>
          </a:p>
          <a:p>
            <a:pPr marL="342900" indent="-342900">
              <a:buFont typeface="Wingdings" panose="05000000000000000000" pitchFamily="2" charset="2"/>
              <a:buChar char="Ø"/>
            </a:pPr>
            <a:endParaRPr lang="en-US"/>
          </a:p>
          <a:p>
            <a:pPr marL="285750" indent="-285750">
              <a:buFont typeface="Wingdings" panose="05000000000000000000" pitchFamily="2" charset="2"/>
              <a:buChar char="Ø"/>
            </a:pPr>
            <a:r>
              <a:rPr lang="en-US" b="1"/>
              <a:t>Compatibility Issues</a:t>
            </a:r>
            <a:r>
              <a:rPr lang="en-US"/>
              <a:t>: GDBserver may not be compatible with all target systems or architectures, which can limit its usefulness in certain situations.</a:t>
            </a:r>
            <a:endParaRPr lang="en-IN"/>
          </a:p>
        </p:txBody>
      </p:sp>
    </p:spTree>
    <p:extLst>
      <p:ext uri="{BB962C8B-B14F-4D97-AF65-F5344CB8AC3E}">
        <p14:creationId xmlns:p14="http://schemas.microsoft.com/office/powerpoint/2010/main" val="2790225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40D5-A2B8-6B9B-F02C-BECBE3C3BFEA}"/>
              </a:ext>
            </a:extLst>
          </p:cNvPr>
          <p:cNvSpPr>
            <a:spLocks noGrp="1"/>
          </p:cNvSpPr>
          <p:nvPr>
            <p:ph type="title"/>
          </p:nvPr>
        </p:nvSpPr>
        <p:spPr/>
        <p:txBody>
          <a:bodyPr/>
          <a:lstStyle/>
          <a:p>
            <a:r>
              <a:rPr lang="en-US"/>
              <a:t>Applications</a:t>
            </a:r>
            <a:endParaRPr lang="en-IN"/>
          </a:p>
        </p:txBody>
      </p:sp>
      <p:sp>
        <p:nvSpPr>
          <p:cNvPr id="4" name="Slide Number Placeholder 3">
            <a:extLst>
              <a:ext uri="{FF2B5EF4-FFF2-40B4-BE49-F238E27FC236}">
                <a16:creationId xmlns:a16="http://schemas.microsoft.com/office/drawing/2014/main" id="{DE472717-E640-125E-0D35-22777038570C}"/>
              </a:ext>
            </a:extLst>
          </p:cNvPr>
          <p:cNvSpPr>
            <a:spLocks noGrp="1"/>
          </p:cNvSpPr>
          <p:nvPr>
            <p:ph type="sldNum" sz="quarter" idx="12"/>
          </p:nvPr>
        </p:nvSpPr>
        <p:spPr/>
        <p:txBody>
          <a:bodyPr/>
          <a:lstStyle/>
          <a:p>
            <a:fld id="{B5CEABB6-07DC-46E8-9B57-56EC44A396E5}" type="slidenum">
              <a:rPr lang="en-US" smtClean="0"/>
              <a:pPr/>
              <a:t>48</a:t>
            </a:fld>
            <a:endParaRPr lang="en-US"/>
          </a:p>
        </p:txBody>
      </p:sp>
      <p:sp>
        <p:nvSpPr>
          <p:cNvPr id="6" name="TextBox 5">
            <a:extLst>
              <a:ext uri="{FF2B5EF4-FFF2-40B4-BE49-F238E27FC236}">
                <a16:creationId xmlns:a16="http://schemas.microsoft.com/office/drawing/2014/main" id="{135287DA-B39F-9FE9-B2D4-2AF12945BD55}"/>
              </a:ext>
            </a:extLst>
          </p:cNvPr>
          <p:cNvSpPr txBox="1"/>
          <p:nvPr/>
        </p:nvSpPr>
        <p:spPr>
          <a:xfrm>
            <a:off x="722384" y="1691323"/>
            <a:ext cx="10317082" cy="2862322"/>
          </a:xfrm>
          <a:prstGeom prst="rect">
            <a:avLst/>
          </a:prstGeom>
          <a:noFill/>
        </p:spPr>
        <p:txBody>
          <a:bodyPr wrap="square" rtlCol="0">
            <a:spAutoFit/>
          </a:bodyPr>
          <a:lstStyle/>
          <a:p>
            <a:pPr marL="285750" indent="-285750">
              <a:buFont typeface="Wingdings" panose="05000000000000000000" pitchFamily="2" charset="2"/>
              <a:buChar char="v"/>
            </a:pPr>
            <a:r>
              <a:rPr lang="en-IN"/>
              <a:t>Embedded system development.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Cross-platform development.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Real-time debugging.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Kernel debugging.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Remote debugging.</a:t>
            </a:r>
          </a:p>
          <a:p>
            <a:pPr marL="285750" indent="-285750">
              <a:buFont typeface="Wingdings" panose="05000000000000000000" pitchFamily="2" charset="2"/>
              <a:buChar char="v"/>
            </a:pPr>
            <a:endParaRPr lang="en-IN"/>
          </a:p>
        </p:txBody>
      </p:sp>
    </p:spTree>
    <p:extLst>
      <p:ext uri="{BB962C8B-B14F-4D97-AF65-F5344CB8AC3E}">
        <p14:creationId xmlns:p14="http://schemas.microsoft.com/office/powerpoint/2010/main" val="2514376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E3E9-73DA-EDA1-270A-2F4C4C57C26B}"/>
              </a:ext>
            </a:extLst>
          </p:cNvPr>
          <p:cNvSpPr>
            <a:spLocks noGrp="1"/>
          </p:cNvSpPr>
          <p:nvPr>
            <p:ph type="title"/>
          </p:nvPr>
        </p:nvSpPr>
        <p:spPr>
          <a:xfrm>
            <a:off x="3320377" y="2639759"/>
            <a:ext cx="5220512" cy="1325563"/>
          </a:xfrm>
        </p:spPr>
        <p:txBody>
          <a:bodyPr>
            <a:normAutofit/>
          </a:bodyPr>
          <a:lstStyle/>
          <a:p>
            <a:r>
              <a:rPr lang="en-US" sz="6600" i="1"/>
              <a:t>THANK YOU</a:t>
            </a:r>
            <a:endParaRPr lang="en-IN" sz="6600" i="1"/>
          </a:p>
        </p:txBody>
      </p:sp>
      <p:sp>
        <p:nvSpPr>
          <p:cNvPr id="4" name="Slide Number Placeholder 3">
            <a:extLst>
              <a:ext uri="{FF2B5EF4-FFF2-40B4-BE49-F238E27FC236}">
                <a16:creationId xmlns:a16="http://schemas.microsoft.com/office/drawing/2014/main" id="{90D9A938-39C9-D8B7-7478-C87AB7606773}"/>
              </a:ext>
            </a:extLst>
          </p:cNvPr>
          <p:cNvSpPr>
            <a:spLocks noGrp="1"/>
          </p:cNvSpPr>
          <p:nvPr>
            <p:ph type="sldNum" sz="quarter" idx="12"/>
          </p:nvPr>
        </p:nvSpPr>
        <p:spPr/>
        <p:txBody>
          <a:bodyPr/>
          <a:lstStyle/>
          <a:p>
            <a:fld id="{B5CEABB6-07DC-46E8-9B57-56EC44A396E5}" type="slidenum">
              <a:rPr lang="en-US" smtClean="0"/>
              <a:pPr/>
              <a:t>49</a:t>
            </a:fld>
            <a:endParaRPr lang="en-US"/>
          </a:p>
        </p:txBody>
      </p:sp>
    </p:spTree>
    <p:extLst>
      <p:ext uri="{BB962C8B-B14F-4D97-AF65-F5344CB8AC3E}">
        <p14:creationId xmlns:p14="http://schemas.microsoft.com/office/powerpoint/2010/main" val="390260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E3FA0-27A5-A0A3-EF78-134EE1DAF819}"/>
              </a:ext>
            </a:extLst>
          </p:cNvPr>
          <p:cNvSpPr>
            <a:spLocks noGrp="1"/>
          </p:cNvSpPr>
          <p:nvPr>
            <p:ph type="title"/>
          </p:nvPr>
        </p:nvSpPr>
        <p:spPr>
          <a:xfrm>
            <a:off x="273378" y="168059"/>
            <a:ext cx="10940497" cy="1325563"/>
          </a:xfrm>
        </p:spPr>
        <p:txBody>
          <a:bodyPr/>
          <a:lstStyle/>
          <a:p>
            <a:r>
              <a:rPr lang="en-US"/>
              <a:t>Difference between GDB and GDBSERVER</a:t>
            </a:r>
            <a:endParaRPr lang="en-IN"/>
          </a:p>
        </p:txBody>
      </p:sp>
      <p:sp>
        <p:nvSpPr>
          <p:cNvPr id="3" name="Footer Placeholder 2">
            <a:extLst>
              <a:ext uri="{FF2B5EF4-FFF2-40B4-BE49-F238E27FC236}">
                <a16:creationId xmlns:a16="http://schemas.microsoft.com/office/drawing/2014/main" id="{7AA936C1-EE87-0A38-C14B-A5894A92EA33}"/>
              </a:ext>
            </a:extLst>
          </p:cNvPr>
          <p:cNvSpPr>
            <a:spLocks noGrp="1"/>
          </p:cNvSpPr>
          <p:nvPr>
            <p:ph type="ftr" sz="quarter" idx="11"/>
          </p:nvPr>
        </p:nvSpPr>
        <p:spPr/>
        <p:txBody>
          <a:bodyPr/>
          <a:lstStyle/>
          <a:p>
            <a:r>
              <a:rPr lang="en-US"/>
              <a:t>Gdb server</a:t>
            </a:r>
          </a:p>
        </p:txBody>
      </p:sp>
      <p:sp>
        <p:nvSpPr>
          <p:cNvPr id="4" name="Slide Number Placeholder 3">
            <a:extLst>
              <a:ext uri="{FF2B5EF4-FFF2-40B4-BE49-F238E27FC236}">
                <a16:creationId xmlns:a16="http://schemas.microsoft.com/office/drawing/2014/main" id="{5B186A42-BD54-67CC-489C-486C641F621A}"/>
              </a:ext>
            </a:extLst>
          </p:cNvPr>
          <p:cNvSpPr>
            <a:spLocks noGrp="1"/>
          </p:cNvSpPr>
          <p:nvPr>
            <p:ph type="sldNum" sz="quarter" idx="12"/>
          </p:nvPr>
        </p:nvSpPr>
        <p:spPr/>
        <p:txBody>
          <a:bodyPr/>
          <a:lstStyle/>
          <a:p>
            <a:fld id="{B5CEABB6-07DC-46E8-9B57-56EC44A396E5}" type="slidenum">
              <a:rPr lang="en-US" smtClean="0"/>
              <a:pPr/>
              <a:t>5</a:t>
            </a:fld>
            <a:endParaRPr lang="en-US"/>
          </a:p>
        </p:txBody>
      </p:sp>
      <p:sp>
        <p:nvSpPr>
          <p:cNvPr id="5" name="TextBox 4">
            <a:extLst>
              <a:ext uri="{FF2B5EF4-FFF2-40B4-BE49-F238E27FC236}">
                <a16:creationId xmlns:a16="http://schemas.microsoft.com/office/drawing/2014/main" id="{185C44FD-91A7-DC5B-78A3-73C3DA5EA108}"/>
              </a:ext>
            </a:extLst>
          </p:cNvPr>
          <p:cNvSpPr txBox="1"/>
          <p:nvPr/>
        </p:nvSpPr>
        <p:spPr>
          <a:xfrm>
            <a:off x="725864" y="1791092"/>
            <a:ext cx="10740272" cy="3970318"/>
          </a:xfrm>
          <a:prstGeom prst="rect">
            <a:avLst/>
          </a:prstGeom>
          <a:noFill/>
        </p:spPr>
        <p:txBody>
          <a:bodyPr wrap="square" rtlCol="0">
            <a:spAutoFit/>
          </a:bodyPr>
          <a:lstStyle/>
          <a:p>
            <a:pPr marL="342900" indent="-342900" algn="just">
              <a:buFont typeface="+mj-lt"/>
              <a:buAutoNum type="arabicPeriod"/>
            </a:pPr>
            <a:r>
              <a:rPr lang="en-US">
                <a:ea typeface="+mn-lt"/>
                <a:cs typeface="+mn-lt"/>
              </a:rPr>
              <a:t>GDB (GNU Debugger) is a powerful debugging tool used for debugging programs written in various programming languages, including C, C++, and Assembly. GDB runs on a host machine and allows developers to debug programs running on a target machine.</a:t>
            </a:r>
          </a:p>
          <a:p>
            <a:pPr marL="342900" indent="-342900" algn="just">
              <a:buFont typeface="+mj-lt"/>
              <a:buAutoNum type="arabicPeriod"/>
            </a:pPr>
            <a:endParaRPr lang="en-US">
              <a:ea typeface="+mn-lt"/>
              <a:cs typeface="+mn-lt"/>
            </a:endParaRPr>
          </a:p>
          <a:p>
            <a:pPr marL="342900" indent="-342900" algn="just">
              <a:buFont typeface="+mj-lt"/>
              <a:buAutoNum type="arabicPeriod"/>
            </a:pPr>
            <a:endParaRPr lang="en-US">
              <a:ea typeface="+mn-lt"/>
              <a:cs typeface="+mn-lt"/>
            </a:endParaRPr>
          </a:p>
          <a:p>
            <a:pPr marL="342900" indent="-342900" algn="just">
              <a:buFont typeface="+mj-lt"/>
              <a:buAutoNum type="arabicPeriod"/>
            </a:pPr>
            <a:r>
              <a:rPr lang="en-US">
                <a:ea typeface="+mn-lt"/>
                <a:cs typeface="+mn-lt"/>
              </a:rPr>
              <a:t>GDB server, on the other hand, is a program that runs on the target machine and acts as an intermediary between the debugger (GDB) running on the host machine and the program being debugged on the target machine. GDB server provides a debugging interface on the target machine and handles communication between the host and target machines.</a:t>
            </a:r>
          </a:p>
          <a:p>
            <a:pPr marL="342900" indent="-342900" algn="just">
              <a:buFont typeface="+mj-lt"/>
              <a:buAutoNum type="arabicPeriod"/>
            </a:pPr>
            <a:endParaRPr lang="en-US">
              <a:ea typeface="+mn-lt"/>
              <a:cs typeface="+mn-lt"/>
            </a:endParaRPr>
          </a:p>
          <a:p>
            <a:pPr marL="342900" indent="-342900" algn="just">
              <a:buFont typeface="+mj-lt"/>
              <a:buAutoNum type="arabicPeriod"/>
            </a:pPr>
            <a:endParaRPr lang="en-US">
              <a:ea typeface="+mn-lt"/>
              <a:cs typeface="+mn-lt"/>
            </a:endParaRPr>
          </a:p>
          <a:p>
            <a:pPr marL="342900" indent="-342900" algn="just">
              <a:buFont typeface="+mj-lt"/>
              <a:buAutoNum type="arabicPeriod"/>
            </a:pPr>
            <a:r>
              <a:rPr lang="en-US">
                <a:ea typeface="+mn-lt"/>
                <a:cs typeface="+mn-lt"/>
              </a:rPr>
              <a:t>The main difference between GDB and GDB server is that GDB is a debugging tool that runs on the host machine, while GDB server is a program that runs on the target machine and provides a debugging interface for GDB to communicate with the program being debugged.</a:t>
            </a:r>
          </a:p>
        </p:txBody>
      </p:sp>
    </p:spTree>
    <p:extLst>
      <p:ext uri="{BB962C8B-B14F-4D97-AF65-F5344CB8AC3E}">
        <p14:creationId xmlns:p14="http://schemas.microsoft.com/office/powerpoint/2010/main" val="3501347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D78C-0B10-E8E9-FD6A-DA3092A68F87}"/>
              </a:ext>
            </a:extLst>
          </p:cNvPr>
          <p:cNvSpPr>
            <a:spLocks noGrp="1"/>
          </p:cNvSpPr>
          <p:nvPr>
            <p:ph type="title"/>
          </p:nvPr>
        </p:nvSpPr>
        <p:spPr>
          <a:xfrm>
            <a:off x="229876" y="142033"/>
            <a:ext cx="10737111" cy="971145"/>
          </a:xfrm>
        </p:spPr>
        <p:txBody>
          <a:bodyPr>
            <a:normAutofit/>
          </a:bodyPr>
          <a:lstStyle/>
          <a:p>
            <a:r>
              <a:rPr lang="en-US" sz="3600"/>
              <a:t>Types of Debugging..?</a:t>
            </a:r>
          </a:p>
        </p:txBody>
      </p:sp>
      <p:sp>
        <p:nvSpPr>
          <p:cNvPr id="3" name="Footer Placeholder 2">
            <a:extLst>
              <a:ext uri="{FF2B5EF4-FFF2-40B4-BE49-F238E27FC236}">
                <a16:creationId xmlns:a16="http://schemas.microsoft.com/office/drawing/2014/main" id="{113C26D8-E53A-A750-6CCD-B08E07CE8ECF}"/>
              </a:ext>
            </a:extLst>
          </p:cNvPr>
          <p:cNvSpPr>
            <a:spLocks noGrp="1"/>
          </p:cNvSpPr>
          <p:nvPr>
            <p:ph type="ftr" sz="quarter" idx="11"/>
          </p:nvPr>
        </p:nvSpPr>
        <p:spPr/>
        <p:txBody>
          <a:bodyPr/>
          <a:lstStyle/>
          <a:p>
            <a:r>
              <a:rPr lang="en-US">
                <a:ea typeface="Source Sans Pro"/>
              </a:rPr>
              <a:t>Gdb server</a:t>
            </a:r>
          </a:p>
        </p:txBody>
      </p:sp>
      <p:sp>
        <p:nvSpPr>
          <p:cNvPr id="4" name="Slide Number Placeholder 3">
            <a:extLst>
              <a:ext uri="{FF2B5EF4-FFF2-40B4-BE49-F238E27FC236}">
                <a16:creationId xmlns:a16="http://schemas.microsoft.com/office/drawing/2014/main" id="{2493D227-AAD4-35A1-5FA4-7E778E38AE5C}"/>
              </a:ext>
            </a:extLst>
          </p:cNvPr>
          <p:cNvSpPr>
            <a:spLocks noGrp="1"/>
          </p:cNvSpPr>
          <p:nvPr>
            <p:ph type="sldNum" sz="quarter" idx="12"/>
          </p:nvPr>
        </p:nvSpPr>
        <p:spPr/>
        <p:txBody>
          <a:bodyPr/>
          <a:lstStyle/>
          <a:p>
            <a:fld id="{B5CEABB6-07DC-46E8-9B57-56EC44A396E5}" type="slidenum">
              <a:rPr lang="en-US" smtClean="0"/>
              <a:pPr/>
              <a:t>6</a:t>
            </a:fld>
            <a:endParaRPr lang="en-US"/>
          </a:p>
        </p:txBody>
      </p:sp>
      <p:sp>
        <p:nvSpPr>
          <p:cNvPr id="5" name="TextBox 4">
            <a:extLst>
              <a:ext uri="{FF2B5EF4-FFF2-40B4-BE49-F238E27FC236}">
                <a16:creationId xmlns:a16="http://schemas.microsoft.com/office/drawing/2014/main" id="{F0309F88-DE3A-5367-6090-E04748136277}"/>
              </a:ext>
            </a:extLst>
          </p:cNvPr>
          <p:cNvSpPr txBox="1"/>
          <p:nvPr/>
        </p:nvSpPr>
        <p:spPr>
          <a:xfrm>
            <a:off x="229876" y="948690"/>
            <a:ext cx="11233591"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mj-lt"/>
              <a:buAutoNum type="arabicPeriod"/>
            </a:pPr>
            <a:r>
              <a:rPr lang="en-US" b="1">
                <a:ea typeface="+mn-lt"/>
                <a:cs typeface="+mn-lt"/>
              </a:rPr>
              <a:t>Print debugging: </a:t>
            </a:r>
            <a:r>
              <a:rPr lang="en-US">
                <a:ea typeface="+mn-lt"/>
                <a:cs typeface="+mn-lt"/>
              </a:rPr>
              <a:t>This involves inserting print statements in the code to display variable values or other information at specific points in the program's execution. It is a simple and effective debugging technique, but it can also be time-consuming and may require modifying the code.</a:t>
            </a:r>
          </a:p>
          <a:p>
            <a:pPr algn="just">
              <a:buFont typeface="+mj-lt"/>
              <a:buAutoNum type="arabicPeriod"/>
            </a:pPr>
            <a:endParaRPr lang="en-US">
              <a:ea typeface="+mn-lt"/>
              <a:cs typeface="+mn-lt"/>
            </a:endParaRPr>
          </a:p>
          <a:p>
            <a:pPr algn="just">
              <a:buFont typeface="+mj-lt"/>
              <a:buAutoNum type="arabicPeriod"/>
            </a:pPr>
            <a:r>
              <a:rPr lang="en-US" b="1">
                <a:ea typeface="+mn-lt"/>
                <a:cs typeface="+mn-lt"/>
              </a:rPr>
              <a:t>Interactive debugging: </a:t>
            </a:r>
            <a:r>
              <a:rPr lang="en-US">
                <a:ea typeface="+mn-lt"/>
                <a:cs typeface="+mn-lt"/>
              </a:rPr>
              <a:t>Interactive debugging involves using a debugger tool like GDB (GNU Debugger) to interactively debug a program. Developers can set breakpoints, step through the code, inspect variables, and execute commands while the program is running. This technique is more efficient and flexible than print debugging and allows developers to debug complex issues.</a:t>
            </a:r>
          </a:p>
          <a:p>
            <a:pPr algn="just">
              <a:buFont typeface="+mj-lt"/>
              <a:buAutoNum type="arabicPeriod"/>
            </a:pPr>
            <a:endParaRPr lang="en-US">
              <a:ea typeface="+mn-lt"/>
              <a:cs typeface="+mn-lt"/>
            </a:endParaRPr>
          </a:p>
          <a:p>
            <a:pPr algn="just">
              <a:buFont typeface="+mj-lt"/>
              <a:buAutoNum type="arabicPeriod"/>
            </a:pPr>
            <a:r>
              <a:rPr lang="en-US" b="1">
                <a:ea typeface="+mn-lt"/>
                <a:cs typeface="+mn-lt"/>
              </a:rPr>
              <a:t>Core dump analysis: </a:t>
            </a:r>
            <a:r>
              <a:rPr lang="en-US">
                <a:ea typeface="+mn-lt"/>
                <a:cs typeface="+mn-lt"/>
              </a:rPr>
              <a:t>When a program crashes, it generates a core dump file, which contains information about the program's state at the time of the crash. Developers can use tools like GDB to analyze the core dump file and identify the cause of the crash.</a:t>
            </a:r>
          </a:p>
          <a:p>
            <a:pPr algn="just">
              <a:buFont typeface="+mj-lt"/>
              <a:buAutoNum type="arabicPeriod"/>
            </a:pPr>
            <a:endParaRPr lang="en-US">
              <a:ea typeface="+mn-lt"/>
              <a:cs typeface="+mn-lt"/>
            </a:endParaRPr>
          </a:p>
          <a:p>
            <a:pPr algn="just">
              <a:buFont typeface="+mj-lt"/>
              <a:buAutoNum type="arabicPeriod"/>
            </a:pPr>
            <a:r>
              <a:rPr lang="en-US" b="1">
                <a:ea typeface="+mn-lt"/>
                <a:cs typeface="+mn-lt"/>
              </a:rPr>
              <a:t>System call tracing: </a:t>
            </a:r>
            <a:r>
              <a:rPr lang="en-US">
                <a:ea typeface="+mn-lt"/>
                <a:cs typeface="+mn-lt"/>
              </a:rPr>
              <a:t>This technique involves tracing system calls made by a program to understand its behavior. Tools like strace and ltrace can be used to trace system calls and library calls made by a program and identify issues like resource leaks or incorrect system call usage.</a:t>
            </a:r>
          </a:p>
          <a:p>
            <a:pPr algn="just">
              <a:buFont typeface="+mj-lt"/>
              <a:buAutoNum type="arabicPeriod"/>
            </a:pPr>
            <a:endParaRPr lang="en-US" b="1">
              <a:ea typeface="+mn-lt"/>
              <a:cs typeface="+mn-lt"/>
            </a:endParaRPr>
          </a:p>
          <a:p>
            <a:pPr algn="just"/>
            <a:r>
              <a:rPr lang="en-US" b="1">
                <a:ea typeface="+mn-lt"/>
                <a:cs typeface="+mn-lt"/>
              </a:rPr>
              <a:t>5.Profiling: </a:t>
            </a:r>
            <a:r>
              <a:rPr lang="en-US">
                <a:ea typeface="+mn-lt"/>
                <a:cs typeface="+mn-lt"/>
              </a:rPr>
              <a:t>Profiling involves collecting data on a program's execution, including how much time is spent in each function or code block. Tools like gprof can be used to generate a profile report and identify performance bottlenecks or areas for optimization.</a:t>
            </a:r>
          </a:p>
          <a:p>
            <a:pPr marL="342900" indent="-342900">
              <a:buAutoNum type="arabicPeriod"/>
            </a:pPr>
            <a:endParaRPr lang="en-US">
              <a:ea typeface="Source Sans Pro"/>
            </a:endParaRPr>
          </a:p>
        </p:txBody>
      </p:sp>
    </p:spTree>
    <p:extLst>
      <p:ext uri="{BB962C8B-B14F-4D97-AF65-F5344CB8AC3E}">
        <p14:creationId xmlns:p14="http://schemas.microsoft.com/office/powerpoint/2010/main" val="3089925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04345-51E6-7B10-5FC7-BBAD5AE5E752}"/>
              </a:ext>
            </a:extLst>
          </p:cNvPr>
          <p:cNvSpPr>
            <a:spLocks noGrp="1"/>
          </p:cNvSpPr>
          <p:nvPr>
            <p:ph type="title"/>
          </p:nvPr>
        </p:nvSpPr>
        <p:spPr>
          <a:xfrm>
            <a:off x="171945" y="1"/>
            <a:ext cx="10112698" cy="731872"/>
          </a:xfrm>
        </p:spPr>
        <p:txBody>
          <a:bodyPr>
            <a:normAutofit/>
          </a:bodyPr>
          <a:lstStyle/>
          <a:p>
            <a:r>
              <a:rPr lang="en-US" sz="3200"/>
              <a:t>Importance of Debugging</a:t>
            </a:r>
            <a:endParaRPr lang="en-IN" sz="3200"/>
          </a:p>
        </p:txBody>
      </p:sp>
      <p:sp>
        <p:nvSpPr>
          <p:cNvPr id="4" name="Slide Number Placeholder 3">
            <a:extLst>
              <a:ext uri="{FF2B5EF4-FFF2-40B4-BE49-F238E27FC236}">
                <a16:creationId xmlns:a16="http://schemas.microsoft.com/office/drawing/2014/main" id="{8941C643-1DD9-A992-6692-D46A21D7DAEA}"/>
              </a:ext>
            </a:extLst>
          </p:cNvPr>
          <p:cNvSpPr>
            <a:spLocks noGrp="1"/>
          </p:cNvSpPr>
          <p:nvPr>
            <p:ph type="sldNum" sz="quarter" idx="12"/>
          </p:nvPr>
        </p:nvSpPr>
        <p:spPr/>
        <p:txBody>
          <a:bodyPr/>
          <a:lstStyle/>
          <a:p>
            <a:fld id="{B5CEABB6-07DC-46E8-9B57-56EC44A396E5}" type="slidenum">
              <a:rPr lang="en-US" smtClean="0"/>
              <a:pPr/>
              <a:t>7</a:t>
            </a:fld>
            <a:endParaRPr lang="en-US"/>
          </a:p>
        </p:txBody>
      </p:sp>
      <p:sp>
        <p:nvSpPr>
          <p:cNvPr id="8" name="TextBox 7">
            <a:extLst>
              <a:ext uri="{FF2B5EF4-FFF2-40B4-BE49-F238E27FC236}">
                <a16:creationId xmlns:a16="http://schemas.microsoft.com/office/drawing/2014/main" id="{EF64FA00-A6B7-DC47-F1D6-DF8A96318466}"/>
              </a:ext>
            </a:extLst>
          </p:cNvPr>
          <p:cNvSpPr txBox="1"/>
          <p:nvPr/>
        </p:nvSpPr>
        <p:spPr>
          <a:xfrm>
            <a:off x="379775" y="812165"/>
            <a:ext cx="11432450" cy="5632311"/>
          </a:xfrm>
          <a:prstGeom prst="rect">
            <a:avLst/>
          </a:prstGeom>
          <a:noFill/>
        </p:spPr>
        <p:txBody>
          <a:bodyPr wrap="square" lIns="91440" tIns="45720" rIns="91440" bIns="45720" rtlCol="0" anchor="t">
            <a:spAutoFit/>
          </a:bodyPr>
          <a:lstStyle/>
          <a:p>
            <a:pPr algn="just"/>
            <a:r>
              <a:rPr lang="en-US">
                <a:ea typeface="+mn-lt"/>
                <a:cs typeface="+mn-lt"/>
              </a:rPr>
              <a:t>Debugging is a critical part of the software development process, and its importance cannot be overstated. Here are some of the reasons why debugging is so important:</a:t>
            </a:r>
            <a:endParaRPr lang="en-IN">
              <a:ea typeface="+mn-lt"/>
              <a:cs typeface="+mn-lt"/>
            </a:endParaRPr>
          </a:p>
          <a:p>
            <a:pPr marL="342900" indent="-342900" algn="just">
              <a:buAutoNum type="arabicPeriod"/>
            </a:pPr>
            <a:r>
              <a:rPr lang="en-US" b="1">
                <a:ea typeface="+mn-lt"/>
                <a:cs typeface="+mn-lt"/>
              </a:rPr>
              <a:t>Finding and fixing errors: </a:t>
            </a:r>
            <a:r>
              <a:rPr lang="en-US">
                <a:ea typeface="+mn-lt"/>
                <a:cs typeface="+mn-lt"/>
              </a:rPr>
              <a:t>Debugging is the process of identifying and fixing errors or defects in a program. Errors can cause a program to crash, behave unexpectedly, or produce incorrect results. By debugging the code, developers can find and fix these errors, ensuring that the program works as intended.</a:t>
            </a:r>
          </a:p>
          <a:p>
            <a:pPr marL="342900" indent="-342900" algn="just">
              <a:buAutoNum type="arabicPeriod"/>
            </a:pPr>
            <a:endParaRPr lang="en-US">
              <a:ea typeface="+mn-lt"/>
              <a:cs typeface="+mn-lt"/>
            </a:endParaRPr>
          </a:p>
          <a:p>
            <a:pPr marL="342900" indent="-342900" algn="just">
              <a:buAutoNum type="arabicPeriod"/>
            </a:pPr>
            <a:r>
              <a:rPr lang="en-US" b="1">
                <a:ea typeface="+mn-lt"/>
                <a:cs typeface="+mn-lt"/>
              </a:rPr>
              <a:t>Improving software quality: </a:t>
            </a:r>
            <a:r>
              <a:rPr lang="en-US">
                <a:ea typeface="+mn-lt"/>
                <a:cs typeface="+mn-lt"/>
              </a:rPr>
              <a:t>Debugging can help to improve the quality of software by identifying and fixing errors before the program is released to users. This can reduce the number of bugs that users encounter, making the program more reliable and easier to use.</a:t>
            </a:r>
          </a:p>
          <a:p>
            <a:pPr marL="342900" indent="-342900" algn="just">
              <a:buAutoNum type="arabicPeriod"/>
            </a:pPr>
            <a:r>
              <a:rPr lang="en-US" b="1">
                <a:ea typeface="+mn-lt"/>
                <a:cs typeface="+mn-lt"/>
              </a:rPr>
              <a:t>Saving time and money</a:t>
            </a:r>
            <a:r>
              <a:rPr lang="en-US">
                <a:ea typeface="+mn-lt"/>
                <a:cs typeface="+mn-lt"/>
              </a:rPr>
              <a:t>: Debugging can save time and money by identifying and fixing errors early in the development process. The cost of fixing errors increases as the project progresses, so identifying and fixing errors early can save time and money in the long run.</a:t>
            </a:r>
          </a:p>
          <a:p>
            <a:pPr marL="342900" indent="-342900" algn="just">
              <a:buAutoNum type="arabicPeriod"/>
            </a:pPr>
            <a:endParaRPr lang="en-US">
              <a:ea typeface="+mn-lt"/>
              <a:cs typeface="+mn-lt"/>
            </a:endParaRPr>
          </a:p>
          <a:p>
            <a:pPr marL="342900" indent="-342900" algn="just">
              <a:buAutoNum type="arabicPeriod"/>
            </a:pPr>
            <a:r>
              <a:rPr lang="en-US" b="1">
                <a:ea typeface="+mn-lt"/>
                <a:cs typeface="+mn-lt"/>
              </a:rPr>
              <a:t>Enhancing performance: </a:t>
            </a:r>
            <a:r>
              <a:rPr lang="en-US">
                <a:ea typeface="+mn-lt"/>
                <a:cs typeface="+mn-lt"/>
              </a:rPr>
              <a:t>Debugging can help to identify performance bottlenecks in a program, allowing developers to optimize the code and improve its performance.</a:t>
            </a:r>
          </a:p>
          <a:p>
            <a:pPr marL="342900" indent="-342900" algn="just">
              <a:buAutoNum type="arabicPeriod"/>
            </a:pPr>
            <a:endParaRPr lang="en-US" b="1">
              <a:ea typeface="+mn-lt"/>
              <a:cs typeface="+mn-lt"/>
            </a:endParaRPr>
          </a:p>
          <a:p>
            <a:pPr marL="342900" indent="-342900" algn="just">
              <a:buAutoNum type="arabicPeriod"/>
            </a:pPr>
            <a:r>
              <a:rPr lang="en-US" b="1">
                <a:ea typeface="+mn-lt"/>
                <a:cs typeface="+mn-lt"/>
              </a:rPr>
              <a:t>Increasing developer productivity: </a:t>
            </a:r>
            <a:r>
              <a:rPr lang="en-US">
                <a:ea typeface="+mn-lt"/>
                <a:cs typeface="+mn-lt"/>
              </a:rPr>
              <a:t>Debugging can increase developer productivity by helping them to understand how the code works and how to improve it. By debugging the code, developers can learn more about the program's behavior and improve their programming skills.</a:t>
            </a:r>
          </a:p>
          <a:p>
            <a:endParaRPr lang="en-IN"/>
          </a:p>
        </p:txBody>
      </p:sp>
    </p:spTree>
    <p:extLst>
      <p:ext uri="{BB962C8B-B14F-4D97-AF65-F5344CB8AC3E}">
        <p14:creationId xmlns:p14="http://schemas.microsoft.com/office/powerpoint/2010/main" val="282309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BF79CEE-DF0F-EEDF-049C-B12844B9FD09}"/>
              </a:ext>
            </a:extLst>
          </p:cNvPr>
          <p:cNvSpPr>
            <a:spLocks noGrp="1"/>
          </p:cNvSpPr>
          <p:nvPr>
            <p:ph type="ftr" sz="quarter" idx="11"/>
          </p:nvPr>
        </p:nvSpPr>
        <p:spPr/>
        <p:txBody>
          <a:bodyPr/>
          <a:lstStyle/>
          <a:p>
            <a:r>
              <a:rPr lang="en-US"/>
              <a:t>Gdb server</a:t>
            </a:r>
          </a:p>
          <a:p>
            <a:endParaRPr lang="en-US"/>
          </a:p>
        </p:txBody>
      </p:sp>
      <p:sp>
        <p:nvSpPr>
          <p:cNvPr id="4" name="Slide Number Placeholder 3">
            <a:extLst>
              <a:ext uri="{FF2B5EF4-FFF2-40B4-BE49-F238E27FC236}">
                <a16:creationId xmlns:a16="http://schemas.microsoft.com/office/drawing/2014/main" id="{13B160CB-ECE1-A04B-B275-507BCC363739}"/>
              </a:ext>
            </a:extLst>
          </p:cNvPr>
          <p:cNvSpPr>
            <a:spLocks noGrp="1"/>
          </p:cNvSpPr>
          <p:nvPr>
            <p:ph type="sldNum" sz="quarter" idx="12"/>
          </p:nvPr>
        </p:nvSpPr>
        <p:spPr/>
        <p:txBody>
          <a:bodyPr/>
          <a:lstStyle/>
          <a:p>
            <a:fld id="{B5CEABB6-07DC-46E8-9B57-56EC44A396E5}" type="slidenum">
              <a:rPr lang="en-US" smtClean="0"/>
              <a:pPr/>
              <a:t>8</a:t>
            </a:fld>
            <a:endParaRPr lang="en-US"/>
          </a:p>
        </p:txBody>
      </p:sp>
      <p:sp>
        <p:nvSpPr>
          <p:cNvPr id="5" name="TextBox 4">
            <a:extLst>
              <a:ext uri="{FF2B5EF4-FFF2-40B4-BE49-F238E27FC236}">
                <a16:creationId xmlns:a16="http://schemas.microsoft.com/office/drawing/2014/main" id="{099CBC12-C8E8-175B-36B5-FD3E82FDC7C9}"/>
              </a:ext>
            </a:extLst>
          </p:cNvPr>
          <p:cNvSpPr txBox="1"/>
          <p:nvPr/>
        </p:nvSpPr>
        <p:spPr>
          <a:xfrm>
            <a:off x="129209" y="556591"/>
            <a:ext cx="11767931"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ea typeface="+mn-lt"/>
                <a:cs typeface="+mn-lt"/>
              </a:rPr>
              <a:t>Debugging is the process of identifying and fixing errors or defects in a program. There are several strategies that developers can use to debug their code effectively, including:</a:t>
            </a:r>
          </a:p>
          <a:p>
            <a:pPr marL="342900" indent="-342900" algn="just">
              <a:buFont typeface="+mj-lt"/>
              <a:buAutoNum type="arabicPeriod"/>
            </a:pPr>
            <a:endParaRPr lang="en-US">
              <a:ea typeface="+mn-lt"/>
              <a:cs typeface="+mn-lt"/>
            </a:endParaRPr>
          </a:p>
          <a:p>
            <a:pPr marL="342900" indent="-342900" algn="just">
              <a:buFont typeface="+mj-lt"/>
              <a:buAutoNum type="arabicPeriod"/>
            </a:pPr>
            <a:r>
              <a:rPr lang="en-US" b="1">
                <a:ea typeface="+mn-lt"/>
                <a:cs typeface="+mn-lt"/>
              </a:rPr>
              <a:t>Reproduce the problem: </a:t>
            </a:r>
            <a:r>
              <a:rPr lang="en-US">
                <a:ea typeface="+mn-lt"/>
                <a:cs typeface="+mn-lt"/>
              </a:rPr>
              <a:t>Reproducing the problem is the first step in debugging. Developers should try to reproduce the problem in a controlled environment, which will help them identify the cause of the issue more.</a:t>
            </a:r>
          </a:p>
          <a:p>
            <a:pPr marL="342900" indent="-342900" algn="just">
              <a:buFont typeface="+mj-lt"/>
              <a:buAutoNum type="arabicPeriod"/>
            </a:pPr>
            <a:endParaRPr lang="en-US">
              <a:ea typeface="+mn-lt"/>
              <a:cs typeface="+mn-lt"/>
            </a:endParaRPr>
          </a:p>
          <a:p>
            <a:pPr marL="342900" indent="-342900" algn="just">
              <a:buFont typeface="+mj-lt"/>
              <a:buAutoNum type="arabicPeriod"/>
            </a:pPr>
            <a:r>
              <a:rPr lang="en-US" b="1">
                <a:ea typeface="+mn-lt"/>
                <a:cs typeface="+mn-lt"/>
              </a:rPr>
              <a:t>Divide and conquer: </a:t>
            </a:r>
            <a:r>
              <a:rPr lang="en-US">
                <a:ea typeface="+mn-lt"/>
                <a:cs typeface="+mn-lt"/>
              </a:rPr>
              <a:t>This strategy involves breaking down the problem into smaller parts and testing each part individually. This helps to isolate the problem and identify the exact point where the error occurs.</a:t>
            </a:r>
          </a:p>
          <a:p>
            <a:pPr marL="342900" indent="-342900" algn="just">
              <a:buFont typeface="+mj-lt"/>
              <a:buAutoNum type="arabicPeriod"/>
            </a:pPr>
            <a:endParaRPr lang="en-US">
              <a:ea typeface="+mn-lt"/>
              <a:cs typeface="+mn-lt"/>
            </a:endParaRPr>
          </a:p>
          <a:p>
            <a:pPr marL="342900" indent="-342900" algn="just">
              <a:buFont typeface="+mj-lt"/>
              <a:buAutoNum type="arabicPeriod"/>
            </a:pPr>
            <a:r>
              <a:rPr lang="en-US" b="1">
                <a:ea typeface="+mn-lt"/>
                <a:cs typeface="+mn-lt"/>
              </a:rPr>
              <a:t>Use debugging tools: </a:t>
            </a:r>
            <a:r>
              <a:rPr lang="en-US">
                <a:ea typeface="+mn-lt"/>
                <a:cs typeface="+mn-lt"/>
              </a:rPr>
              <a:t>Debugging tools like GDB, Valgrind, or strace can be used to identify the cause of the issue. These tools provide detailed information about the program's execution, memory usage, and system calls, which can help developers identify the root cause of the issue.</a:t>
            </a:r>
          </a:p>
          <a:p>
            <a:pPr marL="342900" indent="-342900" algn="just">
              <a:buFont typeface="+mj-lt"/>
              <a:buAutoNum type="arabicPeriod"/>
            </a:pPr>
            <a:endParaRPr lang="en-US">
              <a:ea typeface="+mn-lt"/>
              <a:cs typeface="+mn-lt"/>
            </a:endParaRPr>
          </a:p>
          <a:p>
            <a:pPr marL="342900" indent="-342900" algn="just">
              <a:buFont typeface="+mj-lt"/>
              <a:buAutoNum type="arabicPeriod"/>
            </a:pPr>
            <a:r>
              <a:rPr lang="en-US" b="1">
                <a:ea typeface="+mn-lt"/>
                <a:cs typeface="+mn-lt"/>
              </a:rPr>
              <a:t>Read the code: </a:t>
            </a:r>
            <a:r>
              <a:rPr lang="en-US">
                <a:ea typeface="+mn-lt"/>
                <a:cs typeface="+mn-lt"/>
              </a:rPr>
              <a:t>Developers should carefully read the code and try to understand how it works. This will help them identify errors or issues that may not be obvious from the output or behavior of the program.</a:t>
            </a:r>
          </a:p>
          <a:p>
            <a:pPr marL="342900" indent="-342900" algn="just">
              <a:buFont typeface="+mj-lt"/>
              <a:buAutoNum type="arabicPeriod"/>
            </a:pPr>
            <a:endParaRPr lang="en-US">
              <a:ea typeface="+mn-lt"/>
              <a:cs typeface="+mn-lt"/>
            </a:endParaRPr>
          </a:p>
          <a:p>
            <a:pPr marL="342900" indent="-342900" algn="just">
              <a:buFont typeface="+mj-lt"/>
              <a:buAutoNum type="arabicPeriod"/>
            </a:pPr>
            <a:r>
              <a:rPr lang="en-US" b="1">
                <a:ea typeface="+mn-lt"/>
                <a:cs typeface="+mn-lt"/>
              </a:rPr>
              <a:t>Simplify the problem: </a:t>
            </a:r>
            <a:r>
              <a:rPr lang="en-US">
                <a:ea typeface="+mn-lt"/>
                <a:cs typeface="+mn-lt"/>
              </a:rPr>
              <a:t>Sometimes, complex problems can be simplified by removing unnecessary code or data. This can help to isolate the problem and make it easier to debug.</a:t>
            </a:r>
          </a:p>
          <a:p>
            <a:pPr marL="342900" indent="-342900" algn="just">
              <a:buFont typeface="+mj-lt"/>
              <a:buAutoNum type="arabicPeriod"/>
            </a:pPr>
            <a:endParaRPr lang="en-US">
              <a:ea typeface="+mn-lt"/>
              <a:cs typeface="+mn-lt"/>
            </a:endParaRPr>
          </a:p>
          <a:p>
            <a:pPr marL="342900" indent="-342900" algn="just">
              <a:buFont typeface="+mj-lt"/>
              <a:buAutoNum type="arabicPeriod"/>
            </a:pPr>
            <a:r>
              <a:rPr lang="en-US" b="1">
                <a:ea typeface="+mn-lt"/>
                <a:cs typeface="+mn-lt"/>
              </a:rPr>
              <a:t>Seek help: </a:t>
            </a:r>
            <a:r>
              <a:rPr lang="en-US">
                <a:ea typeface="+mn-lt"/>
                <a:cs typeface="+mn-lt"/>
              </a:rPr>
              <a:t>If all else fails, developers can seek help from their peers or online communities. Many developers share their experiences and solutions to common problems on forums, mailing lists, or social media platforms.</a:t>
            </a:r>
          </a:p>
          <a:p>
            <a:endParaRPr lang="en-US">
              <a:ea typeface="Source Sans Pro"/>
            </a:endParaRPr>
          </a:p>
        </p:txBody>
      </p:sp>
      <p:sp>
        <p:nvSpPr>
          <p:cNvPr id="8" name="TextBox 7">
            <a:extLst>
              <a:ext uri="{FF2B5EF4-FFF2-40B4-BE49-F238E27FC236}">
                <a16:creationId xmlns:a16="http://schemas.microsoft.com/office/drawing/2014/main" id="{278EDEDE-C37A-EC9A-DD4D-8C27CBBD247B}"/>
              </a:ext>
            </a:extLst>
          </p:cNvPr>
          <p:cNvSpPr txBox="1"/>
          <p:nvPr/>
        </p:nvSpPr>
        <p:spPr>
          <a:xfrm>
            <a:off x="-129208" y="29817"/>
            <a:ext cx="5382706" cy="1077218"/>
          </a:xfrm>
          <a:prstGeom prst="rect">
            <a:avLst/>
          </a:prstGeom>
          <a:noFill/>
        </p:spPr>
        <p:txBody>
          <a:bodyPr wrap="square" rtlCol="0">
            <a:spAutoFit/>
          </a:bodyPr>
          <a:lstStyle/>
          <a:p>
            <a:r>
              <a:rPr lang="en-US" sz="3200" b="1"/>
              <a:t>   </a:t>
            </a:r>
            <a:r>
              <a:rPr lang="en-US" sz="2800" b="1"/>
              <a:t>Debugging </a:t>
            </a:r>
            <a:r>
              <a:rPr lang="en-US" sz="2800" b="1">
                <a:latin typeface="Söhne"/>
              </a:rPr>
              <a:t>S</a:t>
            </a:r>
            <a:r>
              <a:rPr lang="en-US" sz="2800" b="1" i="0">
                <a:effectLst/>
                <a:latin typeface="Söhne"/>
              </a:rPr>
              <a:t>trategies:</a:t>
            </a:r>
          </a:p>
          <a:p>
            <a:endParaRPr lang="en-US" sz="3200" b="1">
              <a:latin typeface="Söhne"/>
            </a:endParaRPr>
          </a:p>
        </p:txBody>
      </p:sp>
    </p:spTree>
    <p:extLst>
      <p:ext uri="{BB962C8B-B14F-4D97-AF65-F5344CB8AC3E}">
        <p14:creationId xmlns:p14="http://schemas.microsoft.com/office/powerpoint/2010/main" val="2613134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ED65-6C90-7FD0-2695-8AB98907B721}"/>
              </a:ext>
            </a:extLst>
          </p:cNvPr>
          <p:cNvSpPr>
            <a:spLocks noGrp="1"/>
          </p:cNvSpPr>
          <p:nvPr>
            <p:ph type="title"/>
          </p:nvPr>
        </p:nvSpPr>
        <p:spPr>
          <a:xfrm>
            <a:off x="160256" y="464261"/>
            <a:ext cx="11686786" cy="755552"/>
          </a:xfrm>
        </p:spPr>
        <p:txBody>
          <a:bodyPr/>
          <a:lstStyle/>
          <a:p>
            <a:r>
              <a:rPr lang="en-US"/>
              <a:t>Debugging Tools</a:t>
            </a:r>
          </a:p>
          <a:p>
            <a:endParaRPr lang="en-US"/>
          </a:p>
        </p:txBody>
      </p:sp>
      <p:sp>
        <p:nvSpPr>
          <p:cNvPr id="4" name="Slide Number Placeholder 3">
            <a:extLst>
              <a:ext uri="{FF2B5EF4-FFF2-40B4-BE49-F238E27FC236}">
                <a16:creationId xmlns:a16="http://schemas.microsoft.com/office/drawing/2014/main" id="{2984E8CB-BA4F-A5CC-E3DF-829B122DD86F}"/>
              </a:ext>
            </a:extLst>
          </p:cNvPr>
          <p:cNvSpPr>
            <a:spLocks noGrp="1"/>
          </p:cNvSpPr>
          <p:nvPr>
            <p:ph type="sldNum" sz="quarter" idx="12"/>
          </p:nvPr>
        </p:nvSpPr>
        <p:spPr/>
        <p:txBody>
          <a:bodyPr/>
          <a:lstStyle/>
          <a:p>
            <a:fld id="{B5CEABB6-07DC-46E8-9B57-56EC44A396E5}" type="slidenum">
              <a:rPr lang="en-US" smtClean="0"/>
              <a:pPr/>
              <a:t>9</a:t>
            </a:fld>
            <a:endParaRPr lang="en-US"/>
          </a:p>
        </p:txBody>
      </p:sp>
      <p:sp>
        <p:nvSpPr>
          <p:cNvPr id="5" name="TextBox 4">
            <a:extLst>
              <a:ext uri="{FF2B5EF4-FFF2-40B4-BE49-F238E27FC236}">
                <a16:creationId xmlns:a16="http://schemas.microsoft.com/office/drawing/2014/main" id="{6C55E9C9-6462-BBD6-DA7C-FB925DC00EAB}"/>
              </a:ext>
            </a:extLst>
          </p:cNvPr>
          <p:cNvSpPr txBox="1"/>
          <p:nvPr/>
        </p:nvSpPr>
        <p:spPr>
          <a:xfrm>
            <a:off x="73501" y="956006"/>
            <a:ext cx="1204499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ea typeface="+mn-lt"/>
                <a:cs typeface="+mn-lt"/>
              </a:rPr>
              <a:t>There are many tools available to developers for debugging their code. Here are some of the most popular debugging tools:</a:t>
            </a:r>
          </a:p>
          <a:p>
            <a:pPr algn="just"/>
            <a:endParaRPr lang="en-US">
              <a:ea typeface="+mn-lt"/>
              <a:cs typeface="+mn-lt"/>
            </a:endParaRPr>
          </a:p>
          <a:p>
            <a:pPr algn="just">
              <a:buFont typeface="+mj-lt"/>
              <a:buAutoNum type="arabicPeriod"/>
            </a:pPr>
            <a:r>
              <a:rPr lang="en-US" b="1">
                <a:ea typeface="+mn-lt"/>
                <a:cs typeface="+mn-lt"/>
              </a:rPr>
              <a:t>GDB: </a:t>
            </a:r>
            <a:r>
              <a:rPr lang="en-US">
                <a:ea typeface="+mn-lt"/>
                <a:cs typeface="+mn-lt"/>
              </a:rPr>
              <a:t>GDB (GNU Debugger) is a powerful command-line debugger that can be used to debug programs written in C, C++, and other languages. It allows developers to set breakpoints, step through code, examine variables, and more.</a:t>
            </a:r>
          </a:p>
          <a:p>
            <a:pPr algn="just">
              <a:buFont typeface="+mj-lt"/>
              <a:buAutoNum type="arabicPeriod"/>
            </a:pPr>
            <a:endParaRPr lang="en-US">
              <a:ea typeface="+mn-lt"/>
              <a:cs typeface="+mn-lt"/>
            </a:endParaRPr>
          </a:p>
          <a:p>
            <a:pPr algn="just">
              <a:buFont typeface="+mj-lt"/>
              <a:buAutoNum type="arabicPeriod"/>
            </a:pPr>
            <a:endParaRPr lang="en-US">
              <a:ea typeface="+mn-lt"/>
              <a:cs typeface="+mn-lt"/>
            </a:endParaRPr>
          </a:p>
          <a:p>
            <a:pPr algn="just">
              <a:buFont typeface="+mj-lt"/>
              <a:buAutoNum type="arabicPeriod"/>
            </a:pPr>
            <a:r>
              <a:rPr lang="en-US" b="1">
                <a:ea typeface="+mn-lt"/>
                <a:cs typeface="+mn-lt"/>
              </a:rPr>
              <a:t>Valgrind: </a:t>
            </a:r>
            <a:r>
              <a:rPr lang="en-US">
                <a:ea typeface="+mn-lt"/>
                <a:cs typeface="+mn-lt"/>
              </a:rPr>
              <a:t>Valgrind is a suite of debugging and profiling tools that can help developers find memory leaks, race conditions, and other errors in their code. It includes tools like Memcheck, which can detect memory errors, and Helgrind, which can detect threading errors.</a:t>
            </a:r>
          </a:p>
          <a:p>
            <a:pPr algn="just">
              <a:buFont typeface="+mj-lt"/>
              <a:buAutoNum type="arabicPeriod"/>
            </a:pPr>
            <a:endParaRPr lang="en-US">
              <a:ea typeface="+mn-lt"/>
              <a:cs typeface="+mn-lt"/>
            </a:endParaRPr>
          </a:p>
          <a:p>
            <a:pPr algn="just">
              <a:buFont typeface="+mj-lt"/>
              <a:buAutoNum type="arabicPeriod"/>
            </a:pPr>
            <a:r>
              <a:rPr lang="en-US" b="1">
                <a:ea typeface="+mn-lt"/>
                <a:cs typeface="+mn-lt"/>
              </a:rPr>
              <a:t>strace: </a:t>
            </a:r>
            <a:r>
              <a:rPr lang="en-US">
                <a:ea typeface="+mn-lt"/>
                <a:cs typeface="+mn-lt"/>
              </a:rPr>
              <a:t>strace is a command-line tool that can be used to trace system calls and signals made by a program. It can help developers identify system-related issues and performance bottlenecks.</a:t>
            </a:r>
          </a:p>
          <a:p>
            <a:pPr algn="just">
              <a:buFont typeface="+mj-lt"/>
              <a:buAutoNum type="arabicPeriod"/>
            </a:pPr>
            <a:endParaRPr lang="en-US">
              <a:ea typeface="+mn-lt"/>
              <a:cs typeface="+mn-lt"/>
            </a:endParaRPr>
          </a:p>
          <a:p>
            <a:pPr algn="just">
              <a:buFont typeface="+mj-lt"/>
              <a:buAutoNum type="arabicPeriod"/>
            </a:pPr>
            <a:endParaRPr lang="en-US">
              <a:ea typeface="+mn-lt"/>
              <a:cs typeface="+mn-lt"/>
            </a:endParaRPr>
          </a:p>
          <a:p>
            <a:pPr algn="just">
              <a:buFont typeface="+mj-lt"/>
              <a:buAutoNum type="arabicPeriod"/>
            </a:pPr>
            <a:r>
              <a:rPr lang="en-US" b="1">
                <a:ea typeface="+mn-lt"/>
                <a:cs typeface="+mn-lt"/>
              </a:rPr>
              <a:t>Wireshark: </a:t>
            </a:r>
            <a:r>
              <a:rPr lang="en-US">
                <a:ea typeface="+mn-lt"/>
                <a:cs typeface="+mn-lt"/>
              </a:rPr>
              <a:t>Wireshark is a network protocol analyzer that can be used to debug network-related issues. It allows developers to capture and analyze network traffic, which can help them identify and fix issues related to network connectivity and performance.</a:t>
            </a:r>
          </a:p>
          <a:p>
            <a:pPr algn="l">
              <a:buFont typeface="+mj-lt"/>
              <a:buAutoNum type="arabicPeriod"/>
            </a:pPr>
            <a:endParaRPr lang="en-US" b="0" i="0">
              <a:solidFill>
                <a:srgbClr val="374151"/>
              </a:solidFill>
              <a:effectLst/>
              <a:latin typeface="Söhne"/>
            </a:endParaRPr>
          </a:p>
          <a:p>
            <a:pPr algn="l">
              <a:buFont typeface="+mj-lt"/>
              <a:buAutoNum type="arabicPeriod"/>
            </a:pPr>
            <a:endParaRPr lang="en-US">
              <a:solidFill>
                <a:srgbClr val="374151"/>
              </a:solidFill>
              <a:latin typeface="Söhne"/>
            </a:endParaRPr>
          </a:p>
          <a:p>
            <a:pPr algn="l">
              <a:buFont typeface="+mj-lt"/>
              <a:buAutoNum type="arabicPeriod"/>
            </a:pPr>
            <a:endParaRPr lang="en-US" b="0" i="0">
              <a:solidFill>
                <a:srgbClr val="374151"/>
              </a:solidFill>
              <a:effectLst/>
              <a:latin typeface="Söhne"/>
            </a:endParaRPr>
          </a:p>
        </p:txBody>
      </p:sp>
    </p:spTree>
    <p:extLst>
      <p:ext uri="{BB962C8B-B14F-4D97-AF65-F5344CB8AC3E}">
        <p14:creationId xmlns:p14="http://schemas.microsoft.com/office/powerpoint/2010/main" val="3547110621"/>
      </p:ext>
    </p:extLst>
  </p:cSld>
  <p:clrMapOvr>
    <a:masterClrMapping/>
  </p:clrMapOvr>
</p:sld>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 id="{0A08F99B-73B1-4377-A04A-CCDBBDCD25D8}" vid="{5CED1285-8ECB-4128-A72E-4C5B72C5D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C9C157-B2BF-48C0-AA17-2CECF9CDD007}">
  <ds:schemaRefs>
    <ds:schemaRef ds:uri="http://schemas.microsoft.com/sharepoint/v3/contenttype/forms"/>
  </ds:schemaRefs>
</ds:datastoreItem>
</file>

<file path=customXml/itemProps2.xml><?xml version="1.0" encoding="utf-8"?>
<ds:datastoreItem xmlns:ds="http://schemas.openxmlformats.org/officeDocument/2006/customXml" ds:itemID="{32C3E0D1-381F-4FED-835E-9337ECD9B23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64128202-8B3F-47B2-95DE-323A94AC481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49</Slides>
  <Notes>3</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GDB SERVER </vt:lpstr>
      <vt:lpstr>PowerPoint Presentation</vt:lpstr>
      <vt:lpstr>What is GDB?</vt:lpstr>
      <vt:lpstr>What is Debugging?</vt:lpstr>
      <vt:lpstr>Difference between GDB and GDBSERVER</vt:lpstr>
      <vt:lpstr>Types of Debugging..?</vt:lpstr>
      <vt:lpstr>Importance of Debugging</vt:lpstr>
      <vt:lpstr>PowerPoint Presentation</vt:lpstr>
      <vt:lpstr>Debugging Tools </vt:lpstr>
      <vt:lpstr>Contd..</vt:lpstr>
      <vt:lpstr>  Remote debugging</vt:lpstr>
      <vt:lpstr>Standard Remote Debugging </vt:lpstr>
      <vt:lpstr>Extended Remote Debugging </vt:lpstr>
      <vt:lpstr>GDB Server</vt:lpstr>
      <vt:lpstr>GDB Server multiarch</vt:lpstr>
      <vt:lpstr>Features of GDB Server</vt:lpstr>
      <vt:lpstr>Rules for GDB server-client communication</vt:lpstr>
      <vt:lpstr>Common set of commands</vt:lpstr>
      <vt:lpstr>Special commands used for GDBserver</vt:lpstr>
      <vt:lpstr>Copy the file </vt:lpstr>
      <vt:lpstr>File transfer protocol</vt:lpstr>
      <vt:lpstr>Implementation FTP</vt:lpstr>
      <vt:lpstr>SFTP (Secure File Transfer Protocol) </vt:lpstr>
      <vt:lpstr>Steps: </vt:lpstr>
      <vt:lpstr>PowerPoint Presentation</vt:lpstr>
      <vt:lpstr>PowerPoint Presentation</vt:lpstr>
      <vt:lpstr>PowerPoint Presentation</vt:lpstr>
      <vt:lpstr>PowerPoint Presentation</vt:lpstr>
      <vt:lpstr>PowerPoint Presentation</vt:lpstr>
      <vt:lpstr>PowerPoint Presentation</vt:lpstr>
      <vt:lpstr>Cross-Compiling the Kernel: </vt:lpstr>
      <vt:lpstr>PowerPoint Presentation</vt:lpstr>
      <vt:lpstr>PowerPoint Presentation</vt:lpstr>
      <vt:lpstr>PowerPoint Presentation</vt:lpstr>
      <vt:lpstr>PowerPoint Presentation</vt:lpstr>
      <vt:lpstr>Buildroot </vt:lpstr>
      <vt:lpstr>Buildroot</vt:lpstr>
      <vt:lpstr>PowerPoint Presentation</vt:lpstr>
      <vt:lpstr>PowerPoint Presentation</vt:lpstr>
      <vt:lpstr>PowerPoint Presentation</vt:lpstr>
      <vt:lpstr>PowerPoint Presentation</vt:lpstr>
      <vt:lpstr>Busybox ABI’s</vt:lpstr>
      <vt:lpstr>PowerPoint Presentation</vt:lpstr>
      <vt:lpstr>PowerPoint Presentation</vt:lpstr>
      <vt:lpstr>PowerPoint Presentation</vt:lpstr>
      <vt:lpstr>Advantages</vt:lpstr>
      <vt:lpstr>Disadvantages</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Ram Pranav</dc:creator>
  <cp:revision>6</cp:revision>
  <dcterms:created xsi:type="dcterms:W3CDTF">2023-03-06T05:25:16Z</dcterms:created>
  <dcterms:modified xsi:type="dcterms:W3CDTF">2023-03-09T09:30:56Z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