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9" r:id="rId4"/>
    <p:sldId id="258" r:id="rId5"/>
    <p:sldId id="262" r:id="rId6"/>
    <p:sldId id="270" r:id="rId7"/>
    <p:sldId id="271" r:id="rId8"/>
    <p:sldId id="263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6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2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7/23/20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7/23/20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7/23/20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.vancouver.ca/explor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9699A8-9F52-4C34-9606-370C555BC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C666AE-D22B-4542-B92C-2DD2CEE14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1240780"/>
            <a:ext cx="6086857" cy="437644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CA" sz="4400" dirty="0">
                <a:solidFill>
                  <a:schemeClr val="tx1"/>
                </a:solidFill>
              </a:rPr>
              <a:t>Introduction to </a:t>
            </a:r>
            <a:r>
              <a:rPr lang="en-CA" sz="4400" dirty="0">
                <a:solidFill>
                  <a:srgbClr val="212121"/>
                </a:solidFill>
              </a:rPr>
              <a:t>QGISS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3ED84-6970-4080-BB79-2AF60FF55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56" y="1240780"/>
            <a:ext cx="3364746" cy="4376440"/>
          </a:xfrm>
          <a:effectLst/>
        </p:spPr>
        <p:txBody>
          <a:bodyPr anchor="ctr">
            <a:normAutofit/>
          </a:bodyPr>
          <a:lstStyle/>
          <a:p>
            <a:r>
              <a:rPr lang="en-CA" sz="2400" dirty="0"/>
              <a:t>Matthew McKitrick</a:t>
            </a:r>
          </a:p>
          <a:p>
            <a:r>
              <a:rPr lang="en-CA" sz="1600" dirty="0"/>
              <a:t>Master’s Student</a:t>
            </a:r>
          </a:p>
          <a:p>
            <a:r>
              <a:rPr lang="en-CA" sz="1600" dirty="0"/>
              <a:t>GIS Peer Facilitator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CF8BA8-E7AA-4F97-9E4C-CD11742FA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sfu research commons">
            <a:extLst>
              <a:ext uri="{FF2B5EF4-FFF2-40B4-BE49-F238E27FC236}">
                <a16:creationId xmlns:a16="http://schemas.microsoft.com/office/drawing/2014/main" id="{A03920BE-E980-4ED2-93DA-8758B1592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887" y="6389785"/>
            <a:ext cx="1789113" cy="46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Image result for qgis logo">
            <a:extLst>
              <a:ext uri="{FF2B5EF4-FFF2-40B4-BE49-F238E27FC236}">
                <a16:creationId xmlns:a16="http://schemas.microsoft.com/office/drawing/2014/main" id="{9BC00BF9-258B-41F9-B684-B8412E56E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709" y="3109402"/>
            <a:ext cx="2144611" cy="63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836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666AE-D22B-4542-B92C-2DD2CEE1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CA" dirty="0"/>
              <a:t>Mapping Bicycle Access to Free Food Community Gardens &amp; Food Trees</a:t>
            </a:r>
          </a:p>
        </p:txBody>
      </p:sp>
      <p:pic>
        <p:nvPicPr>
          <p:cNvPr id="4" name="Picture 2" descr="Image result for sfu research commons">
            <a:extLst>
              <a:ext uri="{FF2B5EF4-FFF2-40B4-BE49-F238E27FC236}">
                <a16:creationId xmlns:a16="http://schemas.microsoft.com/office/drawing/2014/main" id="{E8D19E23-1C65-4A12-8A52-E68272572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887" y="6389785"/>
            <a:ext cx="1789113" cy="46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3A1463-563A-4CE7-BBB9-161743CFA2BE}"/>
              </a:ext>
            </a:extLst>
          </p:cNvPr>
          <p:cNvCxnSpPr>
            <a:cxnSpLocks/>
          </p:cNvCxnSpPr>
          <p:nvPr/>
        </p:nvCxnSpPr>
        <p:spPr>
          <a:xfrm>
            <a:off x="7595519" y="368968"/>
            <a:ext cx="2807368" cy="280737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16EA48-A722-4A4C-8C99-925F8D41BFF0}"/>
              </a:ext>
            </a:extLst>
          </p:cNvPr>
          <p:cNvCxnSpPr>
            <a:cxnSpLocks/>
          </p:cNvCxnSpPr>
          <p:nvPr/>
        </p:nvCxnSpPr>
        <p:spPr>
          <a:xfrm flipV="1">
            <a:off x="7707814" y="368968"/>
            <a:ext cx="2695073" cy="322813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F7D522C4-963A-4B4D-9755-D2A0C8171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CA" dirty="0"/>
              <a:t>Data from Vancouver Open Data Catalogue: </a:t>
            </a:r>
          </a:p>
          <a:p>
            <a:pPr lvl="1"/>
            <a:r>
              <a:rPr lang="en-CA" dirty="0">
                <a:hlinkClick r:id="rId3"/>
              </a:rPr>
              <a:t>https://opendata.vancouver.ca/explore/ </a:t>
            </a:r>
            <a:endParaRPr lang="en-CA" dirty="0"/>
          </a:p>
          <a:p>
            <a:pPr lvl="1"/>
            <a:r>
              <a:rPr lang="en-CA" dirty="0"/>
              <a:t>Download:</a:t>
            </a:r>
          </a:p>
          <a:p>
            <a:pPr lvl="2"/>
            <a:r>
              <a:rPr lang="en-CA" dirty="0"/>
              <a:t>City Boundary (SHP)</a:t>
            </a:r>
          </a:p>
          <a:p>
            <a:pPr lvl="2"/>
            <a:r>
              <a:rPr lang="en-US" dirty="0"/>
              <a:t>Community Gardens and Food Trees (SHP)</a:t>
            </a:r>
            <a:endParaRPr lang="en-CA" dirty="0"/>
          </a:p>
          <a:p>
            <a:pPr lvl="2"/>
            <a:r>
              <a:rPr lang="en-CA" dirty="0"/>
              <a:t>Bikeways (SHP)</a:t>
            </a:r>
          </a:p>
        </p:txBody>
      </p:sp>
    </p:spTree>
    <p:extLst>
      <p:ext uri="{BB962C8B-B14F-4D97-AF65-F5344CB8AC3E}">
        <p14:creationId xmlns:p14="http://schemas.microsoft.com/office/powerpoint/2010/main" val="66941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666AE-D22B-4542-B92C-2DD2CEE1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Workshop Outline</a:t>
            </a:r>
          </a:p>
        </p:txBody>
      </p:sp>
      <p:pic>
        <p:nvPicPr>
          <p:cNvPr id="4" name="Picture 2" descr="Image result for sfu research commons">
            <a:extLst>
              <a:ext uri="{FF2B5EF4-FFF2-40B4-BE49-F238E27FC236}">
                <a16:creationId xmlns:a16="http://schemas.microsoft.com/office/drawing/2014/main" id="{E8D19E23-1C65-4A12-8A52-E68272572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887" y="6389785"/>
            <a:ext cx="1789113" cy="46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68CFA8B-2B87-4695-8042-04331EE8FFF4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The workshop will include:</a:t>
            </a:r>
          </a:p>
          <a:p>
            <a:pPr lvl="1"/>
            <a:r>
              <a:rPr lang="en-CA" dirty="0"/>
              <a:t>5% me rambling</a:t>
            </a:r>
          </a:p>
          <a:p>
            <a:pPr lvl="1"/>
            <a:r>
              <a:rPr lang="en-CA" dirty="0"/>
              <a:t>95% hands-on experience</a:t>
            </a:r>
          </a:p>
          <a:p>
            <a:endParaRPr lang="en-CA" dirty="0"/>
          </a:p>
          <a:p>
            <a:r>
              <a:rPr lang="en-CA" dirty="0"/>
              <a:t>I’d rather talk </a:t>
            </a:r>
            <a:r>
              <a:rPr lang="en-CA" b="1" i="1" dirty="0"/>
              <a:t>with</a:t>
            </a:r>
            <a:r>
              <a:rPr lang="en-CA" dirty="0"/>
              <a:t> you than </a:t>
            </a:r>
            <a:r>
              <a:rPr lang="en-CA" b="1" i="1" dirty="0"/>
              <a:t>at</a:t>
            </a:r>
            <a:r>
              <a:rPr lang="en-CA" dirty="0"/>
              <a:t> you, so please ask questions!</a:t>
            </a:r>
          </a:p>
        </p:txBody>
      </p:sp>
    </p:spTree>
    <p:extLst>
      <p:ext uri="{BB962C8B-B14F-4D97-AF65-F5344CB8AC3E}">
        <p14:creationId xmlns:p14="http://schemas.microsoft.com/office/powerpoint/2010/main" val="339650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666AE-D22B-4542-B92C-2DD2CEE14D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Why are you here?</a:t>
            </a:r>
          </a:p>
        </p:txBody>
      </p:sp>
      <p:pic>
        <p:nvPicPr>
          <p:cNvPr id="4" name="Picture 2" descr="Image result for sfu research commons">
            <a:extLst>
              <a:ext uri="{FF2B5EF4-FFF2-40B4-BE49-F238E27FC236}">
                <a16:creationId xmlns:a16="http://schemas.microsoft.com/office/drawing/2014/main" id="{E8D19E23-1C65-4A12-8A52-E68272572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887" y="6389785"/>
            <a:ext cx="1789113" cy="46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90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666AE-D22B-4542-B92C-2DD2CEE1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QGIS vs ArcGIS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3ED84-6970-4080-BB79-2AF60FF551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QGIS</a:t>
            </a:r>
          </a:p>
          <a:p>
            <a:pPr lvl="1"/>
            <a:r>
              <a:rPr lang="en-CA" dirty="0"/>
              <a:t>Open source</a:t>
            </a:r>
          </a:p>
          <a:p>
            <a:pPr lvl="1"/>
            <a:r>
              <a:rPr lang="en-CA" dirty="0"/>
              <a:t>Free</a:t>
            </a:r>
          </a:p>
          <a:p>
            <a:pPr lvl="1"/>
            <a:r>
              <a:rPr lang="en-CA" dirty="0"/>
              <a:t>Plugins, plugins, plugins!</a:t>
            </a:r>
          </a:p>
          <a:p>
            <a:pPr lvl="1"/>
            <a:r>
              <a:rPr lang="en-CA" dirty="0"/>
              <a:t>Highly interoperable</a:t>
            </a:r>
          </a:p>
          <a:p>
            <a:pPr lvl="1"/>
            <a:r>
              <a:rPr lang="en-CA" dirty="0"/>
              <a:t>Great cartography tools</a:t>
            </a:r>
          </a:p>
          <a:p>
            <a:pPr lvl="1"/>
            <a:r>
              <a:rPr lang="en-CA" dirty="0"/>
              <a:t>Not quite as many analysis functions as ArcGIS</a:t>
            </a:r>
          </a:p>
          <a:p>
            <a:pPr lvl="1"/>
            <a:r>
              <a:rPr lang="en-CA" dirty="0"/>
              <a:t>Windows, Linux, Mac, BSD, Android</a:t>
            </a:r>
          </a:p>
          <a:p>
            <a:pPr lvl="1"/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1948E8-B6E3-4193-A449-178AE1DE8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r>
              <a:rPr lang="en-CA" dirty="0"/>
              <a:t>ArcGIS</a:t>
            </a:r>
          </a:p>
          <a:p>
            <a:pPr lvl="1"/>
            <a:r>
              <a:rPr lang="en-CA" dirty="0"/>
              <a:t>Closed source</a:t>
            </a:r>
          </a:p>
          <a:p>
            <a:pPr lvl="1"/>
            <a:r>
              <a:rPr lang="en-CA" dirty="0"/>
              <a:t>Costs thousands of dollars</a:t>
            </a:r>
          </a:p>
          <a:p>
            <a:pPr lvl="1"/>
            <a:r>
              <a:rPr lang="en-CA" dirty="0"/>
              <a:t>Custom Toolboxes</a:t>
            </a:r>
          </a:p>
          <a:p>
            <a:pPr lvl="1"/>
            <a:r>
              <a:rPr lang="en-CA" dirty="0"/>
              <a:t>Limited interoperability</a:t>
            </a:r>
          </a:p>
          <a:p>
            <a:pPr lvl="1"/>
            <a:r>
              <a:rPr lang="en-CA" dirty="0"/>
              <a:t>Cartography is a bit more cumbersome </a:t>
            </a:r>
          </a:p>
          <a:p>
            <a:pPr lvl="1"/>
            <a:r>
              <a:rPr lang="en-CA" dirty="0"/>
              <a:t>Powerful analysis tools</a:t>
            </a:r>
          </a:p>
          <a:p>
            <a:pPr lvl="1"/>
            <a:r>
              <a:rPr lang="en-CA" dirty="0"/>
              <a:t>ArcGIS Online</a:t>
            </a:r>
          </a:p>
          <a:p>
            <a:pPr lvl="1"/>
            <a:r>
              <a:rPr lang="en-CA" dirty="0"/>
              <a:t>Windows only</a:t>
            </a:r>
            <a:br>
              <a:rPr lang="en-CA" dirty="0"/>
            </a:br>
            <a:endParaRPr lang="en-CA" dirty="0"/>
          </a:p>
        </p:txBody>
      </p:sp>
      <p:pic>
        <p:nvPicPr>
          <p:cNvPr id="4" name="Picture 2" descr="Image result for sfu research commons">
            <a:extLst>
              <a:ext uri="{FF2B5EF4-FFF2-40B4-BE49-F238E27FC236}">
                <a16:creationId xmlns:a16="http://schemas.microsoft.com/office/drawing/2014/main" id="{E8D19E23-1C65-4A12-8A52-E68272572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887" y="6389785"/>
            <a:ext cx="1789113" cy="46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446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666AE-D22B-4542-B92C-2DD2CEE1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File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3ED84-6970-4080-BB79-2AF60FF55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67498"/>
          </a:xfrm>
        </p:spPr>
        <p:txBody>
          <a:bodyPr>
            <a:normAutofit/>
          </a:bodyPr>
          <a:lstStyle/>
          <a:p>
            <a:r>
              <a:rPr lang="en-CA" dirty="0"/>
              <a:t>QGIS can use a LOT of varied data sources</a:t>
            </a:r>
          </a:p>
          <a:p>
            <a:pPr lvl="1"/>
            <a:r>
              <a:rPr lang="en-CA" dirty="0"/>
              <a:t>Shapefile (ESRI)</a:t>
            </a:r>
          </a:p>
          <a:p>
            <a:pPr lvl="1"/>
            <a:r>
              <a:rPr lang="en-CA" dirty="0" err="1"/>
              <a:t>GeoJSON</a:t>
            </a:r>
            <a:r>
              <a:rPr lang="en-CA" dirty="0"/>
              <a:t> (web mapping)</a:t>
            </a:r>
          </a:p>
          <a:p>
            <a:pPr lvl="1"/>
            <a:r>
              <a:rPr lang="en-CA" dirty="0" err="1"/>
              <a:t>PostGIS</a:t>
            </a:r>
            <a:r>
              <a:rPr lang="en-CA" dirty="0"/>
              <a:t> (spatial database)</a:t>
            </a:r>
          </a:p>
          <a:p>
            <a:pPr lvl="1"/>
            <a:r>
              <a:rPr lang="en-CA" dirty="0"/>
              <a:t>Idrisi Vector (</a:t>
            </a:r>
            <a:r>
              <a:rPr lang="en-CA" dirty="0" err="1"/>
              <a:t>TerrSet</a:t>
            </a:r>
            <a:r>
              <a:rPr lang="en-CA" dirty="0"/>
              <a:t>)</a:t>
            </a:r>
          </a:p>
          <a:p>
            <a:pPr lvl="1"/>
            <a:r>
              <a:rPr lang="en-CA" dirty="0" err="1"/>
              <a:t>GeoPackage</a:t>
            </a:r>
            <a:r>
              <a:rPr lang="en-CA" dirty="0"/>
              <a:t> (stores both vector &amp; raster)</a:t>
            </a:r>
          </a:p>
          <a:p>
            <a:pPr lvl="1"/>
            <a:r>
              <a:rPr lang="en-CA" dirty="0"/>
              <a:t>KML (Google Earth)</a:t>
            </a:r>
          </a:p>
          <a:p>
            <a:pPr lvl="1"/>
            <a:r>
              <a:rPr lang="en-CA" dirty="0"/>
              <a:t>OpenStreetMap (OpenStreetMap….)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70+ Vector formats </a:t>
            </a:r>
          </a:p>
          <a:p>
            <a:r>
              <a:rPr lang="en-CA" dirty="0"/>
              <a:t>100+ Raster formats</a:t>
            </a:r>
          </a:p>
        </p:txBody>
      </p:sp>
      <p:pic>
        <p:nvPicPr>
          <p:cNvPr id="4" name="Picture 2" descr="Image result for sfu research commons">
            <a:extLst>
              <a:ext uri="{FF2B5EF4-FFF2-40B4-BE49-F238E27FC236}">
                <a16:creationId xmlns:a16="http://schemas.microsoft.com/office/drawing/2014/main" id="{E8D19E23-1C65-4A12-8A52-E68272572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887" y="6389785"/>
            <a:ext cx="1789113" cy="46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743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BCC2-CB7A-8F4D-A8D1-6155A9E36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vs Raster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3E685-D7BB-8146-B277-03153258B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Vector: </a:t>
            </a:r>
          </a:p>
          <a:p>
            <a:pPr lvl="1"/>
            <a:r>
              <a:rPr lang="en-US" dirty="0"/>
              <a:t>Imagine drawing points lines or polygons over the proportionate real world area.</a:t>
            </a:r>
          </a:p>
          <a:p>
            <a:pPr lvl="1"/>
            <a:r>
              <a:rPr lang="en-US" dirty="0"/>
              <a:t>In other words, vector data are spatially reference shapes and points.</a:t>
            </a:r>
          </a:p>
          <a:p>
            <a:r>
              <a:rPr lang="en-US" dirty="0"/>
              <a:t>Raster</a:t>
            </a:r>
          </a:p>
          <a:p>
            <a:pPr lvl="1"/>
            <a:r>
              <a:rPr lang="en-US" dirty="0"/>
              <a:t>Image a square covered with a grid, each cell of which has an RGB pixel value.</a:t>
            </a:r>
          </a:p>
          <a:p>
            <a:pPr lvl="1"/>
            <a:r>
              <a:rPr lang="en-US" dirty="0"/>
              <a:t>In other words, raster data are spatially referenced images.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6AB74CA-E76D-4922-91FE-A4AAF0487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custGeom>
            <a:avLst/>
            <a:gdLst>
              <a:gd name="connsiteX0" fmla="*/ 0 w 11707367"/>
              <a:gd name="connsiteY0" fmla="*/ 0 h 2572622"/>
              <a:gd name="connsiteX1" fmla="*/ 1888420 w 11707367"/>
              <a:gd name="connsiteY1" fmla="*/ 0 h 2572622"/>
              <a:gd name="connsiteX2" fmla="*/ 2198560 w 11707367"/>
              <a:gd name="connsiteY2" fmla="*/ 310139 h 2572622"/>
              <a:gd name="connsiteX3" fmla="*/ 2425431 w 11707367"/>
              <a:gd name="connsiteY3" fmla="*/ 310139 h 2572622"/>
              <a:gd name="connsiteX4" fmla="*/ 2735570 w 11707367"/>
              <a:gd name="connsiteY4" fmla="*/ 0 h 2572622"/>
              <a:gd name="connsiteX5" fmla="*/ 11707367 w 11707367"/>
              <a:gd name="connsiteY5" fmla="*/ 0 h 2572622"/>
              <a:gd name="connsiteX6" fmla="*/ 11707367 w 11707367"/>
              <a:gd name="connsiteY6" fmla="*/ 2572622 h 2572622"/>
              <a:gd name="connsiteX7" fmla="*/ 0 w 11707367"/>
              <a:gd name="connsiteY7" fmla="*/ 2572622 h 25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07367" h="2572622">
                <a:moveTo>
                  <a:pt x="0" y="0"/>
                </a:moveTo>
                <a:lnTo>
                  <a:pt x="1888420" y="0"/>
                </a:lnTo>
                <a:lnTo>
                  <a:pt x="2198560" y="310139"/>
                </a:lnTo>
                <a:cubicBezTo>
                  <a:pt x="2261209" y="372788"/>
                  <a:pt x="2362782" y="372788"/>
                  <a:pt x="2425431" y="310139"/>
                </a:cubicBezTo>
                <a:lnTo>
                  <a:pt x="2735570" y="0"/>
                </a:lnTo>
                <a:lnTo>
                  <a:pt x="11707367" y="0"/>
                </a:lnTo>
                <a:lnTo>
                  <a:pt x="11707367" y="2572622"/>
                </a:lnTo>
                <a:lnTo>
                  <a:pt x="0" y="2572622"/>
                </a:lnTo>
                <a:close/>
              </a:path>
            </a:pathLst>
          </a:custGeom>
          <a:solidFill>
            <a:srgbClr val="59595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17424-0E70-3A43-AC6F-EFF42C1B6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91" y="4049486"/>
            <a:ext cx="4825480" cy="1883228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Think Google Maps vs Google Earth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C3D42FB-8CC3-1D4C-8584-C2546ACE8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832" y="484633"/>
            <a:ext cx="4656615" cy="2875460"/>
          </a:xfrm>
          <a:prstGeom prst="rect">
            <a:avLst/>
          </a:prstGeom>
        </p:spPr>
      </p:pic>
      <p:pic>
        <p:nvPicPr>
          <p:cNvPr id="7" name="Picture 6" descr="A picture containing wire, table, young, person&#10;&#10;Description automatically generated">
            <a:extLst>
              <a:ext uri="{FF2B5EF4-FFF2-40B4-BE49-F238E27FC236}">
                <a16:creationId xmlns:a16="http://schemas.microsoft.com/office/drawing/2014/main" id="{AE8FE919-2D5E-7F46-BF0E-6E9258D26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703" y="484633"/>
            <a:ext cx="4528283" cy="287546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9645A39-42E1-4370-92FA-D82961D42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4049485"/>
            <a:ext cx="4846151" cy="18832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Maps shows us drawn features proportionate to the real world (Vector)</a:t>
            </a:r>
          </a:p>
          <a:p>
            <a:r>
              <a:rPr lang="en-US" dirty="0">
                <a:solidFill>
                  <a:srgbClr val="FFFFFF"/>
                </a:solidFill>
              </a:rPr>
              <a:t>Earth shows us the real ground imagery in a digital format (Raster)</a:t>
            </a:r>
          </a:p>
        </p:txBody>
      </p:sp>
    </p:spTree>
    <p:extLst>
      <p:ext uri="{BB962C8B-B14F-4D97-AF65-F5344CB8AC3E}">
        <p14:creationId xmlns:p14="http://schemas.microsoft.com/office/powerpoint/2010/main" val="3630727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1482391-0C00-4DF2-9DC6-0EC9130D8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335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E7CFCA-9BA9-4DFC-8DF6-612A781E9809}"/>
              </a:ext>
            </a:extLst>
          </p:cNvPr>
          <p:cNvSpPr txBox="1"/>
          <p:nvPr/>
        </p:nvSpPr>
        <p:spPr>
          <a:xfrm>
            <a:off x="3954379" y="23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E8E117-1DBC-4AE1-9524-7BFBB97330EC}"/>
              </a:ext>
            </a:extLst>
          </p:cNvPr>
          <p:cNvSpPr txBox="1"/>
          <p:nvPr/>
        </p:nvSpPr>
        <p:spPr>
          <a:xfrm>
            <a:off x="223726" y="2694710"/>
            <a:ext cx="1612942" cy="646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Your data layers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97183C-DFBC-4579-9E28-B727D4555B91}"/>
              </a:ext>
            </a:extLst>
          </p:cNvPr>
          <p:cNvSpPr txBox="1"/>
          <p:nvPr/>
        </p:nvSpPr>
        <p:spPr>
          <a:xfrm>
            <a:off x="2541797" y="2017522"/>
            <a:ext cx="1883849" cy="369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Your Map Area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B032E9-D2BA-49A2-8BF8-FEE4883D261F}"/>
              </a:ext>
            </a:extLst>
          </p:cNvPr>
          <p:cNvSpPr txBox="1"/>
          <p:nvPr/>
        </p:nvSpPr>
        <p:spPr>
          <a:xfrm>
            <a:off x="3600740" y="1020911"/>
            <a:ext cx="1649811" cy="369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Analysis Tools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B3DA08-6C9E-4437-88D3-62CB13931DE0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4425646" y="633663"/>
            <a:ext cx="0" cy="3872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96B91ED-54AB-45C9-94AB-FEC4EDF91164}"/>
              </a:ext>
            </a:extLst>
          </p:cNvPr>
          <p:cNvSpPr txBox="1"/>
          <p:nvPr/>
        </p:nvSpPr>
        <p:spPr>
          <a:xfrm>
            <a:off x="9825079" y="5638437"/>
            <a:ext cx="1997952" cy="646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Where you add data from</a:t>
            </a:r>
          </a:p>
        </p:txBody>
      </p:sp>
    </p:spTree>
    <p:extLst>
      <p:ext uri="{BB962C8B-B14F-4D97-AF65-F5344CB8AC3E}">
        <p14:creationId xmlns:p14="http://schemas.microsoft.com/office/powerpoint/2010/main" val="1515885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62EF3E-BEB2-4D2E-B691-55D34293D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6"/>
            <a:ext cx="12192000" cy="68544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E7CFCA-9BA9-4DFC-8DF6-612A781E9809}"/>
              </a:ext>
            </a:extLst>
          </p:cNvPr>
          <p:cNvSpPr txBox="1"/>
          <p:nvPr/>
        </p:nvSpPr>
        <p:spPr>
          <a:xfrm>
            <a:off x="3954379" y="23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67617-F545-4F08-ACAB-6181325914A6}"/>
              </a:ext>
            </a:extLst>
          </p:cNvPr>
          <p:cNvSpPr txBox="1"/>
          <p:nvPr/>
        </p:nvSpPr>
        <p:spPr>
          <a:xfrm>
            <a:off x="119606" y="5806879"/>
            <a:ext cx="1612942" cy="646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Your data layers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788AAA-5856-4B83-95A6-EC1B3454E81B}"/>
              </a:ext>
            </a:extLst>
          </p:cNvPr>
          <p:cNvSpPr txBox="1"/>
          <p:nvPr/>
        </p:nvSpPr>
        <p:spPr>
          <a:xfrm>
            <a:off x="5154075" y="1772289"/>
            <a:ext cx="1883849" cy="369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Your Map Area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DEBBE1-03FD-464B-9160-0815AD350C76}"/>
              </a:ext>
            </a:extLst>
          </p:cNvPr>
          <p:cNvSpPr txBox="1"/>
          <p:nvPr/>
        </p:nvSpPr>
        <p:spPr>
          <a:xfrm>
            <a:off x="10181242" y="5622213"/>
            <a:ext cx="1649811" cy="369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Analysis Tools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B71A45-26E0-4DCE-9ECA-F905C57478C3}"/>
              </a:ext>
            </a:extLst>
          </p:cNvPr>
          <p:cNvSpPr txBox="1"/>
          <p:nvPr/>
        </p:nvSpPr>
        <p:spPr>
          <a:xfrm>
            <a:off x="119606" y="3267921"/>
            <a:ext cx="1997952" cy="646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Where you add data from</a:t>
            </a:r>
          </a:p>
        </p:txBody>
      </p:sp>
    </p:spTree>
    <p:extLst>
      <p:ext uri="{BB962C8B-B14F-4D97-AF65-F5344CB8AC3E}">
        <p14:creationId xmlns:p14="http://schemas.microsoft.com/office/powerpoint/2010/main" val="3404536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326</Words>
  <Application>Microsoft Macintosh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Introduction to QGISS</vt:lpstr>
      <vt:lpstr>Workshop Outline</vt:lpstr>
      <vt:lpstr>Why are you here?</vt:lpstr>
      <vt:lpstr>QGIS vs ArcGIS</vt:lpstr>
      <vt:lpstr>File Types</vt:lpstr>
      <vt:lpstr>Vector vs Raster</vt:lpstr>
      <vt:lpstr>Think Google Maps vs Google Earth</vt:lpstr>
      <vt:lpstr>PowerPoint Presentation</vt:lpstr>
      <vt:lpstr>PowerPoint Presentation</vt:lpstr>
      <vt:lpstr>Mapping Bicycle Access to Free Food Community Gardens &amp; Food Trees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QGISS</dc:title>
  <dc:creator>Matthew McKitrick</dc:creator>
  <cp:lastModifiedBy>Matthew McKitrick</cp:lastModifiedBy>
  <cp:revision>1</cp:revision>
  <dcterms:created xsi:type="dcterms:W3CDTF">2020-07-24T03:54:53Z</dcterms:created>
  <dcterms:modified xsi:type="dcterms:W3CDTF">2020-07-24T03:57:47Z</dcterms:modified>
</cp:coreProperties>
</file>