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
  </p:notesMasterIdLst>
  <p:sldIdLst>
    <p:sldId id="332" r:id="rId2"/>
  </p:sldIdLst>
  <p:sldSz cx="38404800" cy="40233600"/>
  <p:notesSz cx="6858000" cy="9199563"/>
  <p:defaultTextStyle>
    <a:defPPr>
      <a:defRPr lang="en-US"/>
    </a:defPPr>
    <a:lvl1pPr algn="l" rtl="0" fontAlgn="base">
      <a:spcBef>
        <a:spcPct val="0"/>
      </a:spcBef>
      <a:spcAft>
        <a:spcPct val="0"/>
      </a:spcAft>
      <a:defRPr sz="59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sz="59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sz="59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sz="59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sz="59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59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59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59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5900"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guide id="3"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s, Nicholas" initials="GN"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CC3300"/>
    <a:srgbClr val="CC0000"/>
    <a:srgbClr val="009999"/>
    <a:srgbClr val="DDDDDD"/>
    <a:srgbClr val="FFCC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7" autoAdjust="0"/>
    <p:restoredTop sz="98273" autoAdjust="0"/>
  </p:normalViewPr>
  <p:slideViewPr>
    <p:cSldViewPr>
      <p:cViewPr varScale="1">
        <p:scale>
          <a:sx n="22" d="100"/>
          <a:sy n="22" d="100"/>
        </p:scale>
        <p:origin x="1272" y="102"/>
      </p:cViewPr>
      <p:guideLst>
        <p:guide orient="horz" pos="12672"/>
        <p:guide pos="12672"/>
        <p:guide pos="12096"/>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en-US" altLang="zh-CN"/>
          </a:p>
        </p:txBody>
      </p:sp>
      <p:sp>
        <p:nvSpPr>
          <p:cNvPr id="161795"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ltLang="zh-CN"/>
          </a:p>
        </p:txBody>
      </p:sp>
      <p:sp>
        <p:nvSpPr>
          <p:cNvPr id="3076" name="Rectangle 4"/>
          <p:cNvSpPr>
            <a:spLocks noGrp="1" noRot="1" noChangeAspect="1" noChangeArrowheads="1" noTextEdit="1"/>
          </p:cNvSpPr>
          <p:nvPr>
            <p:ph type="sldImg" idx="2"/>
          </p:nvPr>
        </p:nvSpPr>
        <p:spPr bwMode="auto">
          <a:xfrm>
            <a:off x="1782763" y="690563"/>
            <a:ext cx="3292475" cy="3449637"/>
          </a:xfrm>
          <a:prstGeom prst="rect">
            <a:avLst/>
          </a:prstGeom>
          <a:noFill/>
          <a:ln w="9525">
            <a:solidFill>
              <a:srgbClr val="000000"/>
            </a:solidFill>
            <a:miter lim="800000"/>
            <a:headEnd/>
            <a:tailEnd/>
          </a:ln>
        </p:spPr>
      </p:sp>
      <p:sp>
        <p:nvSpPr>
          <p:cNvPr id="161797" name="Rectangle 5"/>
          <p:cNvSpPr>
            <a:spLocks noGrp="1" noChangeArrowheads="1"/>
          </p:cNvSpPr>
          <p:nvPr>
            <p:ph type="body" sz="quarter" idx="3"/>
          </p:nvPr>
        </p:nvSpPr>
        <p:spPr bwMode="auto">
          <a:xfrm>
            <a:off x="685800" y="4370388"/>
            <a:ext cx="5486400" cy="413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61798" name="Rectangle 6"/>
          <p:cNvSpPr>
            <a:spLocks noGrp="1" noChangeArrowheads="1"/>
          </p:cNvSpPr>
          <p:nvPr>
            <p:ph type="ftr" sz="quarter" idx="4"/>
          </p:nvPr>
        </p:nvSpPr>
        <p:spPr bwMode="auto">
          <a:xfrm>
            <a:off x="0"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defRPr>
            </a:lvl1pPr>
          </a:lstStyle>
          <a:p>
            <a:endParaRPr lang="en-US" altLang="zh-CN"/>
          </a:p>
        </p:txBody>
      </p:sp>
      <p:sp>
        <p:nvSpPr>
          <p:cNvPr id="161799" name="Rectangle 7"/>
          <p:cNvSpPr>
            <a:spLocks noGrp="1" noChangeArrowheads="1"/>
          </p:cNvSpPr>
          <p:nvPr>
            <p:ph type="sldNum" sz="quarter" idx="5"/>
          </p:nvPr>
        </p:nvSpPr>
        <p:spPr bwMode="auto">
          <a:xfrm>
            <a:off x="3884613"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5C7BD6F3-351A-459D-AFEF-F4BD7ED54A21}" type="slidenum">
              <a:rPr lang="zh-CN" altLang="en-US"/>
              <a:pPr/>
              <a:t>‹#›</a:t>
            </a:fld>
            <a:endParaRPr lang="en-US" altLang="zh-CN"/>
          </a:p>
        </p:txBody>
      </p:sp>
    </p:spTree>
    <p:extLst>
      <p:ext uri="{BB962C8B-B14F-4D97-AF65-F5344CB8AC3E}">
        <p14:creationId xmlns:p14="http://schemas.microsoft.com/office/powerpoint/2010/main" val="111596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CD24F9FD-5667-4C79-87BE-D0C5498A4AA5}" type="slidenum">
              <a:rPr lang="zh-CN" altLang="en-US"/>
              <a:pPr/>
              <a:t>1</a:t>
            </a:fld>
            <a:endParaRPr lang="en-US" altLang="zh-CN"/>
          </a:p>
        </p:txBody>
      </p:sp>
      <p:sp>
        <p:nvSpPr>
          <p:cNvPr id="4099" name="Rectangle 2"/>
          <p:cNvSpPr>
            <a:spLocks noGrp="1" noRot="1" noChangeAspect="1" noChangeArrowheads="1" noTextEdit="1"/>
          </p:cNvSpPr>
          <p:nvPr>
            <p:ph type="sldImg"/>
          </p:nvPr>
        </p:nvSpPr>
        <p:spPr>
          <a:xfrm>
            <a:off x="1782763" y="690563"/>
            <a:ext cx="3292475" cy="3449637"/>
          </a:xfrm>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8633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665" y="12499976"/>
            <a:ext cx="32643474" cy="8623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326" y="22799677"/>
            <a:ext cx="26882148" cy="10280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762562" y="3143251"/>
            <a:ext cx="8720786" cy="35820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98688" y="3143251"/>
            <a:ext cx="26018403" cy="35820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5854028"/>
            <a:ext cx="32643474" cy="799147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7052926"/>
            <a:ext cx="32643474" cy="88011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98687" y="8797928"/>
            <a:ext cx="4026260" cy="301656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70420" y="8797928"/>
            <a:ext cx="4026261" cy="301656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939" y="1609726"/>
            <a:ext cx="34564926"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938" y="9007477"/>
            <a:ext cx="16968788" cy="3752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19938" y="12760328"/>
            <a:ext cx="16968788" cy="231806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501" y="9007477"/>
            <a:ext cx="16976365" cy="3752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501" y="12760328"/>
            <a:ext cx="16976365" cy="231806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941" y="1603377"/>
            <a:ext cx="12634913" cy="68167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514" y="1603377"/>
            <a:ext cx="21469350" cy="34337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941" y="8420100"/>
            <a:ext cx="12634913" cy="27520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8215" y="28162251"/>
            <a:ext cx="23042274" cy="33274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8215" y="3594101"/>
            <a:ext cx="23042274" cy="241395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8215" y="31489652"/>
            <a:ext cx="23042274" cy="4721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1455" y="3143250"/>
            <a:ext cx="34561895" cy="4191000"/>
          </a:xfrm>
          <a:prstGeom prst="rect">
            <a:avLst/>
          </a:prstGeom>
          <a:noFill/>
          <a:ln w="9525">
            <a:noFill/>
            <a:miter lim="800000"/>
            <a:headEnd/>
            <a:tailEnd/>
          </a:ln>
        </p:spPr>
        <p:txBody>
          <a:bodyPr vert="horz" wrap="square" lIns="301752" tIns="150876" rIns="301752" bIns="150876"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598686" y="8797926"/>
            <a:ext cx="8197994" cy="30165675"/>
          </a:xfrm>
          <a:prstGeom prst="rect">
            <a:avLst/>
          </a:prstGeom>
          <a:noFill/>
          <a:ln w="9525">
            <a:noFill/>
            <a:miter lim="800000"/>
            <a:headEnd/>
            <a:tailEnd/>
          </a:ln>
        </p:spPr>
        <p:txBody>
          <a:bodyPr vert="horz" wrap="square" lIns="301752" tIns="150876" rIns="301752" bIns="150876" numCol="1" anchor="t" anchorCtr="0" compatLnSpc="1">
            <a:prstTxWarp prst="textNoShape">
              <a:avLst/>
            </a:prstTxWarp>
          </a:bodyPr>
          <a:lstStyle/>
          <a:p>
            <a:pPr lvl="0"/>
            <a:endParaRPr lang="zh-CN" altLang="en-US" smtClean="0"/>
          </a:p>
        </p:txBody>
      </p:sp>
      <p:pic>
        <p:nvPicPr>
          <p:cNvPr id="1029" name="Picture 9" descr="UTSW logo"/>
          <p:cNvPicPr>
            <a:picLocks noChangeAspect="1" noChangeArrowheads="1"/>
          </p:cNvPicPr>
          <p:nvPr/>
        </p:nvPicPr>
        <p:blipFill>
          <a:blip r:embed="rId13" cstate="print"/>
          <a:srcRect/>
          <a:stretch>
            <a:fillRect/>
          </a:stretch>
        </p:blipFill>
        <p:spPr bwMode="auto">
          <a:xfrm>
            <a:off x="1745675" y="847725"/>
            <a:ext cx="9890631" cy="1257300"/>
          </a:xfrm>
          <a:prstGeom prst="rect">
            <a:avLst/>
          </a:prstGeom>
          <a:noFill/>
          <a:ln w="9525">
            <a:noFill/>
            <a:miter lim="800000"/>
            <a:headEnd/>
            <a:tailEnd/>
          </a:ln>
        </p:spPr>
      </p:pic>
      <p:sp>
        <p:nvSpPr>
          <p:cNvPr id="315402" name="Text Box 10"/>
          <p:cNvSpPr txBox="1">
            <a:spLocks noChangeArrowheads="1"/>
          </p:cNvSpPr>
          <p:nvPr/>
        </p:nvSpPr>
        <p:spPr bwMode="auto">
          <a:xfrm>
            <a:off x="1575955" y="1965325"/>
            <a:ext cx="11068050" cy="1339850"/>
          </a:xfrm>
          <a:prstGeom prst="rect">
            <a:avLst/>
          </a:prstGeom>
          <a:noFill/>
          <a:ln w="9525">
            <a:noFill/>
            <a:miter lim="800000"/>
            <a:headEnd/>
            <a:tailEnd/>
          </a:ln>
        </p:spPr>
        <p:txBody>
          <a:bodyPr lIns="301752" tIns="150876" rIns="301752" bIns="150876"/>
          <a:lstStyle/>
          <a:p>
            <a:pPr defTabSz="3017838"/>
            <a:r>
              <a:rPr lang="en-US" altLang="ko-KR" sz="3600" b="1">
                <a:effectLst/>
                <a:latin typeface="Times New Roman" pitchFamily="18" charset="0"/>
                <a:ea typeface="SimSun" pitchFamily="2" charset="-122"/>
              </a:rPr>
              <a:t>DEPT OF RADIATION ONCOLOGY</a:t>
            </a:r>
            <a:endParaRPr lang="en-US" altLang="zh-CN" sz="3600">
              <a:effectLst/>
              <a:latin typeface="Times New Roman" pitchFamily="18" charset="0"/>
              <a:ea typeface="SimSun" pitchFamily="2" charset="-122"/>
            </a:endParaRPr>
          </a:p>
        </p:txBody>
      </p:sp>
      <p:sp>
        <p:nvSpPr>
          <p:cNvPr id="315403" name="Rectangle 11"/>
          <p:cNvSpPr>
            <a:spLocks noChangeArrowheads="1"/>
          </p:cNvSpPr>
          <p:nvPr/>
        </p:nvSpPr>
        <p:spPr bwMode="auto">
          <a:xfrm>
            <a:off x="19594876" y="8797926"/>
            <a:ext cx="8199509" cy="30165675"/>
          </a:xfrm>
          <a:prstGeom prst="rect">
            <a:avLst/>
          </a:prstGeom>
          <a:noFill/>
          <a:ln w="9525">
            <a:noFill/>
            <a:miter lim="800000"/>
            <a:headEnd/>
            <a:tailEnd/>
          </a:ln>
          <a:effectLst/>
        </p:spPr>
        <p:txBody>
          <a:bodyPr lIns="301752" tIns="150876" rIns="301752" bIns="150876"/>
          <a:lstStyle/>
          <a:p>
            <a:pPr marL="1131888" indent="-1131888" algn="just" defTabSz="3017838">
              <a:spcBef>
                <a:spcPct val="20000"/>
              </a:spcBef>
              <a:buFont typeface="Arial" charset="0"/>
              <a:buNone/>
              <a:defRPr/>
            </a:pPr>
            <a:r>
              <a:rPr lang="en-US" altLang="zh-CN" sz="2500" dirty="0">
                <a:solidFill>
                  <a:schemeClr val="bg1"/>
                </a:solidFill>
                <a:effectLst/>
              </a:rPr>
              <a:t>Click to edit Master text styles</a:t>
            </a:r>
          </a:p>
        </p:txBody>
      </p:sp>
      <p:sp>
        <p:nvSpPr>
          <p:cNvPr id="315404" name="Rectangle 12"/>
          <p:cNvSpPr>
            <a:spLocks noChangeArrowheads="1"/>
          </p:cNvSpPr>
          <p:nvPr/>
        </p:nvSpPr>
        <p:spPr bwMode="auto">
          <a:xfrm>
            <a:off x="28594484" y="8797926"/>
            <a:ext cx="8197994" cy="30165675"/>
          </a:xfrm>
          <a:prstGeom prst="rect">
            <a:avLst/>
          </a:prstGeom>
          <a:noFill/>
          <a:ln w="9525">
            <a:noFill/>
            <a:miter lim="800000"/>
            <a:headEnd/>
            <a:tailEnd/>
          </a:ln>
          <a:effectLst/>
        </p:spPr>
        <p:txBody>
          <a:bodyPr lIns="301752" tIns="150876" rIns="301752" bIns="150876"/>
          <a:lstStyle/>
          <a:p>
            <a:pPr marL="1131888" indent="-1131888" algn="just" defTabSz="3017838">
              <a:spcBef>
                <a:spcPct val="20000"/>
              </a:spcBef>
              <a:buFont typeface="Arial" charset="0"/>
              <a:buNone/>
              <a:defRPr/>
            </a:pPr>
            <a:r>
              <a:rPr lang="en-US" altLang="zh-CN" sz="2500" dirty="0">
                <a:solidFill>
                  <a:schemeClr val="bg1"/>
                </a:solidFill>
                <a:effectLst/>
              </a:rPr>
              <a:t>Click to edit Master text styles</a:t>
            </a:r>
          </a:p>
        </p:txBody>
      </p:sp>
      <p:sp>
        <p:nvSpPr>
          <p:cNvPr id="315407" name="Text Box 15"/>
          <p:cNvSpPr txBox="1">
            <a:spLocks noChangeArrowheads="1"/>
          </p:cNvSpPr>
          <p:nvPr userDrawn="1"/>
        </p:nvSpPr>
        <p:spPr bwMode="auto">
          <a:xfrm>
            <a:off x="10596782" y="8797926"/>
            <a:ext cx="8398019" cy="30165675"/>
          </a:xfrm>
          <a:prstGeom prst="rect">
            <a:avLst/>
          </a:prstGeom>
          <a:noFill/>
          <a:ln w="9525">
            <a:noFill/>
            <a:miter lim="800000"/>
            <a:headEnd/>
            <a:tailEnd/>
          </a:ln>
          <a:effectLst/>
        </p:spPr>
        <p:txBody>
          <a:bodyPr lIns="62865" tIns="31433" rIns="62865" bIns="31433"/>
          <a:lstStyle/>
          <a:p>
            <a:pPr defTabSz="3017838">
              <a:spcBef>
                <a:spcPct val="50000"/>
              </a:spcBef>
            </a:pPr>
            <a:endParaRPr lang="zh-CN" altLang="en-US">
              <a:effectLst>
                <a:outerShdw blurRad="38100" dist="38100" dir="2700000" algn="tl">
                  <a:srgbClr val="C0C0C0"/>
                </a:outerShdw>
              </a:effectLst>
              <a:ea typeface="SimSun" pitchFamily="2" charset="-122"/>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3017838" rtl="0" eaLnBrk="0" fontAlgn="base" hangingPunct="0">
        <a:spcBef>
          <a:spcPct val="0"/>
        </a:spcBef>
        <a:spcAft>
          <a:spcPct val="0"/>
        </a:spcAft>
        <a:defRPr sz="6600" b="1">
          <a:solidFill>
            <a:schemeClr val="tx1"/>
          </a:solidFill>
          <a:latin typeface="+mj-lt"/>
          <a:ea typeface="+mj-ea"/>
          <a:cs typeface="+mj-cs"/>
        </a:defRPr>
      </a:lvl1pPr>
      <a:lvl2pPr algn="ctr" defTabSz="3017838" rtl="0" eaLnBrk="0" fontAlgn="base" hangingPunct="0">
        <a:spcBef>
          <a:spcPct val="0"/>
        </a:spcBef>
        <a:spcAft>
          <a:spcPct val="0"/>
        </a:spcAft>
        <a:defRPr sz="6600" b="1">
          <a:solidFill>
            <a:schemeClr val="tx1"/>
          </a:solidFill>
          <a:latin typeface="Arial" charset="0"/>
        </a:defRPr>
      </a:lvl2pPr>
      <a:lvl3pPr algn="ctr" defTabSz="3017838" rtl="0" eaLnBrk="0" fontAlgn="base" hangingPunct="0">
        <a:spcBef>
          <a:spcPct val="0"/>
        </a:spcBef>
        <a:spcAft>
          <a:spcPct val="0"/>
        </a:spcAft>
        <a:defRPr sz="6600" b="1">
          <a:solidFill>
            <a:schemeClr val="tx1"/>
          </a:solidFill>
          <a:latin typeface="Arial" charset="0"/>
        </a:defRPr>
      </a:lvl3pPr>
      <a:lvl4pPr algn="ctr" defTabSz="3017838" rtl="0" eaLnBrk="0" fontAlgn="base" hangingPunct="0">
        <a:spcBef>
          <a:spcPct val="0"/>
        </a:spcBef>
        <a:spcAft>
          <a:spcPct val="0"/>
        </a:spcAft>
        <a:defRPr sz="6600" b="1">
          <a:solidFill>
            <a:schemeClr val="tx1"/>
          </a:solidFill>
          <a:latin typeface="Arial" charset="0"/>
        </a:defRPr>
      </a:lvl4pPr>
      <a:lvl5pPr algn="ctr" defTabSz="3017838" rtl="0" eaLnBrk="0" fontAlgn="base" hangingPunct="0">
        <a:spcBef>
          <a:spcPct val="0"/>
        </a:spcBef>
        <a:spcAft>
          <a:spcPct val="0"/>
        </a:spcAft>
        <a:defRPr sz="6600" b="1">
          <a:solidFill>
            <a:schemeClr val="tx1"/>
          </a:solidFill>
          <a:latin typeface="Arial" charset="0"/>
        </a:defRPr>
      </a:lvl5pPr>
      <a:lvl6pPr marL="457200" algn="ctr" defTabSz="3017838" rtl="0" fontAlgn="base">
        <a:spcBef>
          <a:spcPct val="0"/>
        </a:spcBef>
        <a:spcAft>
          <a:spcPct val="0"/>
        </a:spcAft>
        <a:defRPr sz="6600" b="1">
          <a:solidFill>
            <a:schemeClr val="tx1"/>
          </a:solidFill>
          <a:latin typeface="Arial" charset="0"/>
        </a:defRPr>
      </a:lvl6pPr>
      <a:lvl7pPr marL="914400" algn="ctr" defTabSz="3017838" rtl="0" fontAlgn="base">
        <a:spcBef>
          <a:spcPct val="0"/>
        </a:spcBef>
        <a:spcAft>
          <a:spcPct val="0"/>
        </a:spcAft>
        <a:defRPr sz="6600" b="1">
          <a:solidFill>
            <a:schemeClr val="tx1"/>
          </a:solidFill>
          <a:latin typeface="Arial" charset="0"/>
        </a:defRPr>
      </a:lvl7pPr>
      <a:lvl8pPr marL="1371600" algn="ctr" defTabSz="3017838" rtl="0" fontAlgn="base">
        <a:spcBef>
          <a:spcPct val="0"/>
        </a:spcBef>
        <a:spcAft>
          <a:spcPct val="0"/>
        </a:spcAft>
        <a:defRPr sz="6600" b="1">
          <a:solidFill>
            <a:schemeClr val="tx1"/>
          </a:solidFill>
          <a:latin typeface="Arial" charset="0"/>
        </a:defRPr>
      </a:lvl8pPr>
      <a:lvl9pPr marL="1828800" algn="ctr" defTabSz="3017838" rtl="0" fontAlgn="base">
        <a:spcBef>
          <a:spcPct val="0"/>
        </a:spcBef>
        <a:spcAft>
          <a:spcPct val="0"/>
        </a:spcAft>
        <a:defRPr sz="6600" b="1">
          <a:solidFill>
            <a:schemeClr val="tx1"/>
          </a:solidFill>
          <a:latin typeface="Arial" charset="0"/>
        </a:defRPr>
      </a:lvl9pPr>
    </p:titleStyle>
    <p:bodyStyle>
      <a:lvl1pPr marL="1131888" indent="-1131888" algn="just" defTabSz="3017838" rtl="0" eaLnBrk="0" fontAlgn="base" hangingPunct="0">
        <a:spcBef>
          <a:spcPct val="20000"/>
        </a:spcBef>
        <a:spcAft>
          <a:spcPct val="0"/>
        </a:spcAft>
        <a:buFont typeface="Arial" charset="0"/>
        <a:defRPr sz="2500">
          <a:solidFill>
            <a:schemeClr val="bg1"/>
          </a:solidFill>
          <a:latin typeface="+mn-lt"/>
          <a:ea typeface="+mn-ea"/>
          <a:cs typeface="+mn-cs"/>
        </a:defRPr>
      </a:lvl1pPr>
      <a:lvl2pPr marL="2451100" indent="-942975" algn="l" defTabSz="3017838" rtl="0" eaLnBrk="0" fontAlgn="base" hangingPunct="0">
        <a:spcBef>
          <a:spcPct val="20000"/>
        </a:spcBef>
        <a:spcAft>
          <a:spcPct val="0"/>
        </a:spcAft>
        <a:buFont typeface="Arial" charset="0"/>
        <a:buChar char="□"/>
        <a:defRPr sz="9200">
          <a:solidFill>
            <a:schemeClr val="bg1"/>
          </a:solidFill>
          <a:latin typeface="+mn-lt"/>
        </a:defRPr>
      </a:lvl2pPr>
      <a:lvl3pPr marL="3771900" indent="-754063" algn="l" defTabSz="3017838" rtl="0" eaLnBrk="0" fontAlgn="base" hangingPunct="0">
        <a:spcBef>
          <a:spcPct val="20000"/>
        </a:spcBef>
        <a:spcAft>
          <a:spcPct val="0"/>
        </a:spcAft>
        <a:buFont typeface="Arial" charset="0"/>
        <a:buChar char="●"/>
        <a:defRPr sz="7900">
          <a:solidFill>
            <a:schemeClr val="bg1"/>
          </a:solidFill>
          <a:latin typeface="+mn-lt"/>
        </a:defRPr>
      </a:lvl3pPr>
      <a:lvl4pPr marL="5280025" indent="-754063" algn="l" defTabSz="3017838" rtl="0" eaLnBrk="0" fontAlgn="base" hangingPunct="0">
        <a:spcBef>
          <a:spcPct val="20000"/>
        </a:spcBef>
        <a:spcAft>
          <a:spcPct val="0"/>
        </a:spcAft>
        <a:buFont typeface="Arial" charset="0"/>
        <a:buChar char="○"/>
        <a:defRPr sz="6600">
          <a:solidFill>
            <a:schemeClr val="bg1"/>
          </a:solidFill>
          <a:latin typeface="+mn-lt"/>
        </a:defRPr>
      </a:lvl4pPr>
      <a:lvl5pPr marL="6789738" indent="-754063" algn="l" defTabSz="3017838" rtl="0" eaLnBrk="0" fontAlgn="base" hangingPunct="0">
        <a:spcBef>
          <a:spcPct val="20000"/>
        </a:spcBef>
        <a:spcAft>
          <a:spcPct val="0"/>
        </a:spcAft>
        <a:buFont typeface="Arial" charset="0"/>
        <a:buChar char="-"/>
        <a:defRPr sz="6600">
          <a:solidFill>
            <a:schemeClr val="bg1"/>
          </a:solidFill>
          <a:latin typeface="+mn-lt"/>
        </a:defRPr>
      </a:lvl5pPr>
      <a:lvl6pPr marL="7246938" indent="-754063" algn="l" defTabSz="3017838" rtl="0" fontAlgn="base">
        <a:spcBef>
          <a:spcPct val="20000"/>
        </a:spcBef>
        <a:spcAft>
          <a:spcPct val="0"/>
        </a:spcAft>
        <a:buFont typeface="Arial" charset="0"/>
        <a:buChar char="-"/>
        <a:defRPr sz="6600">
          <a:solidFill>
            <a:schemeClr val="bg1"/>
          </a:solidFill>
          <a:latin typeface="+mn-lt"/>
        </a:defRPr>
      </a:lvl6pPr>
      <a:lvl7pPr marL="7704138" indent="-754063" algn="l" defTabSz="3017838" rtl="0" fontAlgn="base">
        <a:spcBef>
          <a:spcPct val="20000"/>
        </a:spcBef>
        <a:spcAft>
          <a:spcPct val="0"/>
        </a:spcAft>
        <a:buFont typeface="Arial" charset="0"/>
        <a:buChar char="-"/>
        <a:defRPr sz="6600">
          <a:solidFill>
            <a:schemeClr val="bg1"/>
          </a:solidFill>
          <a:latin typeface="+mn-lt"/>
        </a:defRPr>
      </a:lvl7pPr>
      <a:lvl8pPr marL="8161338" indent="-754063" algn="l" defTabSz="3017838" rtl="0" fontAlgn="base">
        <a:spcBef>
          <a:spcPct val="20000"/>
        </a:spcBef>
        <a:spcAft>
          <a:spcPct val="0"/>
        </a:spcAft>
        <a:buFont typeface="Arial" charset="0"/>
        <a:buChar char="-"/>
        <a:defRPr sz="6600">
          <a:solidFill>
            <a:schemeClr val="bg1"/>
          </a:solidFill>
          <a:latin typeface="+mn-lt"/>
        </a:defRPr>
      </a:lvl8pPr>
      <a:lvl9pPr marL="8618538" indent="-754063" algn="l" defTabSz="3017838" rtl="0" fontAlgn="base">
        <a:spcBef>
          <a:spcPct val="20000"/>
        </a:spcBef>
        <a:spcAft>
          <a:spcPct val="0"/>
        </a:spcAft>
        <a:buFont typeface="Arial" charset="0"/>
        <a:buChar char="-"/>
        <a:defRPr sz="6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1801085" y="2696228"/>
            <a:ext cx="34561895" cy="2114311"/>
          </a:xfrm>
        </p:spPr>
        <p:txBody>
          <a:bodyPr/>
          <a:lstStyle/>
          <a:p>
            <a:pPr eaLnBrk="1" hangingPunct="1"/>
            <a:r>
              <a:rPr lang="en-US" dirty="0" smtClean="0">
                <a:cs typeface="Arial" charset="0"/>
              </a:rPr>
              <a:t>An Image Guided Soft Robotic Patient Positioning System for </a:t>
            </a:r>
            <a:r>
              <a:rPr lang="en-US" dirty="0" err="1" smtClean="0">
                <a:cs typeface="Arial" charset="0"/>
              </a:rPr>
              <a:t>Maskless</a:t>
            </a:r>
            <a:r>
              <a:rPr lang="en-US" dirty="0" smtClean="0">
                <a:cs typeface="Arial" charset="0"/>
              </a:rPr>
              <a:t> Head-and Neck Cancer Radiotherapy: A Proof of Concept Study</a:t>
            </a:r>
            <a:endParaRPr lang="en-US" altLang="zh-CN" dirty="0" smtClean="0">
              <a:ea typeface="SimSun" pitchFamily="2" charset="-122"/>
            </a:endParaRPr>
          </a:p>
        </p:txBody>
      </p:sp>
      <mc:AlternateContent xmlns:mc="http://schemas.openxmlformats.org/markup-compatibility/2006" xmlns:a14="http://schemas.microsoft.com/office/drawing/2010/main">
        <mc:Choice Requires="a14">
          <p:sp>
            <p:nvSpPr>
              <p:cNvPr id="2051" name="Text Box 5"/>
              <p:cNvSpPr txBox="1">
                <a:spLocks noChangeArrowheads="1"/>
              </p:cNvSpPr>
              <p:nvPr/>
            </p:nvSpPr>
            <p:spPr bwMode="auto">
              <a:xfrm>
                <a:off x="5697684" y="4810539"/>
                <a:ext cx="26282073" cy="2464137"/>
              </a:xfrm>
              <a:prstGeom prst="rect">
                <a:avLst/>
              </a:prstGeom>
              <a:noFill/>
              <a:ln w="9525">
                <a:noFill/>
                <a:miter lim="800000"/>
                <a:headEnd/>
                <a:tailEnd/>
              </a:ln>
            </p:spPr>
            <p:txBody>
              <a:bodyPr wrap="square" lIns="62865" tIns="31433" rIns="62865" bIns="31433">
                <a:spAutoFit/>
              </a:bodyPr>
              <a:lstStyle/>
              <a:p>
                <a:pPr algn="ctr" defTabSz="869950" eaLnBrk="0" hangingPunct="0"/>
                <a:r>
                  <a:rPr lang="en-US" sz="6000" dirty="0" smtClean="0">
                    <a:effectLst/>
                    <a:latin typeface="+mj-lt"/>
                    <a:cs typeface="Times New Roman" pitchFamily="18" charset="0"/>
                  </a:rPr>
                  <a:t>O. Ogunmolu</a:t>
                </a:r>
                <a:r>
                  <a:rPr lang="en-US" sz="6000" baseline="30000" dirty="0" smtClean="0">
                    <a:effectLst/>
                    <a:latin typeface="+mj-lt"/>
                    <a:cs typeface="Times New Roman" pitchFamily="18" charset="0"/>
                  </a:rPr>
                  <a:t>1</a:t>
                </a:r>
                <a:r>
                  <a:rPr lang="en-US" sz="6000" i="0" dirty="0" smtClean="0">
                    <a:effectLst/>
                    <a:latin typeface="+mj-lt"/>
                    <a:cs typeface="Times New Roman" pitchFamily="18" charset="0"/>
                  </a:rPr>
                  <a:t>, N. Gan</a:t>
                </a:r>
                <a:r>
                  <a:rPr lang="en-US" sz="6000" i="0" baseline="30000" dirty="0" smtClean="0">
                    <a:effectLst/>
                    <a:latin typeface="+mj-lt"/>
                    <a:cs typeface="Times New Roman" pitchFamily="18" charset="0"/>
                  </a:rPr>
                  <a:t>1</a:t>
                </a:r>
                <a:r>
                  <a:rPr lang="en-US" sz="6000" i="0" dirty="0" smtClean="0">
                    <a:effectLst/>
                    <a:latin typeface="+mj-lt"/>
                    <a:cs typeface="Times New Roman" pitchFamily="18" charset="0"/>
                  </a:rPr>
                  <a:t>, </a:t>
                </a:r>
                <a:r>
                  <a:rPr lang="en-US" sz="6000" dirty="0">
                    <a:effectLst/>
                    <a:latin typeface="+mj-lt"/>
                    <a:cs typeface="Times New Roman" pitchFamily="18" charset="0"/>
                  </a:rPr>
                  <a:t>S</a:t>
                </a:r>
                <a:r>
                  <a:rPr lang="en-US" sz="6000" dirty="0" smtClean="0">
                    <a:effectLst/>
                    <a:latin typeface="+mj-lt"/>
                    <a:cs typeface="Times New Roman" pitchFamily="18" charset="0"/>
                  </a:rPr>
                  <a:t>. Jiang</a:t>
                </a:r>
                <a:r>
                  <a:rPr lang="en-US" sz="6000" baseline="30000" dirty="0" smtClean="0">
                    <a:effectLst/>
                    <a:latin typeface="+mj-lt"/>
                    <a:cs typeface="Times New Roman" pitchFamily="18" charset="0"/>
                  </a:rPr>
                  <a:t>2</a:t>
                </a:r>
                <a:r>
                  <a:rPr lang="en-US" sz="6000" dirty="0" smtClean="0">
                    <a:effectLst/>
                    <a:latin typeface="+mj-lt"/>
                    <a:cs typeface="Times New Roman" pitchFamily="18" charset="0"/>
                  </a:rPr>
                  <a:t>, X. Gu</a:t>
                </a:r>
                <a:r>
                  <a:rPr lang="en-US" sz="6000" baseline="30000" dirty="0" smtClean="0">
                    <a:effectLst/>
                    <a:latin typeface="+mj-lt"/>
                    <a:cs typeface="Times New Roman" pitchFamily="18" charset="0"/>
                  </a:rPr>
                  <a:t>2</a:t>
                </a:r>
                <a:endParaRPr lang="en-US" sz="4000" i="1" dirty="0" smtClean="0">
                  <a:effectLst/>
                  <a:latin typeface="+mj-lt"/>
                  <a:cs typeface="Times New Roman" pitchFamily="18" charset="0"/>
                </a:endParaRPr>
              </a:p>
              <a:p>
                <a:pPr algn="ctr" defTabSz="869950" eaLnBrk="0" hangingPunct="0"/>
                <a:r>
                  <a:rPr lang="en-US" sz="4800" baseline="30000" dirty="0" smtClean="0">
                    <a:effectLst/>
                    <a:latin typeface="+mj-lt"/>
                    <a:cs typeface="Times New Roman" pitchFamily="18" charset="0"/>
                  </a:rPr>
                  <a:t>1</a:t>
                </a:r>
                <a14:m>
                  <m:oMath xmlns:m="http://schemas.openxmlformats.org/officeDocument/2006/math">
                    <m:r>
                      <m:rPr>
                        <m:sty m:val="p"/>
                      </m:rPr>
                      <a:rPr lang="en-US" sz="4800" i="0" dirty="0">
                        <a:effectLst/>
                        <a:latin typeface="Cambria Math" panose="02040503050406030204" pitchFamily="18" charset="0"/>
                        <a:cs typeface="Times New Roman" pitchFamily="18" charset="0"/>
                      </a:rPr>
                      <m:t>Department</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of</m:t>
                    </m:r>
                    <m:r>
                      <a:rPr lang="en-US" sz="4800" i="0" dirty="0">
                        <a:effectLst/>
                        <a:latin typeface="Cambria Math" panose="02040503050406030204" pitchFamily="18" charset="0"/>
                        <a:cs typeface="Times New Roman" pitchFamily="18" charset="0"/>
                      </a:rPr>
                      <m:t> </m:t>
                    </m:r>
                    <m:r>
                      <m:rPr>
                        <m:sty m:val="p"/>
                      </m:rPr>
                      <a:rPr lang="en-US" sz="4800" b="0" i="0" dirty="0" smtClean="0">
                        <a:effectLst/>
                        <a:latin typeface="Cambria Math" panose="02040503050406030204" pitchFamily="18" charset="0"/>
                        <a:cs typeface="Times New Roman" pitchFamily="18" charset="0"/>
                      </a:rPr>
                      <m:t>Electrical</m:t>
                    </m:r>
                    <m:r>
                      <a:rPr lang="en-US" sz="4800" b="0" i="0" dirty="0" smtClean="0">
                        <a:effectLst/>
                        <a:latin typeface="Cambria Math" panose="02040503050406030204" pitchFamily="18" charset="0"/>
                        <a:cs typeface="Times New Roman" pitchFamily="18" charset="0"/>
                      </a:rPr>
                      <m:t> </m:t>
                    </m:r>
                    <m:r>
                      <m:rPr>
                        <m:sty m:val="p"/>
                      </m:rPr>
                      <a:rPr lang="en-US" sz="4800" b="0" i="0" dirty="0" smtClean="0">
                        <a:effectLst/>
                        <a:latin typeface="Cambria Math" panose="02040503050406030204" pitchFamily="18" charset="0"/>
                        <a:cs typeface="Times New Roman" pitchFamily="18" charset="0"/>
                      </a:rPr>
                      <m:t>Enginnering</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University</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of</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Texas</m:t>
                    </m:r>
                    <m:r>
                      <a:rPr lang="en-US" sz="4800" i="0" dirty="0">
                        <a:effectLst/>
                        <a:latin typeface="Cambria Math" panose="02040503050406030204" pitchFamily="18" charset="0"/>
                        <a:cs typeface="Times New Roman" pitchFamily="18" charset="0"/>
                      </a:rPr>
                      <m:t> </m:t>
                    </m:r>
                    <m:r>
                      <m:rPr>
                        <m:sty m:val="p"/>
                      </m:rPr>
                      <a:rPr lang="en-US" sz="4800" b="0" i="0" dirty="0" smtClean="0">
                        <a:effectLst/>
                        <a:latin typeface="Cambria Math" panose="02040503050406030204" pitchFamily="18" charset="0"/>
                        <a:cs typeface="Times New Roman" pitchFamily="18" charset="0"/>
                      </a:rPr>
                      <m:t>at</m:t>
                    </m:r>
                    <m:r>
                      <a:rPr lang="en-US" sz="4800" b="0" i="0" dirty="0" smtClean="0">
                        <a:effectLst/>
                        <a:latin typeface="Cambria Math" panose="02040503050406030204" pitchFamily="18" charset="0"/>
                        <a:cs typeface="Times New Roman" pitchFamily="18" charset="0"/>
                      </a:rPr>
                      <m:t> </m:t>
                    </m:r>
                    <m:r>
                      <m:rPr>
                        <m:sty m:val="p"/>
                      </m:rPr>
                      <a:rPr lang="en-US" sz="4800" b="0" i="0" dirty="0" smtClean="0">
                        <a:effectLst/>
                        <a:latin typeface="Cambria Math" panose="02040503050406030204" pitchFamily="18" charset="0"/>
                        <a:cs typeface="Times New Roman" pitchFamily="18" charset="0"/>
                      </a:rPr>
                      <m:t>Dallas</m:t>
                    </m:r>
                    <m:r>
                      <a:rPr lang="en-US" sz="4800" b="0" i="0" dirty="0" smtClean="0">
                        <a:effectLst/>
                        <a:latin typeface="Cambria Math" panose="02040503050406030204" pitchFamily="18" charset="0"/>
                        <a:cs typeface="Times New Roman" pitchFamily="18" charset="0"/>
                      </a:rPr>
                      <m:t>, </m:t>
                    </m:r>
                    <m:r>
                      <m:rPr>
                        <m:sty m:val="p"/>
                      </m:rPr>
                      <a:rPr lang="en-US" sz="4800" b="0" i="0" dirty="0" smtClean="0">
                        <a:effectLst/>
                        <a:latin typeface="Cambria Math" panose="02040503050406030204" pitchFamily="18" charset="0"/>
                        <a:cs typeface="Times New Roman" pitchFamily="18" charset="0"/>
                      </a:rPr>
                      <m:t>Richardson</m:t>
                    </m:r>
                    <m:r>
                      <a:rPr lang="en-US" sz="4800" b="0" i="0" dirty="0" smtClean="0">
                        <a:effectLst/>
                        <a:latin typeface="Cambria Math" panose="02040503050406030204" pitchFamily="18" charset="0"/>
                        <a:cs typeface="Times New Roman" pitchFamily="18" charset="0"/>
                      </a:rPr>
                      <m:t>, </m:t>
                    </m:r>
                    <m:r>
                      <m:rPr>
                        <m:sty m:val="p"/>
                      </m:rPr>
                      <a:rPr lang="en-US" sz="4800" b="0" i="0" dirty="0" smtClean="0">
                        <a:effectLst/>
                        <a:latin typeface="Cambria Math" panose="02040503050406030204" pitchFamily="18" charset="0"/>
                        <a:cs typeface="Times New Roman" pitchFamily="18" charset="0"/>
                      </a:rPr>
                      <m:t>Texas</m:t>
                    </m:r>
                  </m:oMath>
                </a14:m>
                <a:endParaRPr lang="en-US" sz="4800" dirty="0">
                  <a:effectLst/>
                  <a:latin typeface="+mj-lt"/>
                  <a:cs typeface="Times New Roman" pitchFamily="18" charset="0"/>
                </a:endParaRPr>
              </a:p>
              <a:p>
                <a:pPr algn="ctr" defTabSz="869950" eaLnBrk="0" hangingPunct="0"/>
                <a14:m>
                  <m:oMathPara xmlns:m="http://schemas.openxmlformats.org/officeDocument/2006/math">
                    <m:oMathParaPr>
                      <m:jc m:val="centerGroup"/>
                    </m:oMathParaPr>
                    <m:oMath xmlns:m="http://schemas.openxmlformats.org/officeDocument/2006/math">
                      <m:r>
                        <a:rPr lang="en-US" sz="4800" b="0" i="0" baseline="30000" dirty="0" smtClean="0">
                          <a:effectLst/>
                          <a:latin typeface="Cambria Math" panose="02040503050406030204" pitchFamily="18" charset="0"/>
                          <a:cs typeface="Times New Roman" pitchFamily="18" charset="0"/>
                        </a:rPr>
                        <m:t>2</m:t>
                      </m:r>
                      <m:r>
                        <m:rPr>
                          <m:sty m:val="p"/>
                        </m:rPr>
                        <a:rPr lang="en-US" sz="4800" i="0" dirty="0" smtClean="0">
                          <a:effectLst/>
                          <a:latin typeface="Cambria Math" panose="02040503050406030204" pitchFamily="18" charset="0"/>
                          <a:cs typeface="Times New Roman" pitchFamily="18" charset="0"/>
                        </a:rPr>
                        <m:t>Department</m:t>
                      </m:r>
                      <m:r>
                        <a:rPr lang="en-US" sz="4800" i="0" dirty="0" smtClean="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of</m:t>
                      </m:r>
                      <m:r>
                        <a:rPr lang="en-US" sz="4800" i="0" dirty="0">
                          <a:effectLst/>
                          <a:latin typeface="Cambria Math" panose="02040503050406030204" pitchFamily="18" charset="0"/>
                          <a:cs typeface="Times New Roman" pitchFamily="18" charset="0"/>
                        </a:rPr>
                        <m:t> </m:t>
                      </m:r>
                      <m:r>
                        <m:rPr>
                          <m:sty m:val="p"/>
                        </m:rPr>
                        <a:rPr lang="en-US" sz="4800" i="0" dirty="0" smtClean="0">
                          <a:effectLst/>
                          <a:latin typeface="Cambria Math" panose="02040503050406030204" pitchFamily="18" charset="0"/>
                          <a:cs typeface="Times New Roman" pitchFamily="18" charset="0"/>
                        </a:rPr>
                        <m:t>Radiation</m:t>
                      </m:r>
                      <m:r>
                        <a:rPr lang="en-US" sz="4800" i="0" dirty="0" smtClean="0">
                          <a:effectLst/>
                          <a:latin typeface="Cambria Math" panose="02040503050406030204" pitchFamily="18" charset="0"/>
                          <a:cs typeface="Times New Roman" pitchFamily="18" charset="0"/>
                        </a:rPr>
                        <m:t> </m:t>
                      </m:r>
                      <m:r>
                        <m:rPr>
                          <m:sty m:val="p"/>
                        </m:rPr>
                        <a:rPr lang="en-US" sz="4800" i="0" dirty="0" smtClean="0">
                          <a:effectLst/>
                          <a:latin typeface="Cambria Math" panose="02040503050406030204" pitchFamily="18" charset="0"/>
                          <a:cs typeface="Times New Roman" pitchFamily="18" charset="0"/>
                        </a:rPr>
                        <m:t>Oncology</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University</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of</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Texas</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Southwestern</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Medical</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Center</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Dallas</m:t>
                      </m:r>
                      <m:r>
                        <a:rPr lang="en-US" sz="4800" i="0" dirty="0">
                          <a:effectLst/>
                          <a:latin typeface="Cambria Math" panose="02040503050406030204" pitchFamily="18" charset="0"/>
                          <a:cs typeface="Times New Roman" pitchFamily="18" charset="0"/>
                        </a:rPr>
                        <m:t>, </m:t>
                      </m:r>
                      <m:r>
                        <m:rPr>
                          <m:sty m:val="p"/>
                        </m:rPr>
                        <a:rPr lang="en-US" sz="4800" i="0" dirty="0">
                          <a:effectLst/>
                          <a:latin typeface="Cambria Math" panose="02040503050406030204" pitchFamily="18" charset="0"/>
                          <a:cs typeface="Times New Roman" pitchFamily="18" charset="0"/>
                        </a:rPr>
                        <m:t>Texas</m:t>
                      </m:r>
                    </m:oMath>
                  </m:oMathPara>
                </a14:m>
                <a:endParaRPr lang="en-US" sz="4800" dirty="0">
                  <a:effectLst/>
                  <a:latin typeface="+mj-lt"/>
                  <a:cs typeface="Times New Roman" pitchFamily="18" charset="0"/>
                </a:endParaRPr>
              </a:p>
            </p:txBody>
          </p:sp>
        </mc:Choice>
        <mc:Fallback xmlns="">
          <p:sp>
            <p:nvSpPr>
              <p:cNvPr id="2051" name="Text Box 5"/>
              <p:cNvSpPr txBox="1">
                <a:spLocks noRot="1" noChangeAspect="1" noMove="1" noResize="1" noEditPoints="1" noAdjustHandles="1" noChangeArrowheads="1" noChangeShapeType="1" noTextEdit="1"/>
              </p:cNvSpPr>
              <p:nvPr/>
            </p:nvSpPr>
            <p:spPr bwMode="auto">
              <a:xfrm>
                <a:off x="5697684" y="4810539"/>
                <a:ext cx="26282073" cy="2464137"/>
              </a:xfrm>
              <a:prstGeom prst="rect">
                <a:avLst/>
              </a:prstGeom>
              <a:blipFill rotWithShape="1">
                <a:blip r:embed="rId3"/>
                <a:stretch>
                  <a:fillRect t="-7921"/>
                </a:stretch>
              </a:blipFill>
              <a:ln w="9525">
                <a:noFill/>
                <a:miter lim="800000"/>
                <a:headEnd/>
                <a:tailEnd/>
              </a:ln>
            </p:spPr>
            <p:txBody>
              <a:bodyPr/>
              <a:lstStyle/>
              <a:p>
                <a:r>
                  <a:rPr lang="en-US">
                    <a:noFill/>
                  </a:rPr>
                  <a:t> </a:t>
                </a:r>
              </a:p>
            </p:txBody>
          </p:sp>
        </mc:Fallback>
      </mc:AlternateContent>
      <p:sp>
        <p:nvSpPr>
          <p:cNvPr id="2052" name="Text Box 7"/>
          <p:cNvSpPr txBox="1">
            <a:spLocks noChangeArrowheads="1"/>
          </p:cNvSpPr>
          <p:nvPr/>
        </p:nvSpPr>
        <p:spPr bwMode="auto">
          <a:xfrm>
            <a:off x="1219200" y="8383483"/>
            <a:ext cx="8778240" cy="1863942"/>
          </a:xfrm>
          <a:prstGeom prst="rect">
            <a:avLst/>
          </a:prstGeom>
          <a:noFill/>
          <a:ln w="9525">
            <a:noFill/>
            <a:miter lim="800000"/>
            <a:headEnd/>
            <a:tailEnd/>
          </a:ln>
        </p:spPr>
        <p:txBody>
          <a:bodyPr lIns="62865" tIns="31433" rIns="62865" bIns="31433"/>
          <a:lstStyle/>
          <a:p>
            <a:pPr algn="just" defTabSz="3017838">
              <a:spcBef>
                <a:spcPts val="3600"/>
              </a:spcBef>
            </a:pPr>
            <a:r>
              <a:rPr lang="en-US" sz="3400" dirty="0" smtClean="0">
                <a:effectLst/>
                <a:cs typeface="Arial" charset="0"/>
              </a:rPr>
              <a:t>To build a soft robot for automatic and accurate non-rigid  patient positioning </a:t>
            </a:r>
            <a:r>
              <a:rPr lang="en-US" sz="3400" dirty="0">
                <a:effectLst/>
                <a:cs typeface="Arial" charset="0"/>
              </a:rPr>
              <a:t>during head and neck (H&amp;N) cancer </a:t>
            </a:r>
            <a:r>
              <a:rPr lang="en-US" sz="3400" dirty="0" smtClean="0">
                <a:effectLst/>
                <a:cs typeface="Arial" charset="0"/>
              </a:rPr>
              <a:t>radiotherapy.</a:t>
            </a:r>
          </a:p>
          <a:p>
            <a:pPr algn="just" defTabSz="3017838">
              <a:spcBef>
                <a:spcPct val="50000"/>
              </a:spcBef>
            </a:pPr>
            <a:endParaRPr lang="en-US" sz="2400" dirty="0" smtClean="0">
              <a:effectLst/>
              <a:cs typeface="Arial" charset="0"/>
            </a:endParaRPr>
          </a:p>
          <a:p>
            <a:pPr algn="just" defTabSz="3017838">
              <a:spcBef>
                <a:spcPct val="50000"/>
              </a:spcBef>
            </a:pPr>
            <a:r>
              <a:rPr lang="en-US" altLang="zh-CN" sz="2400" dirty="0" smtClean="0">
                <a:effectLst/>
                <a:latin typeface="Arial Unicode MS" pitchFamily="34" charset="-128"/>
                <a:ea typeface="Arial Unicode MS" pitchFamily="34" charset="-128"/>
                <a:cs typeface="Arial Unicode MS" pitchFamily="34" charset="-128"/>
              </a:rPr>
              <a:t>                         </a:t>
            </a:r>
          </a:p>
        </p:txBody>
      </p:sp>
      <p:sp>
        <p:nvSpPr>
          <p:cNvPr id="2053" name="Text Box 23"/>
          <p:cNvSpPr txBox="1">
            <a:spLocks noChangeArrowheads="1"/>
          </p:cNvSpPr>
          <p:nvPr/>
        </p:nvSpPr>
        <p:spPr bwMode="auto">
          <a:xfrm>
            <a:off x="19835552" y="27279601"/>
            <a:ext cx="8778240" cy="1600200"/>
          </a:xfrm>
          <a:prstGeom prst="rect">
            <a:avLst/>
          </a:prstGeom>
          <a:noFill/>
          <a:ln w="9525">
            <a:noFill/>
            <a:miter lim="800000"/>
            <a:headEnd/>
            <a:tailEnd/>
          </a:ln>
        </p:spPr>
        <p:txBody>
          <a:bodyPr lIns="62865" tIns="31433" rIns="62865" bIns="31433"/>
          <a:lstStyle/>
          <a:p>
            <a:pPr algn="just" defTabSz="3017838">
              <a:spcBef>
                <a:spcPct val="50000"/>
              </a:spcBef>
            </a:pPr>
            <a:r>
              <a:rPr lang="en-US" altLang="zh-CN" sz="3400" dirty="0" smtClean="0">
                <a:effectLst/>
                <a:ea typeface="Arial Unicode MS" pitchFamily="34" charset="-128"/>
                <a:cs typeface="Times New Roman" pitchFamily="18" charset="0"/>
              </a:rPr>
              <a:t>bands (pink and purple lines), leading to the conclusion that the model captures the input-output dynamics and  is reliable. </a:t>
            </a:r>
            <a:endParaRPr lang="en-US" altLang="zh-CN" sz="3400" b="1" i="1" dirty="0">
              <a:effectLst/>
              <a:ea typeface="Arial Unicode MS" pitchFamily="34" charset="-128"/>
              <a:cs typeface="Times New Roman" pitchFamily="18" charset="0"/>
            </a:endParaRPr>
          </a:p>
          <a:p>
            <a:pPr algn="just" defTabSz="3017838">
              <a:spcBef>
                <a:spcPct val="50000"/>
              </a:spcBef>
            </a:pPr>
            <a:endParaRPr lang="en-US" altLang="zh-CN" sz="3400" b="1" i="1" dirty="0" smtClean="0">
              <a:effectLst/>
              <a:ea typeface="Arial Unicode MS" pitchFamily="34" charset="-128"/>
              <a:cs typeface="Times New Roman" pitchFamily="18" charset="0"/>
            </a:endParaRPr>
          </a:p>
          <a:p>
            <a:pPr algn="just" defTabSz="3017838">
              <a:spcBef>
                <a:spcPct val="50000"/>
              </a:spcBef>
            </a:pPr>
            <a:endParaRPr lang="en-US" altLang="zh-CN" sz="3400" b="1" i="1" dirty="0">
              <a:effectLst/>
              <a:ea typeface="Arial Unicode MS" pitchFamily="34" charset="-128"/>
              <a:cs typeface="Times New Roman" pitchFamily="18" charset="0"/>
            </a:endParaRPr>
          </a:p>
          <a:p>
            <a:pPr algn="just" defTabSz="3017838">
              <a:spcBef>
                <a:spcPct val="50000"/>
              </a:spcBef>
            </a:pPr>
            <a:endParaRPr lang="en-US" altLang="zh-CN" sz="3400" b="1" i="1" dirty="0" smtClean="0">
              <a:effectLst/>
              <a:ea typeface="Arial Unicode MS" pitchFamily="34" charset="-128"/>
              <a:cs typeface="Times New Roman" pitchFamily="18" charset="0"/>
            </a:endParaRPr>
          </a:p>
          <a:p>
            <a:pPr algn="just" defTabSz="3017838">
              <a:spcBef>
                <a:spcPct val="50000"/>
              </a:spcBef>
            </a:pPr>
            <a:endParaRPr lang="en-US" altLang="zh-CN" sz="3400" b="1" i="1" dirty="0">
              <a:effectLst/>
              <a:ea typeface="Arial Unicode MS" pitchFamily="34" charset="-128"/>
              <a:cs typeface="Times New Roman" pitchFamily="18" charset="0"/>
            </a:endParaRPr>
          </a:p>
          <a:p>
            <a:pPr algn="just" defTabSz="3017838">
              <a:spcBef>
                <a:spcPct val="50000"/>
              </a:spcBef>
            </a:pPr>
            <a:endParaRPr lang="en-US" altLang="zh-CN" sz="3400" b="1" i="1" dirty="0" smtClean="0">
              <a:effectLst/>
              <a:ea typeface="Arial Unicode MS" pitchFamily="34" charset="-128"/>
              <a:cs typeface="Times New Roman" pitchFamily="18" charset="0"/>
            </a:endParaRPr>
          </a:p>
          <a:p>
            <a:pPr algn="just" defTabSz="3017838">
              <a:spcBef>
                <a:spcPct val="50000"/>
              </a:spcBef>
            </a:pPr>
            <a:endParaRPr lang="en-US" altLang="zh-CN" sz="3400" b="1" i="1" dirty="0">
              <a:effectLst/>
              <a:ea typeface="Arial Unicode MS" pitchFamily="34" charset="-128"/>
              <a:cs typeface="Times New Roman" pitchFamily="18" charset="0"/>
            </a:endParaRPr>
          </a:p>
          <a:p>
            <a:pPr algn="just" defTabSz="3017838">
              <a:spcBef>
                <a:spcPct val="50000"/>
              </a:spcBef>
            </a:pPr>
            <a:endParaRPr lang="en-US" altLang="zh-CN" sz="3400" b="1" i="1" dirty="0">
              <a:effectLst/>
              <a:ea typeface="Arial Unicode MS" pitchFamily="34" charset="-128"/>
              <a:cs typeface="Times New Roman" pitchFamily="18" charset="0"/>
            </a:endParaRPr>
          </a:p>
        </p:txBody>
      </p:sp>
      <mc:AlternateContent xmlns:mc="http://schemas.openxmlformats.org/markup-compatibility/2006" xmlns:a14="http://schemas.microsoft.com/office/drawing/2010/main">
        <mc:Choice Requires="a14">
          <p:sp>
            <p:nvSpPr>
              <p:cNvPr id="2054" name="Text Box 22"/>
              <p:cNvSpPr txBox="1">
                <a:spLocks noChangeArrowheads="1"/>
              </p:cNvSpPr>
              <p:nvPr/>
            </p:nvSpPr>
            <p:spPr bwMode="auto">
              <a:xfrm>
                <a:off x="10515600" y="19507200"/>
                <a:ext cx="8778240" cy="20080595"/>
              </a:xfrm>
              <a:prstGeom prst="rect">
                <a:avLst/>
              </a:prstGeom>
              <a:noFill/>
              <a:ln w="9525">
                <a:noFill/>
                <a:miter lim="800000"/>
                <a:headEnd/>
                <a:tailEnd/>
              </a:ln>
            </p:spPr>
            <p:txBody>
              <a:bodyPr lIns="62865" tIns="31433" rIns="62865" bIns="31433"/>
              <a:lstStyle/>
              <a:p>
                <a:pPr algn="just" defTabSz="3017838">
                  <a:spcBef>
                    <a:spcPct val="50000"/>
                  </a:spcBef>
                </a:pPr>
                <a:r>
                  <a:rPr lang="en-US" altLang="zh-CN" sz="3400" dirty="0" smtClean="0">
                    <a:effectLst/>
                    <a:ea typeface="Arial Unicode MS" pitchFamily="34" charset="-128"/>
                    <a:cs typeface="Arial Unicode MS" pitchFamily="34" charset="-128"/>
                  </a:rPr>
                  <a:t>measured from </a:t>
                </a:r>
                <a:r>
                  <a:rPr lang="en-US" altLang="zh-CN" sz="3400" dirty="0">
                    <a:effectLst/>
                    <a:ea typeface="Arial Unicode MS" pitchFamily="34" charset="-128"/>
                    <a:cs typeface="Arial Unicode MS" pitchFamily="34" charset="-128"/>
                  </a:rPr>
                  <a:t>the origin of the Kinect </a:t>
                </a:r>
                <a:r>
                  <a:rPr lang="en-US" altLang="zh-CN" sz="3400" dirty="0" smtClean="0">
                    <a:effectLst/>
                    <a:ea typeface="Arial Unicode MS" pitchFamily="34" charset="-128"/>
                    <a:cs typeface="Arial Unicode MS" pitchFamily="34" charset="-128"/>
                  </a:rPr>
                  <a:t>camera </a:t>
                </a:r>
                <a:r>
                  <a:rPr lang="en-US" altLang="zh-CN" sz="3400" dirty="0">
                    <a:effectLst/>
                    <a:ea typeface="Arial Unicode MS" pitchFamily="34" charset="-128"/>
                    <a:cs typeface="Arial Unicode MS" pitchFamily="34" charset="-128"/>
                  </a:rPr>
                  <a:t>to the displacement of the head above the table, </a:t>
                </a:r>
                <a14:m>
                  <m:oMath xmlns:m="http://schemas.openxmlformats.org/officeDocument/2006/math">
                    <m:r>
                      <a:rPr lang="en-US" altLang="zh-CN" sz="3400" i="1">
                        <a:effectLst/>
                        <a:latin typeface="Cambria Math" panose="02040503050406030204" pitchFamily="18" charset="0"/>
                        <a:ea typeface="Arial Unicode MS" pitchFamily="34" charset="-128"/>
                        <a:cs typeface="Arial Unicode MS" pitchFamily="34" charset="-128"/>
                      </a:rPr>
                      <m:t>𝑦</m:t>
                    </m:r>
                    <m:d>
                      <m:dPr>
                        <m:ctrlPr>
                          <a:rPr lang="en-US" altLang="zh-CN" sz="3400" i="1">
                            <a:effectLst/>
                            <a:latin typeface="Cambria Math" panose="02040503050406030204" pitchFamily="18" charset="0"/>
                            <a:ea typeface="Arial Unicode MS" pitchFamily="34" charset="-128"/>
                            <a:cs typeface="Arial Unicode MS" pitchFamily="34" charset="-128"/>
                          </a:rPr>
                        </m:ctrlPr>
                      </m:dPr>
                      <m:e>
                        <m:r>
                          <a:rPr lang="en-US" altLang="zh-CN" sz="3400" i="1">
                            <a:effectLst/>
                            <a:latin typeface="Cambria Math" panose="02040503050406030204" pitchFamily="18" charset="0"/>
                            <a:ea typeface="Arial Unicode MS" pitchFamily="34" charset="-128"/>
                            <a:cs typeface="Arial Unicode MS" pitchFamily="34" charset="-128"/>
                          </a:rPr>
                          <m:t>𝑡</m:t>
                        </m:r>
                      </m:e>
                    </m:d>
                    <m:r>
                      <a:rPr lang="en-US" altLang="zh-CN" sz="3400" i="1">
                        <a:effectLst/>
                        <a:latin typeface="Cambria Math" panose="02040503050406030204" pitchFamily="18" charset="0"/>
                        <a:ea typeface="Arial Unicode MS" pitchFamily="34" charset="-128"/>
                        <a:cs typeface="Arial Unicode MS" pitchFamily="34" charset="-128"/>
                      </a:rPr>
                      <m:t>,</m:t>
                    </m:r>
                  </m:oMath>
                </a14:m>
                <a:r>
                  <a:rPr lang="en-US" altLang="zh-CN" sz="3400" dirty="0">
                    <a:effectLst/>
                    <a:ea typeface="Arial Unicode MS" pitchFamily="34" charset="-128"/>
                    <a:cs typeface="Arial Unicode MS" pitchFamily="34" charset="-128"/>
                  </a:rPr>
                  <a:t> </a:t>
                </a:r>
                <a:r>
                  <a:rPr lang="en-US" altLang="zh-CN" sz="3400" dirty="0" smtClean="0">
                    <a:effectLst/>
                    <a:ea typeface="Arial Unicode MS" pitchFamily="34" charset="-128"/>
                    <a:cs typeface="Arial Unicode MS" pitchFamily="34" charset="-128"/>
                  </a:rPr>
                  <a:t>and </a:t>
                </a:r>
                <a:r>
                  <a:rPr lang="en-US" altLang="zh-CN" sz="3400" dirty="0">
                    <a:effectLst/>
                    <a:ea typeface="Arial Unicode MS" pitchFamily="34" charset="-128"/>
                    <a:cs typeface="Arial Unicode MS" pitchFamily="34" charset="-128"/>
                  </a:rPr>
                  <a:t>perform linear scaling to optimize the head </a:t>
                </a:r>
                <a:r>
                  <a:rPr lang="en-US" altLang="zh-CN" sz="3400" dirty="0" smtClean="0">
                    <a:effectLst/>
                    <a:ea typeface="Arial Unicode MS" pitchFamily="34" charset="-128"/>
                    <a:cs typeface="Arial Unicode MS" pitchFamily="34" charset="-128"/>
                  </a:rPr>
                  <a:t>position measurement.</a:t>
                </a:r>
              </a:p>
              <a:p>
                <a:pPr algn="just" defTabSz="3017838">
                  <a:spcBef>
                    <a:spcPct val="50000"/>
                  </a:spcBef>
                </a:pPr>
                <a:r>
                  <a:rPr lang="en-US" altLang="zh-CN" sz="3400" b="1" i="1" dirty="0" smtClean="0">
                    <a:effectLst/>
                    <a:ea typeface="Arial Unicode MS" pitchFamily="34" charset="-128"/>
                    <a:cs typeface="Times New Roman" pitchFamily="18" charset="0"/>
                  </a:rPr>
                  <a:t>C</a:t>
                </a:r>
                <a:r>
                  <a:rPr lang="en-US" altLang="zh-CN" sz="3400" b="1" i="1" dirty="0">
                    <a:effectLst/>
                    <a:ea typeface="Arial Unicode MS" pitchFamily="34" charset="-128"/>
                    <a:cs typeface="Times New Roman" pitchFamily="18" charset="0"/>
                  </a:rPr>
                  <a:t>. System </a:t>
                </a:r>
                <a:r>
                  <a:rPr lang="en-US" altLang="zh-CN" sz="3400" b="1" i="1" dirty="0" smtClean="0">
                    <a:effectLst/>
                    <a:ea typeface="Arial Unicode MS" pitchFamily="34" charset="-128"/>
                    <a:cs typeface="Times New Roman" pitchFamily="18" charset="0"/>
                  </a:rPr>
                  <a:t>Model </a:t>
                </a:r>
                <a:endParaRPr lang="en-US" altLang="zh-CN" sz="3400" b="1" i="1" dirty="0">
                  <a:effectLst/>
                  <a:ea typeface="Arial Unicode MS" pitchFamily="34" charset="-128"/>
                  <a:cs typeface="Times New Roman" pitchFamily="18" charset="0"/>
                </a:endParaRPr>
              </a:p>
              <a:p>
                <a:pPr algn="just" defTabSz="3017838">
                  <a:spcBef>
                    <a:spcPct val="50000"/>
                  </a:spcBef>
                </a:pPr>
                <a:r>
                  <a:rPr lang="en-US" altLang="zh-CN" sz="3400" dirty="0" smtClean="0">
                    <a:effectLst/>
                    <a:ea typeface="Arial Unicode MS" pitchFamily="34" charset="-128"/>
                    <a:cs typeface="Times New Roman" pitchFamily="18" charset="0"/>
                  </a:rPr>
                  <a:t>The system model was determined </a:t>
                </a:r>
                <a:r>
                  <a:rPr lang="en-US" altLang="zh-CN" sz="3400" dirty="0">
                    <a:effectLst/>
                    <a:ea typeface="Arial Unicode MS" pitchFamily="34" charset="-128"/>
                    <a:cs typeface="Times New Roman" pitchFamily="18" charset="0"/>
                  </a:rPr>
                  <a:t>in order to provide </a:t>
                </a:r>
                <a:r>
                  <a:rPr lang="en-US" altLang="zh-CN" sz="3400" dirty="0" smtClean="0">
                    <a:effectLst/>
                    <a:ea typeface="Arial Unicode MS" pitchFamily="34" charset="-128"/>
                    <a:cs typeface="Times New Roman" pitchFamily="18" charset="0"/>
                  </a:rPr>
                  <a:t>a framework </a:t>
                </a:r>
                <a:r>
                  <a:rPr lang="en-US" altLang="zh-CN" sz="3400" dirty="0">
                    <a:effectLst/>
                    <a:ea typeface="Arial Unicode MS" pitchFamily="34" charset="-128"/>
                    <a:cs typeface="Times New Roman" pitchFamily="18" charset="0"/>
                  </a:rPr>
                  <a:t>for the controller design</a:t>
                </a:r>
                <a:r>
                  <a:rPr lang="en-US" altLang="zh-CN" sz="3400" dirty="0" smtClean="0">
                    <a:effectLst/>
                    <a:ea typeface="Arial Unicode MS" pitchFamily="34" charset="-128"/>
                    <a:cs typeface="Times New Roman" pitchFamily="18" charset="0"/>
                  </a:rPr>
                  <a:t>.</a:t>
                </a:r>
                <a:r>
                  <a:rPr lang="en-US" altLang="zh-CN" sz="2400" dirty="0" smtClean="0">
                    <a:effectLst/>
                    <a:latin typeface="Arial Unicode MS" pitchFamily="34" charset="-128"/>
                    <a:ea typeface="Arial Unicode MS" pitchFamily="34" charset="-128"/>
                    <a:cs typeface="Times New Roman" pitchFamily="18" charset="0"/>
                  </a:rPr>
                  <a:t> </a:t>
                </a:r>
                <a:r>
                  <a:rPr lang="en-US" altLang="zh-CN" sz="3400" dirty="0" smtClean="0">
                    <a:effectLst/>
                    <a:ea typeface="Arial Unicode MS" pitchFamily="34" charset="-128"/>
                    <a:cs typeface="Times New Roman" pitchFamily="18" charset="0"/>
                  </a:rPr>
                  <a:t>Applying a </a:t>
                </a:r>
                <a:r>
                  <a:rPr lang="en-US" altLang="zh-CN" sz="3400" dirty="0">
                    <a:effectLst/>
                    <a:ea typeface="Arial Unicode MS" pitchFamily="34" charset="-128"/>
                    <a:cs typeface="Times New Roman" pitchFamily="18" charset="0"/>
                  </a:rPr>
                  <a:t>periodic, band-limited sawtooth signal to the inlet valve such that the current signal had no power above the Nyquist frequency of the </a:t>
                </a:r>
                <a:r>
                  <a:rPr lang="en-US" altLang="zh-CN" sz="3400" dirty="0" smtClean="0">
                    <a:effectLst/>
                    <a:ea typeface="Arial Unicode MS" pitchFamily="34" charset="-128"/>
                    <a:cs typeface="Times New Roman" pitchFamily="18" charset="0"/>
                  </a:rPr>
                  <a:t>valve, we acquired enough samples </a:t>
                </a:r>
                <a:r>
                  <a:rPr lang="en-US" altLang="zh-CN" sz="3400" dirty="0">
                    <a:effectLst/>
                    <a:ea typeface="Arial Unicode MS" pitchFamily="34" charset="-128"/>
                    <a:cs typeface="Times New Roman" pitchFamily="18" charset="0"/>
                  </a:rPr>
                  <a:t>to make the experiment open-loop informative. </a:t>
                </a:r>
                <a:endParaRPr lang="en-US" altLang="zh-CN" sz="3400" dirty="0" smtClean="0">
                  <a:effectLst/>
                  <a:ea typeface="Arial Unicode MS" pitchFamily="34" charset="-128"/>
                  <a:cs typeface="Times New Roman" pitchFamily="18" charset="0"/>
                </a:endParaRPr>
              </a:p>
              <a:p>
                <a:pPr algn="just" defTabSz="3017838">
                  <a:spcBef>
                    <a:spcPct val="50000"/>
                  </a:spcBef>
                </a:pPr>
                <a:r>
                  <a:rPr lang="en-US" altLang="zh-CN" sz="3400" dirty="0">
                    <a:effectLst/>
                    <a:ea typeface="Arial Unicode MS" pitchFamily="34" charset="-128"/>
                    <a:cs typeface="Times New Roman" pitchFamily="18" charset="0"/>
                  </a:rPr>
                  <a:t>The time-varying signal, </a:t>
                </a:r>
                <a14:m>
                  <m:oMath xmlns:m="http://schemas.openxmlformats.org/officeDocument/2006/math">
                    <m:r>
                      <a:rPr lang="en-US" altLang="zh-CN" sz="3400" i="1">
                        <a:effectLst/>
                        <a:latin typeface="Cambria Math" panose="02040503050406030204" pitchFamily="18" charset="0"/>
                        <a:ea typeface="Arial Unicode MS" pitchFamily="34" charset="-128"/>
                        <a:cs typeface="Times New Roman" pitchFamily="18" charset="0"/>
                      </a:rPr>
                      <m:t>𝑢</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𝑡</m:t>
                        </m:r>
                      </m:e>
                    </m:d>
                    <m:r>
                      <a:rPr lang="en-US" altLang="zh-CN" sz="3400" i="1">
                        <a:effectLst/>
                        <a:latin typeface="Cambria Math" panose="02040503050406030204" pitchFamily="18" charset="0"/>
                        <a:ea typeface="Arial Unicode MS" pitchFamily="34" charset="-128"/>
                        <a:cs typeface="Times New Roman" pitchFamily="18" charset="0"/>
                      </a:rPr>
                      <m:t>,</m:t>
                    </m:r>
                  </m:oMath>
                </a14:m>
                <a:r>
                  <a:rPr lang="en-US" altLang="zh-CN" sz="3400" dirty="0">
                    <a:effectLst/>
                    <a:ea typeface="Arial Unicode MS" pitchFamily="34" charset="-128"/>
                    <a:cs typeface="Times New Roman" pitchFamily="18" charset="0"/>
                  </a:rPr>
                  <a:t> </a:t>
                </a:r>
                <a:r>
                  <a:rPr lang="en-US" altLang="zh-CN" sz="3400" dirty="0" smtClean="0">
                    <a:effectLst/>
                    <a:ea typeface="Arial Unicode MS" pitchFamily="34" charset="-128"/>
                    <a:cs typeface="Times New Roman" pitchFamily="18" charset="0"/>
                  </a:rPr>
                  <a:t>generated </a:t>
                </a:r>
                <a:r>
                  <a:rPr lang="en-US" altLang="zh-CN" sz="3400" dirty="0">
                    <a:effectLst/>
                    <a:ea typeface="Arial Unicode MS" pitchFamily="34" charset="-128"/>
                    <a:cs typeface="Times New Roman" pitchFamily="18" charset="0"/>
                  </a:rPr>
                  <a:t>corresponding varying head motion, </a:t>
                </a:r>
                <a14:m>
                  <m:oMath xmlns:m="http://schemas.openxmlformats.org/officeDocument/2006/math">
                    <m:r>
                      <a:rPr lang="en-US" altLang="zh-CN" sz="3400" i="1">
                        <a:effectLst/>
                        <a:latin typeface="Cambria Math" panose="02040503050406030204" pitchFamily="18" charset="0"/>
                        <a:ea typeface="Arial Unicode MS" pitchFamily="34" charset="-128"/>
                        <a:cs typeface="Times New Roman" pitchFamily="18" charset="0"/>
                      </a:rPr>
                      <m:t>𝑦</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𝑡</m:t>
                        </m:r>
                      </m:e>
                    </m:d>
                    <m:r>
                      <a:rPr lang="en-US" altLang="zh-CN" sz="3400" i="1">
                        <a:effectLst/>
                        <a:latin typeface="Cambria Math" panose="02040503050406030204" pitchFamily="18" charset="0"/>
                        <a:ea typeface="Arial Unicode MS" pitchFamily="34" charset="-128"/>
                        <a:cs typeface="Times New Roman" pitchFamily="18" charset="0"/>
                      </a:rPr>
                      <m:t>,</m:t>
                    </m:r>
                  </m:oMath>
                </a14:m>
                <a:r>
                  <a:rPr lang="en-US" altLang="zh-CN" sz="3400" dirty="0">
                    <a:effectLst/>
                    <a:ea typeface="Arial Unicode MS" pitchFamily="34" charset="-128"/>
                    <a:cs typeface="Times New Roman" pitchFamily="18" charset="0"/>
                  </a:rPr>
                  <a:t> captured by the camera. </a:t>
                </a:r>
                <a:endParaRPr lang="en-US" altLang="zh-CN" sz="3400" dirty="0" smtClean="0">
                  <a:effectLst/>
                  <a:ea typeface="Arial Unicode MS" pitchFamily="34" charset="-128"/>
                  <a:cs typeface="Times New Roman" pitchFamily="18" charset="0"/>
                </a:endParaRPr>
              </a:p>
              <a:p>
                <a:pPr algn="just" defTabSz="3017838">
                  <a:spcBef>
                    <a:spcPct val="50000"/>
                  </a:spcBef>
                </a:pPr>
                <a:r>
                  <a:rPr lang="en-US" altLang="zh-CN" sz="3400" dirty="0">
                    <a:effectLst/>
                    <a:ea typeface="Arial Unicode MS" pitchFamily="34" charset="-128"/>
                    <a:cs typeface="Times New Roman" pitchFamily="18" charset="0"/>
                  </a:rPr>
                  <a:t>Fitting a model consisting of the past inputs, </a:t>
                </a:r>
                <a14:m>
                  <m:oMath xmlns:m="http://schemas.openxmlformats.org/officeDocument/2006/math">
                    <m:sSup>
                      <m:sSupPr>
                        <m:ctrlPr>
                          <a:rPr lang="en-US" altLang="zh-CN" sz="3400" i="1" dirty="0">
                            <a:effectLst/>
                            <a:latin typeface="Cambria Math" panose="02040503050406030204" pitchFamily="18" charset="0"/>
                            <a:ea typeface="Arial Unicode MS" pitchFamily="34" charset="-128"/>
                            <a:cs typeface="Times New Roman" pitchFamily="18" charset="0"/>
                          </a:rPr>
                        </m:ctrlPr>
                      </m:sSupPr>
                      <m:e>
                        <m:r>
                          <a:rPr lang="en-US" altLang="zh-CN" sz="3400" i="1" dirty="0">
                            <a:effectLst/>
                            <a:latin typeface="Cambria Math" panose="02040503050406030204" pitchFamily="18" charset="0"/>
                            <a:ea typeface="Arial Unicode MS" pitchFamily="34" charset="-128"/>
                            <a:cs typeface="Times New Roman" pitchFamily="18" charset="0"/>
                          </a:rPr>
                          <m:t>𝑍</m:t>
                        </m:r>
                      </m:e>
                      <m:sup>
                        <m:d>
                          <m:dPr>
                            <m:begChr m:val="{"/>
                            <m:endChr m:val="}"/>
                            <m:ctrlPr>
                              <a:rPr lang="en-US" altLang="zh-CN" sz="3400" i="1" dirty="0">
                                <a:effectLst/>
                                <a:latin typeface="Cambria Math" panose="02040503050406030204" pitchFamily="18" charset="0"/>
                                <a:ea typeface="Arial Unicode MS" pitchFamily="34" charset="-128"/>
                                <a:cs typeface="Times New Roman" pitchFamily="18" charset="0"/>
                              </a:rPr>
                            </m:ctrlPr>
                          </m:dPr>
                          <m:e>
                            <m:r>
                              <a:rPr lang="en-US" altLang="zh-CN" sz="3400" i="1" dirty="0">
                                <a:effectLst/>
                                <a:latin typeface="Cambria Math" panose="02040503050406030204" pitchFamily="18" charset="0"/>
                                <a:ea typeface="Arial Unicode MS" pitchFamily="34" charset="-128"/>
                                <a:cs typeface="Times New Roman" pitchFamily="18" charset="0"/>
                              </a:rPr>
                              <m:t>𝑡</m:t>
                            </m:r>
                            <m:r>
                              <a:rPr lang="en-US" altLang="zh-CN" sz="3400" i="1" dirty="0">
                                <a:effectLst/>
                                <a:latin typeface="Cambria Math" panose="02040503050406030204" pitchFamily="18" charset="0"/>
                                <a:ea typeface="Arial Unicode MS" pitchFamily="34" charset="-128"/>
                                <a:cs typeface="Times New Roman" pitchFamily="18" charset="0"/>
                              </a:rPr>
                              <m:t>−1</m:t>
                            </m:r>
                          </m:e>
                        </m:d>
                      </m:sup>
                    </m:sSup>
                    <m:r>
                      <a:rPr lang="en-US" altLang="zh-CN" sz="3400" i="1" dirty="0">
                        <a:effectLst/>
                        <a:latin typeface="Cambria Math" panose="02040503050406030204" pitchFamily="18" charset="0"/>
                        <a:ea typeface="Arial Unicode MS" pitchFamily="34" charset="-128"/>
                        <a:cs typeface="Times New Roman" pitchFamily="18" charset="0"/>
                      </a:rPr>
                      <m:t>,</m:t>
                    </m:r>
                  </m:oMath>
                </a14:m>
                <a:r>
                  <a:rPr lang="en-US" altLang="zh-CN" sz="3400" dirty="0">
                    <a:effectLst/>
                    <a:ea typeface="Arial Unicode MS" pitchFamily="34" charset="-128"/>
                    <a:cs typeface="Times New Roman" pitchFamily="18" charset="0"/>
                  </a:rPr>
                  <a:t> to the space of model outputs, </a:t>
                </a:r>
                <a14:m>
                  <m:oMath xmlns:m="http://schemas.openxmlformats.org/officeDocument/2006/math">
                    <m:acc>
                      <m:accPr>
                        <m:chr m:val="̂"/>
                        <m:ctrlPr>
                          <a:rPr lang="en-US" altLang="zh-CN" sz="3400" i="1">
                            <a:effectLst/>
                            <a:latin typeface="Cambria Math" panose="02040503050406030204" pitchFamily="18" charset="0"/>
                            <a:ea typeface="Arial Unicode MS" pitchFamily="34" charset="-128"/>
                            <a:cs typeface="Times New Roman" pitchFamily="18" charset="0"/>
                          </a:rPr>
                        </m:ctrlPr>
                      </m:accPr>
                      <m:e>
                        <m:r>
                          <a:rPr lang="en-US" altLang="zh-CN" sz="3400" i="1">
                            <a:effectLst/>
                            <a:latin typeface="Cambria Math" panose="02040503050406030204" pitchFamily="18" charset="0"/>
                            <a:ea typeface="Arial Unicode MS" pitchFamily="34" charset="-128"/>
                            <a:cs typeface="Times New Roman" pitchFamily="18" charset="0"/>
                          </a:rPr>
                          <m:t>𝑦</m:t>
                        </m:r>
                      </m:e>
                    </m:acc>
                    <m:d>
                      <m:dPr>
                        <m:ctrlPr>
                          <a:rPr lang="en-US" altLang="zh-CN" sz="3400" i="1" dirty="0">
                            <a:effectLst/>
                            <a:latin typeface="Cambria Math" panose="02040503050406030204" pitchFamily="18" charset="0"/>
                            <a:ea typeface="Arial Unicode MS" pitchFamily="34" charset="-128"/>
                            <a:cs typeface="Arial Unicode MS" pitchFamily="34" charset="-128"/>
                          </a:rPr>
                        </m:ctrlPr>
                      </m:dPr>
                      <m:e>
                        <m:r>
                          <a:rPr lang="en-US" altLang="zh-CN" sz="3400" i="1" dirty="0">
                            <a:effectLst/>
                            <a:latin typeface="Cambria Math" panose="02040503050406030204" pitchFamily="18" charset="0"/>
                            <a:ea typeface="Arial Unicode MS" pitchFamily="34" charset="-128"/>
                            <a:cs typeface="Arial Unicode MS" pitchFamily="34" charset="-128"/>
                          </a:rPr>
                          <m:t>𝑡</m:t>
                        </m:r>
                      </m:e>
                      <m:e>
                        <m:r>
                          <a:rPr lang="en-US" altLang="zh-CN" sz="3400" i="1" dirty="0">
                            <a:effectLst/>
                            <a:latin typeface="Cambria Math" panose="02040503050406030204" pitchFamily="18" charset="0"/>
                            <a:ea typeface="Arial Unicode MS" pitchFamily="34" charset="-128"/>
                            <a:cs typeface="Arial Unicode MS" pitchFamily="34" charset="-128"/>
                          </a:rPr>
                          <m:t>𝜃</m:t>
                        </m:r>
                      </m:e>
                    </m:d>
                  </m:oMath>
                </a14:m>
                <a:r>
                  <a:rPr lang="en-US" altLang="zh-CN" sz="3400" dirty="0" smtClean="0">
                    <a:effectLst/>
                    <a:ea typeface="Arial Unicode MS" pitchFamily="34" charset="-128"/>
                    <a:cs typeface="Times New Roman" pitchFamily="18" charset="0"/>
                  </a:rPr>
                  <a:t> </a:t>
                </a:r>
                <a:r>
                  <a:rPr lang="en-US" altLang="zh-CN" sz="3400" dirty="0">
                    <a:effectLst/>
                    <a:ea typeface="Arial Unicode MS" pitchFamily="34" charset="-128"/>
                    <a:cs typeface="Times New Roman" pitchFamily="18" charset="0"/>
                  </a:rPr>
                  <a:t>such </a:t>
                </a:r>
                <a:r>
                  <a:rPr lang="en-US" altLang="zh-CN" sz="3400" dirty="0" smtClean="0">
                    <a:effectLst/>
                    <a:ea typeface="Arial Unicode MS" pitchFamily="34" charset="-128"/>
                    <a:cs typeface="Times New Roman" pitchFamily="18" charset="0"/>
                  </a:rPr>
                  <a:t>that</a:t>
                </a:r>
                <a:endParaRPr lang="en-US" altLang="zh-CN" sz="3400" i="1" dirty="0" smtClean="0">
                  <a:effectLst/>
                  <a:latin typeface="Cambria Math" panose="02040503050406030204" pitchFamily="18" charset="0"/>
                  <a:ea typeface="Arial Unicode MS" pitchFamily="34" charset="-128"/>
                  <a:cs typeface="Times New Roman" pitchFamily="18" charset="0"/>
                </a:endParaRPr>
              </a:p>
              <a:p>
                <a:pPr algn="just" defTabSz="3017838">
                  <a:spcBef>
                    <a:spcPct val="50000"/>
                  </a:spcBef>
                </a:pPr>
                <a14:m>
                  <m:oMathPara xmlns:m="http://schemas.openxmlformats.org/officeDocument/2006/math">
                    <m:oMathParaPr>
                      <m:jc m:val="centerGroup"/>
                    </m:oMathParaPr>
                    <m:oMath xmlns:m="http://schemas.openxmlformats.org/officeDocument/2006/math">
                      <m:acc>
                        <m:accPr>
                          <m:chr m:val="̂"/>
                          <m:ctrlPr>
                            <a:rPr lang="en-US" altLang="zh-CN" sz="3400" i="1">
                              <a:effectLst/>
                              <a:latin typeface="Cambria Math" panose="02040503050406030204" pitchFamily="18" charset="0"/>
                              <a:ea typeface="Arial Unicode MS" pitchFamily="34" charset="-128"/>
                              <a:cs typeface="Times New Roman" pitchFamily="18" charset="0"/>
                            </a:rPr>
                          </m:ctrlPr>
                        </m:accPr>
                        <m:e>
                          <m:r>
                            <a:rPr lang="en-US" altLang="zh-CN" sz="3400" i="1">
                              <a:effectLst/>
                              <a:latin typeface="Cambria Math" panose="02040503050406030204" pitchFamily="18" charset="0"/>
                              <a:ea typeface="Arial Unicode MS" pitchFamily="34" charset="-128"/>
                              <a:cs typeface="Times New Roman" pitchFamily="18" charset="0"/>
                            </a:rPr>
                            <m:t>𝑦</m:t>
                          </m:r>
                        </m:e>
                      </m:acc>
                      <m:d>
                        <m:dPr>
                          <m:ctrlPr>
                            <a:rPr lang="en-US" altLang="zh-CN" sz="3400" i="1" dirty="0">
                              <a:effectLst/>
                              <a:latin typeface="Cambria Math" panose="02040503050406030204" pitchFamily="18" charset="0"/>
                              <a:ea typeface="Arial Unicode MS" pitchFamily="34" charset="-128"/>
                              <a:cs typeface="Arial Unicode MS" pitchFamily="34" charset="-128"/>
                            </a:rPr>
                          </m:ctrlPr>
                        </m:dPr>
                        <m:e>
                          <m:r>
                            <a:rPr lang="en-US" altLang="zh-CN" sz="3400" i="1" dirty="0">
                              <a:effectLst/>
                              <a:latin typeface="Cambria Math" panose="02040503050406030204" pitchFamily="18" charset="0"/>
                              <a:ea typeface="Arial Unicode MS" pitchFamily="34" charset="-128"/>
                              <a:cs typeface="Arial Unicode MS" pitchFamily="34" charset="-128"/>
                            </a:rPr>
                            <m:t>𝑡</m:t>
                          </m:r>
                        </m:e>
                        <m:e>
                          <m:r>
                            <a:rPr lang="en-US" altLang="zh-CN" sz="3400" i="1" dirty="0">
                              <a:effectLst/>
                              <a:latin typeface="Cambria Math" panose="02040503050406030204" pitchFamily="18" charset="0"/>
                              <a:ea typeface="Arial Unicode MS" pitchFamily="34" charset="-128"/>
                              <a:cs typeface="Arial Unicode MS" pitchFamily="34" charset="-128"/>
                            </a:rPr>
                            <m:t>𝜃</m:t>
                          </m:r>
                        </m:e>
                      </m:d>
                      <m:r>
                        <a:rPr lang="en-US" altLang="zh-CN" sz="3400" i="1" dirty="0">
                          <a:effectLst/>
                          <a:latin typeface="Cambria Math" panose="02040503050406030204" pitchFamily="18" charset="0"/>
                          <a:ea typeface="Arial Unicode MS" pitchFamily="34" charset="-128"/>
                          <a:cs typeface="Arial Unicode MS" pitchFamily="34" charset="-128"/>
                        </a:rPr>
                        <m:t>=</m:t>
                      </m:r>
                      <m:r>
                        <a:rPr lang="en-US" altLang="zh-CN" sz="3400" i="1" dirty="0">
                          <a:effectLst/>
                          <a:latin typeface="Cambria Math" panose="02040503050406030204" pitchFamily="18" charset="0"/>
                          <a:ea typeface="Arial Unicode MS" pitchFamily="34" charset="-128"/>
                          <a:cs typeface="Arial Unicode MS" pitchFamily="34" charset="-128"/>
                        </a:rPr>
                        <m:t>𝑔</m:t>
                      </m:r>
                      <m:d>
                        <m:dPr>
                          <m:ctrlPr>
                            <a:rPr lang="en-US" altLang="zh-CN" sz="3400" i="1" dirty="0">
                              <a:effectLst/>
                              <a:latin typeface="Cambria Math" panose="02040503050406030204" pitchFamily="18" charset="0"/>
                              <a:ea typeface="Arial Unicode MS" pitchFamily="34" charset="-128"/>
                              <a:cs typeface="Arial Unicode MS" pitchFamily="34" charset="-128"/>
                            </a:rPr>
                          </m:ctrlPr>
                        </m:dPr>
                        <m:e>
                          <m:r>
                            <a:rPr lang="en-US" altLang="zh-CN" sz="3400" i="1" dirty="0">
                              <a:effectLst/>
                              <a:latin typeface="Cambria Math" panose="02040503050406030204" pitchFamily="18" charset="0"/>
                              <a:ea typeface="Arial Unicode MS" pitchFamily="34" charset="-128"/>
                              <a:cs typeface="Arial Unicode MS" pitchFamily="34" charset="-128"/>
                            </a:rPr>
                            <m:t>𝜃</m:t>
                          </m:r>
                          <m:r>
                            <a:rPr lang="en-US" altLang="zh-CN" sz="3400" i="1" dirty="0">
                              <a:effectLst/>
                              <a:latin typeface="Cambria Math" panose="02040503050406030204" pitchFamily="18" charset="0"/>
                              <a:ea typeface="Arial Unicode MS" pitchFamily="34" charset="-128"/>
                              <a:cs typeface="Arial Unicode MS" pitchFamily="34" charset="-128"/>
                            </a:rPr>
                            <m:t>, </m:t>
                          </m:r>
                          <m:sSup>
                            <m:sSupPr>
                              <m:ctrlPr>
                                <a:rPr lang="en-US" altLang="zh-CN" sz="3400" i="1" dirty="0">
                                  <a:effectLst/>
                                  <a:latin typeface="Cambria Math" panose="02040503050406030204" pitchFamily="18" charset="0"/>
                                  <a:ea typeface="Arial Unicode MS" pitchFamily="34" charset="-128"/>
                                  <a:cs typeface="Arial Unicode MS" pitchFamily="34" charset="-128"/>
                                </a:rPr>
                              </m:ctrlPr>
                            </m:sSupPr>
                            <m:e>
                              <m:r>
                                <a:rPr lang="en-US" altLang="zh-CN" sz="3400" i="1" dirty="0">
                                  <a:effectLst/>
                                  <a:latin typeface="Cambria Math" panose="02040503050406030204" pitchFamily="18" charset="0"/>
                                  <a:ea typeface="Arial Unicode MS" pitchFamily="34" charset="-128"/>
                                  <a:cs typeface="Arial Unicode MS" pitchFamily="34" charset="-128"/>
                                </a:rPr>
                                <m:t>𝑍</m:t>
                              </m:r>
                            </m:e>
                            <m:sup>
                              <m:d>
                                <m:dPr>
                                  <m:begChr m:val="{"/>
                                  <m:endChr m:val="}"/>
                                  <m:ctrlPr>
                                    <a:rPr lang="en-US" altLang="zh-CN" sz="3400" i="1" dirty="0">
                                      <a:effectLst/>
                                      <a:latin typeface="Cambria Math" panose="02040503050406030204" pitchFamily="18" charset="0"/>
                                      <a:ea typeface="Arial Unicode MS" pitchFamily="34" charset="-128"/>
                                      <a:cs typeface="Arial Unicode MS" pitchFamily="34" charset="-128"/>
                                    </a:rPr>
                                  </m:ctrlPr>
                                </m:dPr>
                                <m:e>
                                  <m:r>
                                    <a:rPr lang="en-US" altLang="zh-CN" sz="3400" i="1" dirty="0">
                                      <a:effectLst/>
                                      <a:latin typeface="Cambria Math" panose="02040503050406030204" pitchFamily="18" charset="0"/>
                                      <a:ea typeface="Arial Unicode MS" pitchFamily="34" charset="-128"/>
                                      <a:cs typeface="Arial Unicode MS" pitchFamily="34" charset="-128"/>
                                    </a:rPr>
                                    <m:t>𝑡</m:t>
                                  </m:r>
                                  <m:r>
                                    <a:rPr lang="en-US" altLang="zh-CN" sz="3400" i="1" dirty="0">
                                      <a:effectLst/>
                                      <a:latin typeface="Cambria Math" panose="02040503050406030204" pitchFamily="18" charset="0"/>
                                      <a:ea typeface="Arial Unicode MS" pitchFamily="34" charset="-128"/>
                                      <a:cs typeface="Arial Unicode MS" pitchFamily="34" charset="-128"/>
                                    </a:rPr>
                                    <m:t>−1</m:t>
                                  </m:r>
                                </m:e>
                              </m:d>
                            </m:sup>
                          </m:sSup>
                        </m:e>
                      </m:d>
                      <m:r>
                        <a:rPr lang="en-US" altLang="zh-CN" sz="3400" i="1" dirty="0">
                          <a:effectLst/>
                          <a:latin typeface="Cambria Math" panose="02040503050406030204" pitchFamily="18" charset="0"/>
                          <a:ea typeface="Arial Unicode MS" pitchFamily="34" charset="-128"/>
                          <a:cs typeface="Arial Unicode MS" pitchFamily="34" charset="-128"/>
                        </a:rPr>
                        <m:t>⋯       ⋯       ⋯       (</m:t>
                      </m:r>
                      <m:r>
                        <a:rPr lang="en-US" altLang="zh-CN" sz="3400" b="0" i="1" dirty="0" smtClean="0">
                          <a:effectLst/>
                          <a:latin typeface="Cambria Math" panose="02040503050406030204" pitchFamily="18" charset="0"/>
                          <a:ea typeface="Arial Unicode MS" pitchFamily="34" charset="-128"/>
                          <a:cs typeface="Arial Unicode MS" pitchFamily="34" charset="-128"/>
                        </a:rPr>
                        <m:t>𝑖</m:t>
                      </m:r>
                      <m:r>
                        <a:rPr lang="en-US" altLang="zh-CN" sz="3400" i="1" dirty="0">
                          <a:effectLst/>
                          <a:latin typeface="Cambria Math" panose="02040503050406030204" pitchFamily="18" charset="0"/>
                          <a:ea typeface="Arial Unicode MS" pitchFamily="34" charset="-128"/>
                          <a:cs typeface="Arial Unicode MS" pitchFamily="34" charset="-128"/>
                        </a:rPr>
                        <m:t>)</m:t>
                      </m:r>
                    </m:oMath>
                  </m:oMathPara>
                </a14:m>
                <a:endParaRPr lang="en-US" altLang="zh-CN" sz="3400" dirty="0">
                  <a:effectLst/>
                  <a:ea typeface="Arial Unicode MS" pitchFamily="34" charset="-128"/>
                  <a:cs typeface="Times New Roman" pitchFamily="18" charset="0"/>
                </a:endParaRPr>
              </a:p>
              <a:p>
                <a:pPr algn="just" defTabSz="3017838">
                  <a:spcBef>
                    <a:spcPct val="50000"/>
                  </a:spcBef>
                </a:pPr>
                <a:r>
                  <a:rPr lang="en-US" altLang="zh-CN" sz="3400" dirty="0">
                    <a:effectLst/>
                    <a:ea typeface="Arial Unicode MS" pitchFamily="34" charset="-128"/>
                    <a:cs typeface="Times New Roman" pitchFamily="18" charset="0"/>
                  </a:rPr>
                  <a:t>where </a:t>
                </a:r>
                <a14:m>
                  <m:oMath xmlns:m="http://schemas.openxmlformats.org/officeDocument/2006/math">
                    <m:r>
                      <a:rPr lang="en-US" altLang="zh-CN" sz="3400" i="1" dirty="0">
                        <a:effectLst/>
                        <a:latin typeface="Cambria Math" panose="02040503050406030204" pitchFamily="18" charset="0"/>
                        <a:ea typeface="Arial Unicode MS" pitchFamily="34" charset="-128"/>
                        <a:cs typeface="Arial Unicode MS" pitchFamily="34" charset="-128"/>
                      </a:rPr>
                      <m:t>𝜃</m:t>
                    </m:r>
                  </m:oMath>
                </a14:m>
                <a:r>
                  <a:rPr lang="en-US" altLang="zh-CN" sz="3400" dirty="0">
                    <a:effectLst/>
                    <a:ea typeface="Arial Unicode MS" pitchFamily="34" charset="-128"/>
                    <a:cs typeface="Times New Roman" pitchFamily="18" charset="0"/>
                  </a:rPr>
                  <a:t> is the vector </a:t>
                </a:r>
                <a:r>
                  <a:rPr lang="en-US" altLang="zh-CN" sz="3400" dirty="0" smtClean="0">
                    <a:effectLst/>
                    <a:ea typeface="Arial Unicode MS" pitchFamily="34" charset="-128"/>
                    <a:cs typeface="Times New Roman" pitchFamily="18" charset="0"/>
                  </a:rPr>
                  <a:t>of </a:t>
                </a:r>
                <a:r>
                  <a:rPr lang="en-US" altLang="zh-CN" sz="3400" dirty="0">
                    <a:effectLst/>
                    <a:ea typeface="Arial Unicode MS" pitchFamily="34" charset="-128"/>
                    <a:cs typeface="Times New Roman" pitchFamily="18" charset="0"/>
                  </a:rPr>
                  <a:t>all coefficients of the linear difference expansion of </a:t>
                </a:r>
                <a14:m>
                  <m:oMath xmlns:m="http://schemas.openxmlformats.org/officeDocument/2006/math">
                    <m:d>
                      <m:dPr>
                        <m:ctrlPr>
                          <a:rPr lang="en-US" altLang="zh-CN" sz="3400" i="1" dirty="0">
                            <a:effectLst/>
                            <a:latin typeface="Cambria Math" panose="02040503050406030204" pitchFamily="18" charset="0"/>
                            <a:ea typeface="Arial Unicode MS" pitchFamily="34" charset="-128"/>
                            <a:cs typeface="Arial Unicode MS" pitchFamily="34" charset="-128"/>
                          </a:rPr>
                        </m:ctrlPr>
                      </m:dPr>
                      <m:e>
                        <m:r>
                          <a:rPr lang="en-US" altLang="zh-CN" sz="3400" i="1" dirty="0">
                            <a:effectLst/>
                            <a:latin typeface="Cambria Math" panose="02040503050406030204" pitchFamily="18" charset="0"/>
                            <a:ea typeface="Arial Unicode MS" pitchFamily="34" charset="-128"/>
                            <a:cs typeface="Arial Unicode MS" pitchFamily="34" charset="-128"/>
                          </a:rPr>
                          <m:t>𝑖𝑖</m:t>
                        </m:r>
                      </m:e>
                    </m:d>
                    <m:r>
                      <a:rPr lang="en-US" altLang="zh-CN" sz="3400" b="0" i="0" dirty="0" smtClean="0">
                        <a:effectLst/>
                        <a:latin typeface="Cambria Math" panose="02040503050406030204" pitchFamily="18" charset="0"/>
                        <a:ea typeface="Arial Unicode MS" pitchFamily="34" charset="-128"/>
                        <a:cs typeface="Arial Unicode MS" pitchFamily="34" charset="-128"/>
                      </a:rPr>
                      <m:t>, </m:t>
                    </m:r>
                  </m:oMath>
                </a14:m>
                <a:r>
                  <a:rPr lang="en-US" altLang="zh-CN" sz="3400" dirty="0" smtClean="0">
                    <a:effectLst/>
                    <a:ea typeface="Arial Unicode MS" pitchFamily="34" charset="-128"/>
                    <a:cs typeface="Times New Roman" pitchFamily="18" charset="0"/>
                  </a:rPr>
                  <a:t>we obtained the system model</a:t>
                </a:r>
              </a:p>
              <a:p>
                <a:pPr algn="just" defTabSz="3017838">
                  <a:spcBef>
                    <a:spcPct val="50000"/>
                  </a:spcBef>
                </a:pPr>
                <a14:m>
                  <m:oMathPara xmlns:m="http://schemas.openxmlformats.org/officeDocument/2006/math">
                    <m:oMathParaPr>
                      <m:jc m:val="centerGroup"/>
                    </m:oMathParaPr>
                    <m:oMath xmlns:m="http://schemas.openxmlformats.org/officeDocument/2006/math">
                      <m:r>
                        <a:rPr lang="en-US" altLang="zh-CN" sz="3400" i="1">
                          <a:effectLst/>
                          <a:latin typeface="Cambria Math" panose="02040503050406030204" pitchFamily="18" charset="0"/>
                          <a:ea typeface="Arial Unicode MS" pitchFamily="34" charset="-128"/>
                          <a:cs typeface="Times New Roman" pitchFamily="18" charset="0"/>
                        </a:rPr>
                        <m:t>𝐺</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𝑠</m:t>
                          </m:r>
                        </m:e>
                      </m:d>
                      <m:r>
                        <a:rPr lang="en-US" altLang="zh-CN" sz="3400" i="1">
                          <a:effectLst/>
                          <a:latin typeface="Cambria Math" panose="02040503050406030204" pitchFamily="18" charset="0"/>
                          <a:ea typeface="Arial Unicode MS" pitchFamily="34" charset="-128"/>
                          <a:cs typeface="Times New Roman" pitchFamily="18" charset="0"/>
                        </a:rPr>
                        <m:t>=</m:t>
                      </m:r>
                      <m:f>
                        <m:fPr>
                          <m:ctrlPr>
                            <a:rPr lang="en-US" altLang="zh-CN" sz="3400" i="1">
                              <a:effectLst/>
                              <a:latin typeface="Cambria Math" panose="02040503050406030204" pitchFamily="18" charset="0"/>
                              <a:ea typeface="Arial Unicode MS" pitchFamily="34" charset="-128"/>
                              <a:cs typeface="Times New Roman" pitchFamily="18" charset="0"/>
                            </a:rPr>
                          </m:ctrlPr>
                        </m:fPr>
                        <m:num>
                          <m:r>
                            <a:rPr lang="en-US" altLang="zh-CN" sz="3400" i="1">
                              <a:effectLst/>
                              <a:latin typeface="Cambria Math" panose="02040503050406030204" pitchFamily="18" charset="0"/>
                              <a:ea typeface="Arial Unicode MS" pitchFamily="34" charset="-128"/>
                              <a:cs typeface="Times New Roman" pitchFamily="18" charset="0"/>
                            </a:rPr>
                            <m:t>−0.00228</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𝑠</m:t>
                              </m:r>
                              <m:r>
                                <a:rPr lang="en-US" altLang="zh-CN" sz="3400" i="1">
                                  <a:effectLst/>
                                  <a:latin typeface="Cambria Math" panose="02040503050406030204" pitchFamily="18" charset="0"/>
                                  <a:ea typeface="Arial Unicode MS" pitchFamily="34" charset="-128"/>
                                  <a:cs typeface="Times New Roman" pitchFamily="18" charset="0"/>
                                </a:rPr>
                                <m:t>+0.009073</m:t>
                              </m:r>
                            </m:e>
                          </m:d>
                          <m:r>
                            <a:rPr lang="en-US" altLang="zh-CN" sz="3400" i="1">
                              <a:effectLst/>
                              <a:latin typeface="Cambria Math" panose="02040503050406030204" pitchFamily="18" charset="0"/>
                              <a:ea typeface="Arial Unicode MS" pitchFamily="34" charset="-128"/>
                              <a:cs typeface="Times New Roman" pitchFamily="18" charset="0"/>
                            </a:rPr>
                            <m:t>𝑒𝑥</m:t>
                          </m:r>
                          <m:sSup>
                            <m:sSupPr>
                              <m:ctrlPr>
                                <a:rPr lang="en-US" altLang="zh-CN" sz="3400" i="1">
                                  <a:effectLst/>
                                  <a:latin typeface="Cambria Math" panose="02040503050406030204" pitchFamily="18" charset="0"/>
                                  <a:ea typeface="Arial Unicode MS" pitchFamily="34" charset="-128"/>
                                  <a:cs typeface="Times New Roman" pitchFamily="18" charset="0"/>
                                </a:rPr>
                              </m:ctrlPr>
                            </m:sSupPr>
                            <m:e>
                              <m:r>
                                <a:rPr lang="en-US" altLang="zh-CN" sz="3400" i="1">
                                  <a:effectLst/>
                                  <a:latin typeface="Cambria Math" panose="02040503050406030204" pitchFamily="18" charset="0"/>
                                  <a:ea typeface="Arial Unicode MS" pitchFamily="34" charset="-128"/>
                                  <a:cs typeface="Times New Roman" pitchFamily="18" charset="0"/>
                                </a:rPr>
                                <m:t>𝑝</m:t>
                              </m:r>
                            </m:e>
                            <m:sup>
                              <m:r>
                                <a:rPr lang="en-US" altLang="zh-CN" sz="3400" i="1">
                                  <a:effectLst/>
                                  <a:latin typeface="Cambria Math" panose="02040503050406030204" pitchFamily="18" charset="0"/>
                                  <a:ea typeface="Arial Unicode MS" pitchFamily="34" charset="-128"/>
                                  <a:cs typeface="Times New Roman" pitchFamily="18" charset="0"/>
                                </a:rPr>
                                <m:t>−2</m:t>
                              </m:r>
                              <m:r>
                                <a:rPr lang="en-US" altLang="zh-CN" sz="3400" i="1">
                                  <a:effectLst/>
                                  <a:latin typeface="Cambria Math" panose="02040503050406030204" pitchFamily="18" charset="0"/>
                                  <a:ea typeface="Arial Unicode MS" pitchFamily="34" charset="-128"/>
                                  <a:cs typeface="Times New Roman" pitchFamily="18" charset="0"/>
                                </a:rPr>
                                <m:t>𝑠</m:t>
                              </m:r>
                            </m:sup>
                          </m:sSup>
                        </m:num>
                        <m:den>
                          <m:r>
                            <a:rPr lang="en-US" altLang="zh-CN" sz="3400" i="1">
                              <a:effectLst/>
                              <a:latin typeface="Cambria Math" panose="02040503050406030204" pitchFamily="18" charset="0"/>
                              <a:ea typeface="Arial Unicode MS" pitchFamily="34" charset="-128"/>
                              <a:cs typeface="Times New Roman" pitchFamily="18" charset="0"/>
                            </a:rPr>
                            <m:t>𝑠</m:t>
                          </m:r>
                          <m:r>
                            <a:rPr lang="en-US" altLang="zh-CN" sz="3400" i="1">
                              <a:effectLst/>
                              <a:latin typeface="Cambria Math" panose="02040503050406030204" pitchFamily="18" charset="0"/>
                              <a:ea typeface="Arial Unicode MS" pitchFamily="34" charset="-128"/>
                              <a:cs typeface="Times New Roman" pitchFamily="18" charset="0"/>
                            </a:rPr>
                            <m:t>(</m:t>
                          </m:r>
                          <m:r>
                            <a:rPr lang="en-US" altLang="zh-CN" sz="3400" i="1">
                              <a:effectLst/>
                              <a:latin typeface="Cambria Math" panose="02040503050406030204" pitchFamily="18" charset="0"/>
                              <a:ea typeface="Arial Unicode MS" pitchFamily="34" charset="-128"/>
                              <a:cs typeface="Times New Roman" pitchFamily="18" charset="0"/>
                            </a:rPr>
                            <m:t>𝑠</m:t>
                          </m:r>
                          <m:r>
                            <a:rPr lang="en-US" altLang="zh-CN" sz="3400" i="1">
                              <a:effectLst/>
                              <a:latin typeface="Cambria Math" panose="02040503050406030204" pitchFamily="18" charset="0"/>
                              <a:ea typeface="Arial Unicode MS" pitchFamily="34" charset="-128"/>
                              <a:cs typeface="Times New Roman" pitchFamily="18" charset="0"/>
                            </a:rPr>
                            <m:t>+0.01)(</m:t>
                          </m:r>
                          <m:r>
                            <a:rPr lang="en-US" altLang="zh-CN" sz="3400" i="1">
                              <a:effectLst/>
                              <a:latin typeface="Cambria Math" panose="02040503050406030204" pitchFamily="18" charset="0"/>
                              <a:ea typeface="Arial Unicode MS" pitchFamily="34" charset="-128"/>
                              <a:cs typeface="Times New Roman" pitchFamily="18" charset="0"/>
                            </a:rPr>
                            <m:t>𝑠</m:t>
                          </m:r>
                          <m:r>
                            <a:rPr lang="en-US" altLang="zh-CN" sz="3400" i="1">
                              <a:effectLst/>
                              <a:latin typeface="Cambria Math" panose="02040503050406030204" pitchFamily="18" charset="0"/>
                              <a:ea typeface="Arial Unicode MS" pitchFamily="34" charset="-128"/>
                              <a:cs typeface="Times New Roman" pitchFamily="18" charset="0"/>
                            </a:rPr>
                            <m:t>+0.1028)</m:t>
                          </m:r>
                        </m:den>
                      </m:f>
                      <m:r>
                        <a:rPr lang="en-US" altLang="zh-CN" sz="3400" i="1">
                          <a:effectLst/>
                          <a:latin typeface="Cambria Math" panose="02040503050406030204" pitchFamily="18" charset="0"/>
                          <a:ea typeface="Arial Unicode MS" pitchFamily="34" charset="-128"/>
                          <a:cs typeface="Times New Roman" pitchFamily="18" charset="0"/>
                        </a:rPr>
                        <m:t>⋯(</m:t>
                      </m:r>
                      <m:r>
                        <a:rPr lang="en-US" altLang="zh-CN" sz="3400" i="1">
                          <a:effectLst/>
                          <a:latin typeface="Cambria Math" panose="02040503050406030204" pitchFamily="18" charset="0"/>
                          <a:ea typeface="Arial Unicode MS" pitchFamily="34" charset="-128"/>
                          <a:cs typeface="Times New Roman" pitchFamily="18" charset="0"/>
                        </a:rPr>
                        <m:t>𝑖𝑖</m:t>
                      </m:r>
                      <m:r>
                        <a:rPr lang="en-US" altLang="zh-CN" sz="3400" i="1">
                          <a:effectLst/>
                          <a:latin typeface="Cambria Math" panose="02040503050406030204" pitchFamily="18" charset="0"/>
                          <a:ea typeface="Arial Unicode MS" pitchFamily="34" charset="-128"/>
                          <a:cs typeface="Times New Roman" pitchFamily="18" charset="0"/>
                        </a:rPr>
                        <m:t>)</m:t>
                      </m:r>
                    </m:oMath>
                  </m:oMathPara>
                </a14:m>
                <a:endParaRPr lang="en-US" altLang="zh-CN" sz="3400" dirty="0">
                  <a:effectLst/>
                  <a:ea typeface="Arial Unicode MS" pitchFamily="34" charset="-128"/>
                  <a:cs typeface="Times New Roman" pitchFamily="18" charset="0"/>
                </a:endParaRPr>
              </a:p>
              <a:p>
                <a:pPr algn="just" defTabSz="3017838">
                  <a:spcBef>
                    <a:spcPct val="50000"/>
                  </a:spcBef>
                </a:pPr>
                <a:r>
                  <a:rPr lang="en-US" altLang="zh-CN" sz="3400" dirty="0">
                    <a:effectLst/>
                    <a:ea typeface="Arial Unicode MS" pitchFamily="34" charset="-128"/>
                    <a:cs typeface="Times New Roman" pitchFamily="18" charset="0"/>
                  </a:rPr>
                  <a:t>after a rigorous spectral and correlation </a:t>
                </a:r>
                <a:r>
                  <a:rPr lang="en-US" altLang="zh-CN" sz="3400" dirty="0" smtClean="0">
                    <a:effectLst/>
                    <a:ea typeface="Arial Unicode MS" pitchFamily="34" charset="-128"/>
                    <a:cs typeface="Times New Roman" pitchFamily="18" charset="0"/>
                  </a:rPr>
                  <a:t>analysis. To </a:t>
                </a:r>
                <a:r>
                  <a:rPr lang="en-US" altLang="zh-CN" sz="3400" dirty="0">
                    <a:effectLst/>
                    <a:ea typeface="Arial Unicode MS" pitchFamily="34" charset="-128"/>
                    <a:cs typeface="Times New Roman" pitchFamily="18" charset="0"/>
                  </a:rPr>
                  <a:t>verify the reliability of the model, canonical analysis was employed to compute the frequency response from, </a:t>
                </a:r>
                <a14:m>
                  <m:oMath xmlns:m="http://schemas.openxmlformats.org/officeDocument/2006/math">
                    <m:r>
                      <a:rPr lang="en-US" altLang="zh-CN" sz="3400" i="1">
                        <a:effectLst/>
                        <a:latin typeface="Cambria Math" panose="02040503050406030204" pitchFamily="18" charset="0"/>
                        <a:ea typeface="Arial Unicode MS" pitchFamily="34" charset="-128"/>
                        <a:cs typeface="Times New Roman" pitchFamily="18" charset="0"/>
                      </a:rPr>
                      <m:t>𝑢</m:t>
                    </m:r>
                    <m:r>
                      <a:rPr lang="en-US" altLang="zh-CN" sz="3400" i="1">
                        <a:effectLst/>
                        <a:latin typeface="Cambria Math" panose="02040503050406030204" pitchFamily="18" charset="0"/>
                        <a:ea typeface="Arial Unicode MS" pitchFamily="34" charset="-128"/>
                        <a:cs typeface="Times New Roman" pitchFamily="18" charset="0"/>
                      </a:rPr>
                      <m:t>(</m:t>
                    </m:r>
                    <m:r>
                      <a:rPr lang="en-US" altLang="zh-CN" sz="3400" i="1">
                        <a:effectLst/>
                        <a:latin typeface="Cambria Math" panose="02040503050406030204" pitchFamily="18" charset="0"/>
                        <a:ea typeface="Arial Unicode MS" pitchFamily="34" charset="-128"/>
                        <a:cs typeface="Times New Roman" pitchFamily="18" charset="0"/>
                      </a:rPr>
                      <m:t>𝑡</m:t>
                    </m:r>
                    <m:r>
                      <a:rPr lang="en-US" altLang="zh-CN" sz="3400" i="1">
                        <a:effectLst/>
                        <a:latin typeface="Cambria Math" panose="02040503050406030204" pitchFamily="18" charset="0"/>
                        <a:ea typeface="Arial Unicode MS" pitchFamily="34" charset="-128"/>
                        <a:cs typeface="Times New Roman" pitchFamily="18" charset="0"/>
                      </a:rPr>
                      <m:t>)</m:t>
                    </m:r>
                  </m:oMath>
                </a14:m>
                <a:r>
                  <a:rPr lang="en-US" altLang="zh-CN" sz="3400" dirty="0">
                    <a:effectLst/>
                    <a:ea typeface="Arial Unicode MS" pitchFamily="34" charset="-128"/>
                    <a:cs typeface="Times New Roman" pitchFamily="18" charset="0"/>
                  </a:rPr>
                  <a:t>, to residual errors, </a:t>
                </a:r>
                <a14:m>
                  <m:oMath xmlns:m="http://schemas.openxmlformats.org/officeDocument/2006/math">
                    <m:r>
                      <a:rPr lang="en-US" altLang="zh-CN" sz="3400" i="1">
                        <a:effectLst/>
                        <a:latin typeface="Cambria Math" panose="02040503050406030204" pitchFamily="18" charset="0"/>
                        <a:ea typeface="Arial Unicode MS" pitchFamily="34" charset="-128"/>
                        <a:cs typeface="Times New Roman" pitchFamily="18" charset="0"/>
                      </a:rPr>
                      <m:t>𝛼</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𝑡</m:t>
                        </m:r>
                      </m:e>
                    </m:d>
                  </m:oMath>
                </a14:m>
                <a:r>
                  <a:rPr lang="en-US" altLang="zh-CN" sz="3400" dirty="0">
                    <a:effectLst/>
                    <a:ea typeface="Arial Unicode MS" pitchFamily="34" charset="-128"/>
                    <a:cs typeface="Times New Roman" pitchFamily="18" charset="0"/>
                  </a:rPr>
                  <a:t>, of the modeling </a:t>
                </a:r>
                <a:r>
                  <a:rPr lang="en-US" altLang="zh-CN" sz="3400" dirty="0" smtClean="0">
                    <a:effectLst/>
                    <a:ea typeface="Arial Unicode MS" pitchFamily="34" charset="-128"/>
                    <a:cs typeface="Times New Roman" pitchFamily="18" charset="0"/>
                  </a:rPr>
                  <a:t>process where </a:t>
                </a:r>
                <a14:m>
                  <m:oMath xmlns:m="http://schemas.openxmlformats.org/officeDocument/2006/math">
                    <m:r>
                      <a:rPr lang="en-US" altLang="zh-CN" sz="3400" b="0" i="0" smtClean="0">
                        <a:effectLst/>
                        <a:latin typeface="Cambria Math" panose="02040503050406030204" pitchFamily="18" charset="0"/>
                        <a:ea typeface="Arial Unicode MS" pitchFamily="34" charset="-128"/>
                        <a:cs typeface="Times New Roman" pitchFamily="18" charset="0"/>
                      </a:rPr>
                      <m:t>    </m:t>
                    </m:r>
                    <m:r>
                      <a:rPr lang="en-US" altLang="zh-CN" sz="3400" i="1">
                        <a:effectLst/>
                        <a:latin typeface="Cambria Math" panose="02040503050406030204" pitchFamily="18" charset="0"/>
                        <a:ea typeface="Arial Unicode MS" pitchFamily="34" charset="-128"/>
                        <a:cs typeface="Times New Roman" pitchFamily="18" charset="0"/>
                      </a:rPr>
                      <m:t>𝛼</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𝑡</m:t>
                        </m:r>
                      </m:e>
                    </m:d>
                    <m:r>
                      <a:rPr lang="en-US" altLang="zh-CN" sz="3400" i="1">
                        <a:effectLst/>
                        <a:latin typeface="Cambria Math" panose="02040503050406030204" pitchFamily="18" charset="0"/>
                        <a:ea typeface="Arial Unicode MS" pitchFamily="34" charset="-128"/>
                        <a:cs typeface="Times New Roman" pitchFamily="18" charset="0"/>
                      </a:rPr>
                      <m:t>=</m:t>
                    </m:r>
                    <m:r>
                      <a:rPr lang="en-US" altLang="zh-CN" sz="3400" i="1">
                        <a:effectLst/>
                        <a:latin typeface="Cambria Math" panose="02040503050406030204" pitchFamily="18" charset="0"/>
                        <a:ea typeface="Arial Unicode MS" pitchFamily="34" charset="-128"/>
                        <a:cs typeface="Times New Roman" pitchFamily="18" charset="0"/>
                      </a:rPr>
                      <m:t>𝑦</m:t>
                    </m:r>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𝑡</m:t>
                        </m:r>
                      </m:e>
                    </m:d>
                    <m:r>
                      <a:rPr lang="en-US" altLang="zh-CN" sz="3400" i="1">
                        <a:effectLst/>
                        <a:latin typeface="Cambria Math" panose="02040503050406030204" pitchFamily="18" charset="0"/>
                        <a:ea typeface="Arial Unicode MS" pitchFamily="34" charset="-128"/>
                        <a:cs typeface="Times New Roman" pitchFamily="18" charset="0"/>
                      </a:rPr>
                      <m:t>−</m:t>
                    </m:r>
                    <m:acc>
                      <m:accPr>
                        <m:chr m:val="̂"/>
                        <m:ctrlPr>
                          <a:rPr lang="en-US" altLang="zh-CN" sz="3400" i="1">
                            <a:effectLst/>
                            <a:latin typeface="Cambria Math" panose="02040503050406030204" pitchFamily="18" charset="0"/>
                            <a:ea typeface="Arial Unicode MS" pitchFamily="34" charset="-128"/>
                            <a:cs typeface="Times New Roman" pitchFamily="18" charset="0"/>
                          </a:rPr>
                        </m:ctrlPr>
                      </m:accPr>
                      <m:e>
                        <m:r>
                          <a:rPr lang="en-US" altLang="zh-CN" sz="3400" i="1">
                            <a:effectLst/>
                            <a:latin typeface="Cambria Math" panose="02040503050406030204" pitchFamily="18" charset="0"/>
                            <a:ea typeface="Arial Unicode MS" pitchFamily="34" charset="-128"/>
                            <a:cs typeface="Times New Roman" pitchFamily="18" charset="0"/>
                          </a:rPr>
                          <m:t>𝑦</m:t>
                        </m:r>
                      </m:e>
                    </m:acc>
                    <m:d>
                      <m:dPr>
                        <m:ctrlPr>
                          <a:rPr lang="en-US" altLang="zh-CN" sz="3400" i="1">
                            <a:effectLst/>
                            <a:latin typeface="Cambria Math" panose="02040503050406030204" pitchFamily="18" charset="0"/>
                            <a:ea typeface="Arial Unicode MS" pitchFamily="34" charset="-128"/>
                            <a:cs typeface="Times New Roman" pitchFamily="18" charset="0"/>
                          </a:rPr>
                        </m:ctrlPr>
                      </m:dPr>
                      <m:e>
                        <m:r>
                          <a:rPr lang="en-US" altLang="zh-CN" sz="3400" i="1">
                            <a:effectLst/>
                            <a:latin typeface="Cambria Math" panose="02040503050406030204" pitchFamily="18" charset="0"/>
                            <a:ea typeface="Arial Unicode MS" pitchFamily="34" charset="-128"/>
                            <a:cs typeface="Times New Roman" pitchFamily="18" charset="0"/>
                          </a:rPr>
                          <m:t>𝑡</m:t>
                        </m:r>
                      </m:e>
                      <m:e>
                        <m:acc>
                          <m:accPr>
                            <m:chr m:val="̂"/>
                            <m:ctrlPr>
                              <a:rPr lang="en-US" altLang="zh-CN" sz="3400" i="1">
                                <a:effectLst/>
                                <a:latin typeface="Cambria Math" panose="02040503050406030204" pitchFamily="18" charset="0"/>
                                <a:ea typeface="Arial Unicode MS" pitchFamily="34" charset="-128"/>
                                <a:cs typeface="Times New Roman" pitchFamily="18" charset="0"/>
                              </a:rPr>
                            </m:ctrlPr>
                          </m:accPr>
                          <m:e>
                            <m:r>
                              <a:rPr lang="en-US" altLang="zh-CN" sz="3400" i="1">
                                <a:effectLst/>
                                <a:latin typeface="Cambria Math" panose="02040503050406030204" pitchFamily="18" charset="0"/>
                                <a:ea typeface="Arial Unicode MS" pitchFamily="34" charset="-128"/>
                                <a:cs typeface="Times New Roman" pitchFamily="18" charset="0"/>
                              </a:rPr>
                              <m:t>𝜃</m:t>
                            </m:r>
                          </m:e>
                        </m:acc>
                        <m:r>
                          <a:rPr lang="en-US" altLang="zh-CN" sz="3400" i="1">
                            <a:effectLst/>
                            <a:latin typeface="Cambria Math" panose="02040503050406030204" pitchFamily="18" charset="0"/>
                            <a:ea typeface="Arial Unicode MS" pitchFamily="34" charset="-128"/>
                            <a:cs typeface="Times New Roman" pitchFamily="18" charset="0"/>
                          </a:rPr>
                          <m:t> </m:t>
                        </m:r>
                      </m:e>
                    </m:d>
                    <m:r>
                      <a:rPr lang="en-US" altLang="zh-CN" sz="3400" i="1">
                        <a:effectLst/>
                        <a:latin typeface="Cambria Math" panose="02040503050406030204" pitchFamily="18" charset="0"/>
                        <a:ea typeface="Arial Unicode MS" pitchFamily="34" charset="-128"/>
                        <a:cs typeface="Times New Roman" pitchFamily="18" charset="0"/>
                      </a:rPr>
                      <m:t> </m:t>
                    </m:r>
                    <m:r>
                      <a:rPr lang="en-US" altLang="zh-CN" sz="3400" b="0" i="1" smtClean="0">
                        <a:effectLst/>
                        <a:latin typeface="Cambria Math" panose="02040503050406030204" pitchFamily="18" charset="0"/>
                        <a:ea typeface="Arial Unicode MS" pitchFamily="34" charset="-128"/>
                        <a:cs typeface="Times New Roman" pitchFamily="18" charset="0"/>
                      </a:rPr>
                      <m:t> </m:t>
                    </m:r>
                    <m:r>
                      <a:rPr lang="en-US" altLang="zh-CN" sz="3400" i="1">
                        <a:effectLst/>
                        <a:latin typeface="Cambria Math" panose="02040503050406030204" pitchFamily="18" charset="0"/>
                        <a:ea typeface="Arial Unicode MS" pitchFamily="34" charset="-128"/>
                        <a:cs typeface="Times New Roman" pitchFamily="18" charset="0"/>
                      </a:rPr>
                      <m:t>⋯       ⋯(</m:t>
                    </m:r>
                    <m:r>
                      <a:rPr lang="en-US" altLang="zh-CN" sz="3400" i="1">
                        <a:effectLst/>
                        <a:latin typeface="Cambria Math" panose="02040503050406030204" pitchFamily="18" charset="0"/>
                        <a:ea typeface="Arial Unicode MS" pitchFamily="34" charset="-128"/>
                        <a:cs typeface="Times New Roman" pitchFamily="18" charset="0"/>
                      </a:rPr>
                      <m:t>𝑖𝑖𝑖</m:t>
                    </m:r>
                    <m:r>
                      <a:rPr lang="en-US" altLang="zh-CN" sz="3400" i="1">
                        <a:effectLst/>
                        <a:latin typeface="Cambria Math" panose="02040503050406030204" pitchFamily="18" charset="0"/>
                        <a:ea typeface="Arial Unicode MS" pitchFamily="34" charset="-128"/>
                        <a:cs typeface="Times New Roman" pitchFamily="18" charset="0"/>
                      </a:rPr>
                      <m:t>)</m:t>
                    </m:r>
                  </m:oMath>
                </a14:m>
                <a:endParaRPr lang="en-US" altLang="zh-CN" sz="3400" dirty="0" smtClean="0">
                  <a:effectLst/>
                  <a:ea typeface="Arial Unicode MS" pitchFamily="34" charset="-128"/>
                  <a:cs typeface="Times New Roman" pitchFamily="18" charset="0"/>
                </a:endParaRPr>
              </a:p>
              <a:p>
                <a:pPr algn="just" defTabSz="3017838">
                  <a:spcBef>
                    <a:spcPct val="50000"/>
                  </a:spcBef>
                </a:pPr>
                <a:r>
                  <a:rPr lang="en-US" altLang="zh-CN" sz="3400" dirty="0">
                    <a:effectLst/>
                    <a:ea typeface="Arial Unicode MS" pitchFamily="34" charset="-128"/>
                    <a:cs typeface="Times New Roman" pitchFamily="18" charset="0"/>
                  </a:rPr>
                  <a:t>Figure 2. shows that the model’s </a:t>
                </a:r>
                <a:r>
                  <a:rPr lang="en-US" altLang="zh-CN" sz="3400" dirty="0" smtClean="0">
                    <a:effectLst/>
                    <a:ea typeface="Arial Unicode MS" pitchFamily="34" charset="-128"/>
                    <a:cs typeface="Times New Roman" pitchFamily="18" charset="0"/>
                  </a:rPr>
                  <a:t>frequency </a:t>
                </a:r>
                <a:r>
                  <a:rPr lang="en-US" altLang="zh-CN" sz="3400" dirty="0">
                    <a:effectLst/>
                    <a:ea typeface="Arial Unicode MS" pitchFamily="34" charset="-128"/>
                    <a:cs typeface="Times New Roman" pitchFamily="18" charset="0"/>
                  </a:rPr>
                  <a:t>response is well within the 99% confidence </a:t>
                </a:r>
              </a:p>
              <a:p>
                <a:pPr algn="just" defTabSz="3017838">
                  <a:spcBef>
                    <a:spcPct val="50000"/>
                  </a:spcBef>
                </a:pPr>
                <a:endParaRPr lang="en-US" altLang="zh-CN" sz="3400" dirty="0">
                  <a:effectLst/>
                  <a:ea typeface="Arial Unicode MS" pitchFamily="34" charset="-128"/>
                  <a:cs typeface="Times New Roman" pitchFamily="18" charset="0"/>
                </a:endParaRPr>
              </a:p>
              <a:p>
                <a:pPr algn="just" defTabSz="3017838">
                  <a:spcBef>
                    <a:spcPct val="50000"/>
                  </a:spcBef>
                </a:pPr>
                <a:endParaRPr lang="en-US" altLang="zh-CN" sz="3400" dirty="0">
                  <a:effectLst/>
                  <a:ea typeface="Arial Unicode MS" pitchFamily="34" charset="-128"/>
                  <a:cs typeface="Times New Roman" pitchFamily="18" charset="0"/>
                </a:endParaRPr>
              </a:p>
            </p:txBody>
          </p:sp>
        </mc:Choice>
        <mc:Fallback xmlns="">
          <p:sp>
            <p:nvSpPr>
              <p:cNvPr id="2054" name="Text Box 22"/>
              <p:cNvSpPr txBox="1">
                <a:spLocks noRot="1" noChangeAspect="1" noMove="1" noResize="1" noEditPoints="1" noAdjustHandles="1" noChangeArrowheads="1" noChangeShapeType="1" noTextEdit="1"/>
              </p:cNvSpPr>
              <p:nvPr/>
            </p:nvSpPr>
            <p:spPr bwMode="auto">
              <a:xfrm>
                <a:off x="10515600" y="19507200"/>
                <a:ext cx="8778240" cy="20080595"/>
              </a:xfrm>
              <a:prstGeom prst="rect">
                <a:avLst/>
              </a:prstGeom>
              <a:blipFill rotWithShape="1">
                <a:blip r:embed="rId4"/>
                <a:stretch>
                  <a:fillRect l="-2222" t="-486" r="-2292"/>
                </a:stretch>
              </a:blipFill>
              <a:ln w="9525">
                <a:noFill/>
                <a:miter lim="800000"/>
                <a:headEnd/>
                <a:tailEnd/>
              </a:ln>
            </p:spPr>
            <p:txBody>
              <a:bodyPr/>
              <a:lstStyle/>
              <a:p>
                <a:r>
                  <a:rPr lang="en-US">
                    <a:noFill/>
                  </a:rPr>
                  <a:t> </a:t>
                </a:r>
              </a:p>
            </p:txBody>
          </p:sp>
        </mc:Fallback>
      </mc:AlternateContent>
      <p:sp>
        <p:nvSpPr>
          <p:cNvPr id="2056" name="Rectangle 10"/>
          <p:cNvSpPr>
            <a:spLocks noChangeArrowheads="1"/>
          </p:cNvSpPr>
          <p:nvPr/>
        </p:nvSpPr>
        <p:spPr bwMode="auto">
          <a:xfrm>
            <a:off x="1219200" y="7467600"/>
            <a:ext cx="8778240" cy="838200"/>
          </a:xfrm>
          <a:prstGeom prst="rect">
            <a:avLst/>
          </a:prstGeom>
          <a:solidFill>
            <a:srgbClr val="003366"/>
          </a:solidFill>
          <a:ln w="9525">
            <a:noFill/>
            <a:miter lim="800000"/>
            <a:headEnd/>
            <a:tailEnd/>
          </a:ln>
        </p:spPr>
        <p:txBody>
          <a:bodyPr lIns="0" tIns="0" rIns="0" bIns="0"/>
          <a:lstStyle/>
          <a:p>
            <a:pPr algn="ctr" eaLnBrk="0" hangingPunct="0"/>
            <a:r>
              <a:rPr lang="en-US" sz="4800" b="1" dirty="0">
                <a:solidFill>
                  <a:srgbClr val="FFFFFF"/>
                </a:solidFill>
                <a:effectLst/>
              </a:rPr>
              <a:t>Purpose</a:t>
            </a:r>
          </a:p>
        </p:txBody>
      </p:sp>
      <p:sp>
        <p:nvSpPr>
          <p:cNvPr id="2057" name="Rectangle 14"/>
          <p:cNvSpPr>
            <a:spLocks noChangeArrowheads="1"/>
          </p:cNvSpPr>
          <p:nvPr/>
        </p:nvSpPr>
        <p:spPr bwMode="auto">
          <a:xfrm>
            <a:off x="1219200" y="10212293"/>
            <a:ext cx="8778240" cy="838200"/>
          </a:xfrm>
          <a:prstGeom prst="rect">
            <a:avLst/>
          </a:prstGeom>
          <a:solidFill>
            <a:srgbClr val="003366"/>
          </a:solidFill>
          <a:ln w="9525">
            <a:noFill/>
            <a:miter lim="800000"/>
            <a:headEnd/>
            <a:tailEnd/>
          </a:ln>
        </p:spPr>
        <p:txBody>
          <a:bodyPr wrap="none" lIns="0" tIns="0" rIns="0" bIns="0"/>
          <a:lstStyle/>
          <a:p>
            <a:pPr algn="ctr" eaLnBrk="0" hangingPunct="0"/>
            <a:r>
              <a:rPr lang="en-US" sz="4800" b="1" dirty="0" smtClean="0">
                <a:solidFill>
                  <a:srgbClr val="FFFFFF"/>
                </a:solidFill>
                <a:effectLst/>
              </a:rPr>
              <a:t>Background </a:t>
            </a:r>
            <a:endParaRPr lang="en-US" sz="4800" b="1" dirty="0">
              <a:solidFill>
                <a:srgbClr val="FFFFFF"/>
              </a:solidFill>
              <a:effectLst/>
            </a:endParaRPr>
          </a:p>
        </p:txBody>
      </p:sp>
      <p:sp>
        <p:nvSpPr>
          <p:cNvPr id="2058" name="Rectangle 14"/>
          <p:cNvSpPr>
            <a:spLocks noChangeArrowheads="1"/>
          </p:cNvSpPr>
          <p:nvPr/>
        </p:nvSpPr>
        <p:spPr bwMode="auto">
          <a:xfrm>
            <a:off x="1219200" y="25241518"/>
            <a:ext cx="8778240" cy="838200"/>
          </a:xfrm>
          <a:prstGeom prst="rect">
            <a:avLst/>
          </a:prstGeom>
          <a:solidFill>
            <a:srgbClr val="003366"/>
          </a:solidFill>
          <a:ln w="9525">
            <a:noFill/>
            <a:miter lim="800000"/>
            <a:headEnd/>
            <a:tailEnd/>
          </a:ln>
        </p:spPr>
        <p:txBody>
          <a:bodyPr wrap="none" lIns="0" tIns="0" rIns="0" bIns="0"/>
          <a:lstStyle/>
          <a:p>
            <a:pPr algn="ctr" eaLnBrk="0" hangingPunct="0"/>
            <a:r>
              <a:rPr lang="en-US" sz="4800" b="1" dirty="0">
                <a:solidFill>
                  <a:srgbClr val="FFFFFF"/>
                </a:solidFill>
                <a:effectLst/>
              </a:rPr>
              <a:t>Methods and Materials</a:t>
            </a:r>
          </a:p>
        </p:txBody>
      </p:sp>
      <p:sp>
        <p:nvSpPr>
          <p:cNvPr id="2062" name="Rectangle 19"/>
          <p:cNvSpPr>
            <a:spLocks noChangeArrowheads="1"/>
          </p:cNvSpPr>
          <p:nvPr/>
        </p:nvSpPr>
        <p:spPr bwMode="auto">
          <a:xfrm>
            <a:off x="19835552" y="29008552"/>
            <a:ext cx="8778240" cy="859971"/>
          </a:xfrm>
          <a:prstGeom prst="rect">
            <a:avLst/>
          </a:prstGeom>
          <a:solidFill>
            <a:srgbClr val="003366"/>
          </a:solidFill>
          <a:ln w="9525">
            <a:noFill/>
            <a:miter lim="800000"/>
            <a:headEnd/>
            <a:tailEnd/>
          </a:ln>
        </p:spPr>
        <p:txBody>
          <a:bodyPr wrap="none" lIns="0" tIns="0" rIns="0" bIns="0"/>
          <a:lstStyle/>
          <a:p>
            <a:pPr algn="ctr" eaLnBrk="0" hangingPunct="0"/>
            <a:r>
              <a:rPr lang="en-US" sz="4800" b="1" dirty="0">
                <a:solidFill>
                  <a:srgbClr val="FFFFFF"/>
                </a:solidFill>
                <a:effectLst/>
              </a:rPr>
              <a:t>Results</a:t>
            </a:r>
          </a:p>
        </p:txBody>
      </p:sp>
      <p:sp>
        <p:nvSpPr>
          <p:cNvPr id="2071" name="TextBox 23"/>
          <p:cNvSpPr txBox="1">
            <a:spLocks noChangeArrowheads="1"/>
          </p:cNvSpPr>
          <p:nvPr/>
        </p:nvSpPr>
        <p:spPr bwMode="auto">
          <a:xfrm>
            <a:off x="19835552" y="26060401"/>
            <a:ext cx="8778240" cy="1077218"/>
          </a:xfrm>
          <a:prstGeom prst="rect">
            <a:avLst/>
          </a:prstGeom>
          <a:noFill/>
          <a:ln w="9525">
            <a:noFill/>
            <a:miter lim="800000"/>
            <a:headEnd/>
            <a:tailEnd/>
          </a:ln>
        </p:spPr>
        <p:txBody>
          <a:bodyPr wrap="square">
            <a:spAutoFit/>
          </a:bodyPr>
          <a:lstStyle/>
          <a:p>
            <a:pPr algn="just"/>
            <a:r>
              <a:rPr lang="en-US" sz="3200" b="1" dirty="0">
                <a:effectLst/>
              </a:rPr>
              <a:t>Figure </a:t>
            </a:r>
            <a:r>
              <a:rPr lang="en-US" sz="3200" b="1" dirty="0" smtClean="0">
                <a:effectLst/>
              </a:rPr>
              <a:t>2  </a:t>
            </a:r>
            <a:r>
              <a:rPr lang="en-US" sz="3200" dirty="0" smtClean="0">
                <a:effectLst/>
              </a:rPr>
              <a:t>Frequency analysis from past inputs to residuals</a:t>
            </a:r>
            <a:endParaRPr lang="en-US" sz="3200" dirty="0">
              <a:effectLst/>
            </a:endParaRPr>
          </a:p>
        </p:txBody>
      </p:sp>
      <p:sp>
        <p:nvSpPr>
          <p:cNvPr id="25" name="TextBox 17"/>
          <p:cNvSpPr txBox="1">
            <a:spLocks noChangeArrowheads="1"/>
          </p:cNvSpPr>
          <p:nvPr/>
        </p:nvSpPr>
        <p:spPr bwMode="auto">
          <a:xfrm>
            <a:off x="11041380" y="17637863"/>
            <a:ext cx="17253065" cy="1569660"/>
          </a:xfrm>
          <a:prstGeom prst="rect">
            <a:avLst/>
          </a:prstGeom>
          <a:noFill/>
          <a:ln w="9525">
            <a:noFill/>
            <a:miter lim="800000"/>
            <a:headEnd/>
            <a:tailEnd/>
          </a:ln>
        </p:spPr>
        <p:txBody>
          <a:bodyPr wrap="square">
            <a:spAutoFit/>
          </a:bodyPr>
          <a:lstStyle/>
          <a:p>
            <a:r>
              <a:rPr lang="en-US" sz="3200" b="1" dirty="0" smtClean="0">
                <a:effectLst/>
              </a:rPr>
              <a:t>Figure </a:t>
            </a:r>
            <a:r>
              <a:rPr lang="en-US" sz="3200" b="1" dirty="0">
                <a:effectLst/>
              </a:rPr>
              <a:t>1. </a:t>
            </a:r>
            <a:r>
              <a:rPr lang="en-US" sz="3200" dirty="0" smtClean="0">
                <a:effectLst/>
              </a:rPr>
              <a:t>System </a:t>
            </a:r>
            <a:r>
              <a:rPr lang="en-US" sz="3200" dirty="0">
                <a:effectLst/>
              </a:rPr>
              <a:t>Overview:  </a:t>
            </a:r>
            <a:r>
              <a:rPr lang="en-US" sz="3200" dirty="0" smtClean="0">
                <a:effectLst/>
              </a:rPr>
              <a:t>manikin </a:t>
            </a:r>
            <a:r>
              <a:rPr lang="en-US" sz="3200" dirty="0">
                <a:effectLst/>
              </a:rPr>
              <a:t>head in a supine position on an IAB. The Kinect RGBD camera above the head measures head displacement triggered by inflation/deflation of the bladder.</a:t>
            </a:r>
          </a:p>
        </p:txBody>
      </p:sp>
      <p:sp>
        <p:nvSpPr>
          <p:cNvPr id="38" name="Rectangle 19"/>
          <p:cNvSpPr>
            <a:spLocks noChangeArrowheads="1"/>
          </p:cNvSpPr>
          <p:nvPr/>
        </p:nvSpPr>
        <p:spPr bwMode="auto">
          <a:xfrm>
            <a:off x="28956000" y="29019437"/>
            <a:ext cx="8778240" cy="838200"/>
          </a:xfrm>
          <a:prstGeom prst="rect">
            <a:avLst/>
          </a:prstGeom>
          <a:solidFill>
            <a:srgbClr val="003366"/>
          </a:solidFill>
          <a:ln w="9525">
            <a:noFill/>
            <a:miter lim="800000"/>
            <a:headEnd/>
            <a:tailEnd/>
          </a:ln>
        </p:spPr>
        <p:txBody>
          <a:bodyPr wrap="none" lIns="0" tIns="0" rIns="0" bIns="0"/>
          <a:lstStyle/>
          <a:p>
            <a:pPr algn="ctr" eaLnBrk="0" hangingPunct="0"/>
            <a:r>
              <a:rPr lang="en-US" sz="4800" b="1" dirty="0" smtClean="0">
                <a:solidFill>
                  <a:srgbClr val="FFFFFF"/>
                </a:solidFill>
                <a:effectLst/>
              </a:rPr>
              <a:t>Conclusion</a:t>
            </a:r>
            <a:endParaRPr lang="en-US" sz="4800" b="1" dirty="0">
              <a:solidFill>
                <a:srgbClr val="FFFFFF"/>
              </a:solidFill>
              <a:effectLst/>
            </a:endParaRPr>
          </a:p>
        </p:txBody>
      </p:sp>
      <mc:AlternateContent xmlns:mc="http://schemas.openxmlformats.org/markup-compatibility/2006">
        <mc:Choice xmlns:a14="http://schemas.microsoft.com/office/drawing/2010/main" Requires="a14">
          <p:sp>
            <p:nvSpPr>
              <p:cNvPr id="4" name="TextBox 3"/>
              <p:cNvSpPr txBox="1"/>
              <p:nvPr/>
            </p:nvSpPr>
            <p:spPr>
              <a:xfrm>
                <a:off x="19835552" y="30022800"/>
                <a:ext cx="8778240" cy="9291646"/>
              </a:xfrm>
              <a:prstGeom prst="rect">
                <a:avLst/>
              </a:prstGeom>
              <a:noFill/>
            </p:spPr>
            <p:txBody>
              <a:bodyPr wrap="square" rtlCol="0">
                <a:spAutoFit/>
              </a:bodyPr>
              <a:lstStyle/>
              <a:p>
                <a:pPr algn="just" defTabSz="3017838">
                  <a:spcBef>
                    <a:spcPct val="50000"/>
                  </a:spcBef>
                </a:pPr>
                <a:r>
                  <a:rPr lang="en-US" altLang="zh-CN" sz="3400" b="1" i="1" dirty="0" smtClean="0">
                    <a:solidFill>
                      <a:schemeClr val="tx1"/>
                    </a:solidFill>
                    <a:effectLst/>
                    <a:latin typeface="+mj-lt"/>
                    <a:ea typeface="Arial Unicode MS" pitchFamily="34" charset="-128"/>
                    <a:cs typeface="Times New Roman" pitchFamily="18" charset="0"/>
                  </a:rPr>
                  <a:t>A</a:t>
                </a:r>
                <a:r>
                  <a:rPr lang="en-US" altLang="zh-CN" sz="3400" b="1" i="1" dirty="0">
                    <a:solidFill>
                      <a:schemeClr val="tx1"/>
                    </a:solidFill>
                    <a:effectLst/>
                    <a:latin typeface="+mj-lt"/>
                    <a:ea typeface="Arial Unicode MS" pitchFamily="34" charset="-128"/>
                    <a:cs typeface="Times New Roman" pitchFamily="18" charset="0"/>
                  </a:rPr>
                  <a:t>. Fixed Point Convergence</a:t>
                </a:r>
              </a:p>
              <a:p>
                <a:pPr algn="just" defTabSz="3017838">
                  <a:spcBef>
                    <a:spcPct val="50000"/>
                  </a:spcBef>
                </a:pPr>
                <a:r>
                  <a:rPr lang="en-US" altLang="zh-CN" sz="3400" dirty="0">
                    <a:solidFill>
                      <a:schemeClr val="tx1"/>
                    </a:solidFill>
                    <a:effectLst/>
                    <a:latin typeface="+mj-lt"/>
                    <a:ea typeface="Arial Unicode MS" pitchFamily="34" charset="-128"/>
                    <a:cs typeface="Times New Roman" pitchFamily="18" charset="0"/>
                  </a:rPr>
                  <a:t>In order to settle the </a:t>
                </a:r>
                <a:r>
                  <a:rPr lang="en-US" altLang="zh-CN" sz="3400" dirty="0" smtClean="0">
                    <a:solidFill>
                      <a:schemeClr val="tx1"/>
                    </a:solidFill>
                    <a:effectLst/>
                    <a:latin typeface="+mj-lt"/>
                    <a:ea typeface="Arial Unicode MS" pitchFamily="34" charset="-128"/>
                    <a:cs typeface="Times New Roman" pitchFamily="18" charset="0"/>
                  </a:rPr>
                  <a:t>unstable </a:t>
                </a:r>
                <a:r>
                  <a:rPr lang="en-US" altLang="zh-CN" sz="3400" dirty="0">
                    <a:solidFill>
                      <a:schemeClr val="tx1"/>
                    </a:solidFill>
                    <a:effectLst/>
                    <a:latin typeface="+mj-lt"/>
                    <a:ea typeface="Arial Unicode MS" pitchFamily="34" charset="-128"/>
                    <a:cs typeface="Times New Roman" pitchFamily="18" charset="0"/>
                  </a:rPr>
                  <a:t>dynamics of the model, the overall controller was realized with a PID-PI cascade network applied to the model to give the desired head trajectory tracking and settling time </a:t>
                </a:r>
                <a:r>
                  <a:rPr lang="en-US" altLang="zh-CN" sz="3400" dirty="0" smtClean="0">
                    <a:solidFill>
                      <a:schemeClr val="tx1"/>
                    </a:solidFill>
                    <a:effectLst/>
                    <a:latin typeface="+mj-lt"/>
                    <a:ea typeface="Arial Unicode MS" pitchFamily="34" charset="-128"/>
                    <a:cs typeface="Times New Roman" pitchFamily="18" charset="0"/>
                  </a:rPr>
                  <a:t>requirement. The </a:t>
                </a:r>
                <a:r>
                  <a:rPr lang="en-US" altLang="zh-CN" sz="3400" dirty="0">
                    <a:solidFill>
                      <a:schemeClr val="tx1"/>
                    </a:solidFill>
                    <a:effectLst/>
                    <a:latin typeface="+mj-lt"/>
                    <a:ea typeface="Arial Unicode MS" pitchFamily="34" charset="-128"/>
                    <a:cs typeface="Times New Roman" pitchFamily="18" charset="0"/>
                  </a:rPr>
                  <a:t>system’s transfer function with the PID-PI network is </a:t>
                </a:r>
              </a:p>
              <a:p>
                <a:pPr algn="just" defTabSz="3017838">
                  <a:spcBef>
                    <a:spcPct val="50000"/>
                  </a:spcBef>
                </a:pPr>
                <a14:m>
                  <m:oMathPara xmlns:m="http://schemas.openxmlformats.org/officeDocument/2006/math">
                    <m:oMathParaPr>
                      <m:jc m:val="centerGroup"/>
                    </m:oMathParaPr>
                    <m:oMath xmlns:m="http://schemas.openxmlformats.org/officeDocument/2006/math">
                      <m:sSub>
                        <m:sSubPr>
                          <m:ctrlPr>
                            <a:rPr lang="en-US" altLang="zh-CN" sz="3400" i="1">
                              <a:solidFill>
                                <a:schemeClr val="tx1"/>
                              </a:solidFill>
                              <a:effectLst/>
                              <a:latin typeface="Cambria Math" panose="02040503050406030204" pitchFamily="18" charset="0"/>
                              <a:ea typeface="Arial Unicode MS" pitchFamily="34" charset="-128"/>
                              <a:cs typeface="Times New Roman" pitchFamily="18" charset="0"/>
                            </a:rPr>
                          </m:ctrlPr>
                        </m:sSubPr>
                        <m:e>
                          <m:r>
                            <a:rPr lang="en-US" altLang="zh-CN" sz="3400" i="1">
                              <a:solidFill>
                                <a:schemeClr val="tx1"/>
                              </a:solidFill>
                              <a:effectLst/>
                              <a:latin typeface="Cambria Math"/>
                              <a:ea typeface="Arial Unicode MS" pitchFamily="34" charset="-128"/>
                              <a:cs typeface="Times New Roman" pitchFamily="18" charset="0"/>
                            </a:rPr>
                            <m:t>𝐺</m:t>
                          </m:r>
                        </m:e>
                        <m:sub>
                          <m:r>
                            <a:rPr lang="en-US" altLang="zh-CN" sz="3400" i="1">
                              <a:solidFill>
                                <a:schemeClr val="tx1"/>
                              </a:solidFill>
                              <a:effectLst/>
                              <a:latin typeface="Cambria Math"/>
                              <a:ea typeface="Arial Unicode MS" pitchFamily="34" charset="-128"/>
                              <a:cs typeface="Times New Roman" pitchFamily="18" charset="0"/>
                            </a:rPr>
                            <m:t>𝑜𝑙</m:t>
                          </m:r>
                        </m:sub>
                      </m:sSub>
                      <m:r>
                        <a:rPr lang="en-US" altLang="zh-CN" sz="3400" i="1">
                          <a:solidFill>
                            <a:schemeClr val="tx1"/>
                          </a:solidFill>
                          <a:effectLst/>
                          <a:latin typeface="Cambria Math"/>
                          <a:ea typeface="Arial Unicode MS" pitchFamily="34" charset="-128"/>
                          <a:cs typeface="Times New Roman" pitchFamily="18" charset="0"/>
                        </a:rPr>
                        <m:t>=−</m:t>
                      </m:r>
                      <m:f>
                        <m:fPr>
                          <m:ctrlPr>
                            <a:rPr lang="en-US" altLang="zh-CN" sz="3400" i="1">
                              <a:solidFill>
                                <a:schemeClr val="tx1"/>
                              </a:solidFill>
                              <a:effectLst/>
                              <a:latin typeface="Cambria Math" panose="02040503050406030204" pitchFamily="18" charset="0"/>
                              <a:ea typeface="Arial Unicode MS" pitchFamily="34" charset="-128"/>
                              <a:cs typeface="Times New Roman" pitchFamily="18" charset="0"/>
                            </a:rPr>
                          </m:ctrlPr>
                        </m:fPr>
                        <m:num>
                          <m:r>
                            <a:rPr lang="en-US" altLang="zh-CN" sz="3400" i="1">
                              <a:solidFill>
                                <a:schemeClr val="tx1"/>
                              </a:solidFill>
                              <a:effectLst/>
                              <a:latin typeface="Cambria Math"/>
                              <a:ea typeface="Arial Unicode MS" pitchFamily="34" charset="-128"/>
                              <a:cs typeface="Times New Roman" pitchFamily="18" charset="0"/>
                            </a:rPr>
                            <m:t>0.00228</m:t>
                          </m:r>
                          <m:d>
                            <m:dPr>
                              <m:ctrlPr>
                                <a:rPr lang="en-US" altLang="zh-CN" sz="3400" i="1">
                                  <a:solidFill>
                                    <a:schemeClr val="tx1"/>
                                  </a:solidFill>
                                  <a:effectLst/>
                                  <a:latin typeface="Cambria Math" panose="02040503050406030204" pitchFamily="18" charset="0"/>
                                  <a:ea typeface="Arial Unicode MS" pitchFamily="34" charset="-128"/>
                                  <a:cs typeface="Times New Roman" pitchFamily="18" charset="0"/>
                                </a:rPr>
                              </m:ctrlPr>
                            </m:dPr>
                            <m:e>
                              <m:r>
                                <a:rPr lang="en-US" altLang="zh-CN" sz="3400" i="1">
                                  <a:solidFill>
                                    <a:schemeClr val="tx1"/>
                                  </a:solidFill>
                                  <a:effectLst/>
                                  <a:latin typeface="Cambria Math"/>
                                  <a:ea typeface="Arial Unicode MS" pitchFamily="34" charset="-128"/>
                                  <a:cs typeface="Times New Roman" pitchFamily="18" charset="0"/>
                                </a:rPr>
                                <m:t>𝑠</m:t>
                              </m:r>
                              <m:r>
                                <a:rPr lang="en-US" altLang="zh-CN" sz="3400" i="1">
                                  <a:solidFill>
                                    <a:schemeClr val="tx1"/>
                                  </a:solidFill>
                                  <a:effectLst/>
                                  <a:latin typeface="Cambria Math"/>
                                  <a:ea typeface="Arial Unicode MS" pitchFamily="34" charset="-128"/>
                                  <a:cs typeface="Times New Roman" pitchFamily="18" charset="0"/>
                                </a:rPr>
                                <m:t>+0.009073</m:t>
                              </m:r>
                            </m:e>
                          </m:d>
                          <m:d>
                            <m:dPr>
                              <m:ctrlPr>
                                <a:rPr lang="en-US" altLang="zh-CN" sz="3400" i="1">
                                  <a:solidFill>
                                    <a:schemeClr val="tx1"/>
                                  </a:solidFill>
                                  <a:effectLst/>
                                  <a:latin typeface="Cambria Math" panose="02040503050406030204" pitchFamily="18" charset="0"/>
                                  <a:ea typeface="Arial Unicode MS" pitchFamily="34" charset="-128"/>
                                  <a:cs typeface="Times New Roman" pitchFamily="18" charset="0"/>
                                </a:rPr>
                              </m:ctrlPr>
                            </m:dPr>
                            <m:e>
                              <m:r>
                                <a:rPr lang="en-US" altLang="zh-CN" sz="3400" i="1">
                                  <a:solidFill>
                                    <a:schemeClr val="tx1"/>
                                  </a:solidFill>
                                  <a:effectLst/>
                                  <a:latin typeface="Cambria Math"/>
                                  <a:ea typeface="Arial Unicode MS" pitchFamily="34" charset="-128"/>
                                  <a:cs typeface="Times New Roman" pitchFamily="18" charset="0"/>
                                </a:rPr>
                                <m:t>𝑠</m:t>
                              </m:r>
                              <m:r>
                                <a:rPr lang="en-US" altLang="zh-CN" sz="3400" i="1">
                                  <a:solidFill>
                                    <a:schemeClr val="tx1"/>
                                  </a:solidFill>
                                  <a:effectLst/>
                                  <a:latin typeface="Cambria Math"/>
                                  <a:ea typeface="Arial Unicode MS" pitchFamily="34" charset="-128"/>
                                  <a:cs typeface="Times New Roman" pitchFamily="18" charset="0"/>
                                </a:rPr>
                                <m:t>−1.7137</m:t>
                              </m:r>
                            </m:e>
                          </m:d>
                        </m:num>
                        <m:den>
                          <m:r>
                            <a:rPr lang="en-US" altLang="zh-CN" sz="3400" i="1">
                              <a:solidFill>
                                <a:schemeClr val="tx1"/>
                              </a:solidFill>
                              <a:effectLst/>
                              <a:latin typeface="Cambria Math"/>
                              <a:ea typeface="Arial Unicode MS" pitchFamily="34" charset="-128"/>
                              <a:cs typeface="Times New Roman" pitchFamily="18" charset="0"/>
                            </a:rPr>
                            <m:t>𝑠</m:t>
                          </m:r>
                          <m:d>
                            <m:dPr>
                              <m:ctrlPr>
                                <a:rPr lang="en-US" altLang="zh-CN" sz="3400" i="1">
                                  <a:solidFill>
                                    <a:schemeClr val="tx1"/>
                                  </a:solidFill>
                                  <a:effectLst/>
                                  <a:latin typeface="Cambria Math" panose="02040503050406030204" pitchFamily="18" charset="0"/>
                                  <a:ea typeface="Arial Unicode MS" pitchFamily="34" charset="-128"/>
                                  <a:cs typeface="Times New Roman" pitchFamily="18" charset="0"/>
                                </a:rPr>
                              </m:ctrlPr>
                            </m:dPr>
                            <m:e>
                              <m:r>
                                <a:rPr lang="en-US" altLang="zh-CN" sz="3400" i="1">
                                  <a:solidFill>
                                    <a:schemeClr val="tx1"/>
                                  </a:solidFill>
                                  <a:effectLst/>
                                  <a:latin typeface="Cambria Math"/>
                                  <a:ea typeface="Arial Unicode MS" pitchFamily="34" charset="-128"/>
                                  <a:cs typeface="Times New Roman" pitchFamily="18" charset="0"/>
                                </a:rPr>
                                <m:t>𝑠</m:t>
                              </m:r>
                              <m:r>
                                <a:rPr lang="en-US" altLang="zh-CN" sz="3400" i="1">
                                  <a:solidFill>
                                    <a:schemeClr val="tx1"/>
                                  </a:solidFill>
                                  <a:effectLst/>
                                  <a:latin typeface="Cambria Math"/>
                                  <a:ea typeface="Arial Unicode MS" pitchFamily="34" charset="-128"/>
                                  <a:cs typeface="Times New Roman" pitchFamily="18" charset="0"/>
                                </a:rPr>
                                <m:t>+0.01</m:t>
                              </m:r>
                            </m:e>
                          </m:d>
                          <m:d>
                            <m:dPr>
                              <m:ctrlPr>
                                <a:rPr lang="en-US" altLang="zh-CN" sz="3400" i="1">
                                  <a:solidFill>
                                    <a:schemeClr val="tx1"/>
                                  </a:solidFill>
                                  <a:effectLst/>
                                  <a:latin typeface="Cambria Math" panose="02040503050406030204" pitchFamily="18" charset="0"/>
                                  <a:ea typeface="Arial Unicode MS" pitchFamily="34" charset="-128"/>
                                  <a:cs typeface="Times New Roman" pitchFamily="18" charset="0"/>
                                </a:rPr>
                              </m:ctrlPr>
                            </m:dPr>
                            <m:e>
                              <m:r>
                                <a:rPr lang="en-US" altLang="zh-CN" sz="3400" i="1">
                                  <a:solidFill>
                                    <a:schemeClr val="tx1"/>
                                  </a:solidFill>
                                  <a:effectLst/>
                                  <a:latin typeface="Cambria Math"/>
                                  <a:ea typeface="Arial Unicode MS" pitchFamily="34" charset="-128"/>
                                  <a:cs typeface="Times New Roman" pitchFamily="18" charset="0"/>
                                </a:rPr>
                                <m:t>𝑠</m:t>
                              </m:r>
                              <m:r>
                                <a:rPr lang="en-US" altLang="zh-CN" sz="3400" i="1">
                                  <a:solidFill>
                                    <a:schemeClr val="tx1"/>
                                  </a:solidFill>
                                  <a:effectLst/>
                                  <a:latin typeface="Cambria Math"/>
                                  <a:ea typeface="Arial Unicode MS" pitchFamily="34" charset="-128"/>
                                  <a:cs typeface="Times New Roman" pitchFamily="18" charset="0"/>
                                </a:rPr>
                                <m:t>+0.1028</m:t>
                              </m:r>
                            </m:e>
                          </m:d>
                        </m:den>
                      </m:f>
                    </m:oMath>
                  </m:oMathPara>
                </a14:m>
                <a:endParaRPr lang="en-US" altLang="zh-CN" sz="3400" i="1" dirty="0" smtClean="0">
                  <a:solidFill>
                    <a:schemeClr val="tx1"/>
                  </a:solidFill>
                  <a:effectLst/>
                  <a:latin typeface="Cambria Math"/>
                  <a:ea typeface="Arial Unicode MS" pitchFamily="34" charset="-128"/>
                  <a:cs typeface="Times New Roman" pitchFamily="18" charset="0"/>
                </a:endParaRPr>
              </a:p>
              <a:p>
                <a:pPr algn="just" defTabSz="3017838">
                  <a:spcBef>
                    <a:spcPct val="50000"/>
                  </a:spcBef>
                </a:pPr>
                <a:r>
                  <a:rPr lang="en-US" altLang="zh-CN" sz="3400" b="1" i="1" dirty="0">
                    <a:effectLst/>
                    <a:ea typeface="Arial Unicode MS" pitchFamily="34" charset="-128"/>
                    <a:cs typeface="Times New Roman" pitchFamily="18" charset="0"/>
                  </a:rPr>
                  <a:t>B. Experimental Results</a:t>
                </a:r>
              </a:p>
              <a:p>
                <a:pPr algn="just" defTabSz="3017838">
                  <a:spcBef>
                    <a:spcPct val="50000"/>
                  </a:spcBef>
                </a:pPr>
                <a:r>
                  <a:rPr lang="en-US" altLang="zh-CN" sz="3400" dirty="0">
                    <a:effectLst/>
                    <a:ea typeface="Arial Unicode MS" pitchFamily="34" charset="-128"/>
                    <a:cs typeface="Times New Roman" pitchFamily="18" charset="0"/>
                  </a:rPr>
                  <a:t>The system model and designed </a:t>
                </a:r>
                <a:r>
                  <a:rPr lang="en-US" altLang="zh-CN" sz="3400" dirty="0" smtClean="0">
                    <a:effectLst/>
                    <a:ea typeface="Arial Unicode MS" pitchFamily="34" charset="-128"/>
                    <a:cs typeface="Times New Roman" pitchFamily="18" charset="0"/>
                  </a:rPr>
                  <a:t>controller </a:t>
                </a:r>
                <a:r>
                  <a:rPr lang="en-US" altLang="zh-CN" sz="3400" dirty="0">
                    <a:effectLst/>
                    <a:ea typeface="Arial Unicode MS" pitchFamily="34" charset="-128"/>
                    <a:cs typeface="Times New Roman" pitchFamily="18" charset="0"/>
                  </a:rPr>
                  <a:t>was deployed on the physical testbed of Figure 1. using the </a:t>
                </a:r>
                <a:r>
                  <a:rPr lang="en-US" altLang="zh-CN" sz="3400" dirty="0" err="1">
                    <a:effectLst/>
                    <a:ea typeface="Arial Unicode MS" pitchFamily="34" charset="-128"/>
                    <a:cs typeface="Times New Roman" pitchFamily="18" charset="0"/>
                  </a:rPr>
                  <a:t>myRIO</a:t>
                </a:r>
                <a:r>
                  <a:rPr lang="en-US" altLang="zh-CN" sz="3400" dirty="0">
                    <a:effectLst/>
                    <a:ea typeface="Arial Unicode MS" pitchFamily="34" charset="-128"/>
                    <a:cs typeface="Times New Roman" pitchFamily="18" charset="0"/>
                  </a:rPr>
                  <a:t> embedded microcontroller. Experiments with </a:t>
                </a:r>
                <a:r>
                  <a:rPr lang="en-US" altLang="zh-CN" sz="3400" dirty="0" smtClean="0">
                    <a:effectLst/>
                    <a:ea typeface="Arial Unicode MS" pitchFamily="34" charset="-128"/>
                    <a:cs typeface="Times New Roman" pitchFamily="18" charset="0"/>
                  </a:rPr>
                  <a:t>constant and varying </a:t>
                </a:r>
                <a:r>
                  <a:rPr lang="en-US" altLang="zh-CN" sz="3400" dirty="0" err="1" smtClean="0">
                    <a:effectLst/>
                    <a:ea typeface="Arial Unicode MS" pitchFamily="34" charset="-128"/>
                    <a:cs typeface="Times New Roman" pitchFamily="18" charset="0"/>
                  </a:rPr>
                  <a:t>setpoints</a:t>
                </a:r>
                <a:r>
                  <a:rPr lang="en-US" altLang="zh-CN" sz="3400" dirty="0" smtClean="0">
                    <a:effectLst/>
                    <a:ea typeface="Arial Unicode MS" pitchFamily="34" charset="-128"/>
                    <a:cs typeface="Times New Roman" pitchFamily="18" charset="0"/>
                  </a:rPr>
                  <a:t> were carried out. </a:t>
                </a:r>
                <a:endParaRPr lang="en-US" altLang="zh-CN" sz="3400" dirty="0">
                  <a:solidFill>
                    <a:schemeClr val="tx1"/>
                  </a:solidFill>
                  <a:effectLst/>
                  <a:latin typeface="+mj-lt"/>
                  <a:ea typeface="Arial Unicode MS" pitchFamily="34" charset="-128"/>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9835552" y="30022800"/>
                <a:ext cx="8778240" cy="9291646"/>
              </a:xfrm>
              <a:prstGeom prst="rect">
                <a:avLst/>
              </a:prstGeom>
              <a:blipFill rotWithShape="0">
                <a:blip r:embed="rId5"/>
                <a:stretch>
                  <a:fillRect l="-1944" t="-919" r="-1944" b="-1312"/>
                </a:stretch>
              </a:blipFill>
            </p:spPr>
            <p:txBody>
              <a:bodyPr/>
              <a:lstStyle/>
              <a:p>
                <a:r>
                  <a:rPr lang="en-US">
                    <a:noFill/>
                  </a:rPr>
                  <a:t> </a:t>
                </a:r>
              </a:p>
            </p:txBody>
          </p:sp>
        </mc:Fallback>
      </mc:AlternateContent>
      <p:sp>
        <p:nvSpPr>
          <p:cNvPr id="10" name="TextBox 9"/>
          <p:cNvSpPr txBox="1"/>
          <p:nvPr/>
        </p:nvSpPr>
        <p:spPr>
          <a:xfrm>
            <a:off x="1219200" y="26153348"/>
            <a:ext cx="8778240" cy="13434447"/>
          </a:xfrm>
          <a:prstGeom prst="rect">
            <a:avLst/>
          </a:prstGeom>
          <a:noFill/>
        </p:spPr>
        <p:txBody>
          <a:bodyPr wrap="square" rtlCol="0">
            <a:spAutoFit/>
          </a:bodyPr>
          <a:lstStyle/>
          <a:p>
            <a:pPr algn="just" defTabSz="3017838">
              <a:spcBef>
                <a:spcPct val="50000"/>
              </a:spcBef>
            </a:pPr>
            <a:r>
              <a:rPr lang="en-US" altLang="zh-CN" sz="3400" b="1" i="1" dirty="0" smtClean="0">
                <a:effectLst/>
                <a:ea typeface="Arial Unicode MS" pitchFamily="34" charset="-128"/>
                <a:cs typeface="Arial Unicode MS" pitchFamily="34" charset="-128"/>
              </a:rPr>
              <a:t>A. Soft </a:t>
            </a:r>
            <a:r>
              <a:rPr lang="en-US" altLang="zh-CN" sz="3400" b="1" i="1" dirty="0">
                <a:effectLst/>
                <a:ea typeface="Arial Unicode MS" pitchFamily="34" charset="-128"/>
                <a:cs typeface="Arial Unicode MS" pitchFamily="34" charset="-128"/>
              </a:rPr>
              <a:t>Robot System </a:t>
            </a:r>
            <a:endParaRPr lang="en-US" altLang="zh-CN" sz="3400" b="1" i="1" dirty="0" smtClean="0">
              <a:effectLst/>
              <a:ea typeface="Arial Unicode MS" pitchFamily="34" charset="-128"/>
              <a:cs typeface="Arial Unicode MS" pitchFamily="34" charset="-128"/>
            </a:endParaRPr>
          </a:p>
          <a:p>
            <a:pPr algn="just" defTabSz="3017838">
              <a:spcBef>
                <a:spcPct val="50000"/>
              </a:spcBef>
            </a:pPr>
            <a:r>
              <a:rPr lang="en-US" altLang="zh-CN" sz="3400" dirty="0" smtClean="0">
                <a:effectLst/>
                <a:ea typeface="Arial Unicode MS" pitchFamily="34" charset="-128"/>
                <a:cs typeface="Arial Unicode MS" pitchFamily="34" charset="-128"/>
              </a:rPr>
              <a:t>This </a:t>
            </a:r>
            <a:r>
              <a:rPr lang="en-US" altLang="zh-CN" sz="3400" dirty="0">
                <a:effectLst/>
                <a:ea typeface="Arial Unicode MS" pitchFamily="34" charset="-128"/>
                <a:cs typeface="Arial Unicode MS" pitchFamily="34" charset="-128"/>
              </a:rPr>
              <a:t>study is limited to the flexion and extension motion control of the H&amp;N region during a simulated RT.</a:t>
            </a:r>
          </a:p>
          <a:p>
            <a:pPr algn="just" defTabSz="3017838">
              <a:spcBef>
                <a:spcPct val="50000"/>
              </a:spcBef>
            </a:pPr>
            <a:r>
              <a:rPr lang="en-US" altLang="zh-CN" sz="3400" dirty="0">
                <a:effectLst/>
                <a:ea typeface="Arial Unicode MS" pitchFamily="34" charset="-128"/>
                <a:cs typeface="Arial Unicode MS" pitchFamily="34" charset="-128"/>
              </a:rPr>
              <a:t>The soft robot system (</a:t>
            </a:r>
            <a:r>
              <a:rPr lang="en-US" altLang="zh-CN" sz="3400" dirty="0" smtClean="0">
                <a:effectLst/>
                <a:ea typeface="Arial Unicode MS" pitchFamily="34" charset="-128"/>
                <a:cs typeface="Arial Unicode MS" pitchFamily="34" charset="-128"/>
              </a:rPr>
              <a:t>Figure 1) </a:t>
            </a:r>
            <a:r>
              <a:rPr lang="en-US" altLang="zh-CN" sz="3400" dirty="0">
                <a:effectLst/>
                <a:ea typeface="Arial Unicode MS" pitchFamily="34" charset="-128"/>
                <a:cs typeface="Arial Unicode MS" pitchFamily="34" charset="-128"/>
              </a:rPr>
              <a:t>includes a deformable inflatable air bladder (IAB) made of lightweight, durable polyester and PVC, and a pair of silicone rubber tubes. Each tube is locked onto each of the T-port connector orifices at the mouth the IAB and the other tube terminals convey air to and fro each current-controlled proportional solenoid valves. Air is sourced from a rechargeable 1HP pressurized air canister.</a:t>
            </a:r>
          </a:p>
          <a:p>
            <a:pPr algn="just" defTabSz="3017838">
              <a:spcBef>
                <a:spcPct val="50000"/>
              </a:spcBef>
            </a:pPr>
            <a:r>
              <a:rPr lang="en-US" altLang="zh-CN" sz="3400" dirty="0">
                <a:effectLst/>
                <a:ea typeface="Arial Unicode MS" pitchFamily="34" charset="-128"/>
                <a:cs typeface="Arial Unicode MS" pitchFamily="34" charset="-128"/>
              </a:rPr>
              <a:t>The proportional valves control the actuation of the IAB which in turn controls the motion of the head. A manikin head with ball joint neck was used as a patient phantom.</a:t>
            </a:r>
          </a:p>
          <a:p>
            <a:pPr algn="just" defTabSz="3017838">
              <a:spcBef>
                <a:spcPct val="50000"/>
              </a:spcBef>
            </a:pPr>
            <a:r>
              <a:rPr lang="en-US" altLang="zh-CN" sz="3400" b="1" i="1" dirty="0">
                <a:effectLst/>
                <a:ea typeface="Arial Unicode MS" pitchFamily="34" charset="-128"/>
                <a:cs typeface="Arial Unicode MS" pitchFamily="34" charset="-128"/>
              </a:rPr>
              <a:t>B. Vision System</a:t>
            </a:r>
          </a:p>
          <a:p>
            <a:pPr algn="just" defTabSz="3017838">
              <a:spcBef>
                <a:spcPct val="50000"/>
              </a:spcBef>
            </a:pPr>
            <a:r>
              <a:rPr lang="en-US" altLang="zh-CN" sz="3400" dirty="0">
                <a:effectLst/>
                <a:ea typeface="Arial Unicode MS" pitchFamily="34" charset="-128"/>
                <a:cs typeface="Arial Unicode MS" pitchFamily="34" charset="-128"/>
              </a:rPr>
              <a:t>A Kinect </a:t>
            </a:r>
            <a:r>
              <a:rPr lang="en-US" altLang="zh-CN" sz="3400" dirty="0" smtClean="0">
                <a:effectLst/>
                <a:ea typeface="Arial Unicode MS" pitchFamily="34" charset="-128"/>
                <a:cs typeface="Arial Unicode MS" pitchFamily="34" charset="-128"/>
              </a:rPr>
              <a:t>RGB-D </a:t>
            </a:r>
            <a:r>
              <a:rPr lang="en-US" altLang="zh-CN" sz="3400" dirty="0">
                <a:effectLst/>
                <a:ea typeface="Arial Unicode MS" pitchFamily="34" charset="-128"/>
                <a:cs typeface="Arial Unicode MS" pitchFamily="34" charset="-128"/>
              </a:rPr>
              <a:t>camera was mounted above the couch while the </a:t>
            </a:r>
            <a:r>
              <a:rPr lang="en-US" altLang="zh-CN" sz="3400" dirty="0" smtClean="0">
                <a:effectLst/>
                <a:ea typeface="Arial Unicode MS" pitchFamily="34" charset="-128"/>
                <a:cs typeface="Arial Unicode MS" pitchFamily="34" charset="-128"/>
              </a:rPr>
              <a:t>manikin head </a:t>
            </a:r>
            <a:r>
              <a:rPr lang="en-US" altLang="zh-CN" sz="3400" dirty="0">
                <a:effectLst/>
                <a:ea typeface="Arial Unicode MS" pitchFamily="34" charset="-128"/>
                <a:cs typeface="Arial Unicode MS" pitchFamily="34" charset="-128"/>
              </a:rPr>
              <a:t>lied in a supine position on the inflatable </a:t>
            </a:r>
            <a:r>
              <a:rPr lang="en-US" altLang="zh-CN" sz="3400" dirty="0" smtClean="0">
                <a:effectLst/>
                <a:ea typeface="Arial Unicode MS" pitchFamily="34" charset="-128"/>
                <a:cs typeface="Arial Unicode MS" pitchFamily="34" charset="-128"/>
              </a:rPr>
              <a:t>bladder. </a:t>
            </a:r>
            <a:r>
              <a:rPr lang="en-US" altLang="zh-CN" sz="3400" dirty="0">
                <a:effectLst/>
                <a:ea typeface="Arial Unicode MS" pitchFamily="34" charset="-128"/>
                <a:cs typeface="Arial Unicode MS" pitchFamily="34" charset="-128"/>
              </a:rPr>
              <a:t>We mapped the displacement of the head as </a:t>
            </a:r>
          </a:p>
        </p:txBody>
      </p:sp>
      <p:sp>
        <p:nvSpPr>
          <p:cNvPr id="16" name="TextBox 15"/>
          <p:cNvSpPr txBox="1"/>
          <p:nvPr/>
        </p:nvSpPr>
        <p:spPr>
          <a:xfrm>
            <a:off x="28956000" y="29946600"/>
            <a:ext cx="8778240" cy="5324535"/>
          </a:xfrm>
          <a:prstGeom prst="rect">
            <a:avLst/>
          </a:prstGeom>
          <a:noFill/>
        </p:spPr>
        <p:txBody>
          <a:bodyPr wrap="square" rtlCol="0">
            <a:spAutoFit/>
          </a:bodyPr>
          <a:lstStyle/>
          <a:p>
            <a:pPr algn="just"/>
            <a:r>
              <a:rPr lang="en-US" altLang="zh-CN" sz="3400" dirty="0">
                <a:effectLst/>
                <a:ea typeface="Arial Unicode MS" pitchFamily="34" charset="-128"/>
                <a:cs typeface="Times New Roman" pitchFamily="18" charset="0"/>
              </a:rPr>
              <a:t>This work </a:t>
            </a:r>
            <a:r>
              <a:rPr lang="en-US" altLang="zh-CN" sz="3400" dirty="0" smtClean="0">
                <a:effectLst/>
                <a:ea typeface="Arial Unicode MS" pitchFamily="34" charset="-128"/>
                <a:cs typeface="Times New Roman" pitchFamily="18" charset="0"/>
              </a:rPr>
              <a:t>demonstrates th</a:t>
            </a:r>
            <a:r>
              <a:rPr lang="en-US" sz="3400" dirty="0" smtClean="0">
                <a:effectLst/>
              </a:rPr>
              <a:t>e  developed surface </a:t>
            </a:r>
            <a:r>
              <a:rPr lang="en-US" sz="3400" dirty="0">
                <a:effectLst/>
              </a:rPr>
              <a:t>image-guided soft robotic patient positioning system can achieve accurate </a:t>
            </a:r>
            <a:r>
              <a:rPr lang="en-US" sz="3400" dirty="0" smtClean="0">
                <a:effectLst/>
              </a:rPr>
              <a:t>manikin head </a:t>
            </a:r>
            <a:r>
              <a:rPr lang="en-US" sz="3400" dirty="0">
                <a:effectLst/>
              </a:rPr>
              <a:t>flexion/extension motion. Given this promising initial result, </a:t>
            </a:r>
            <a:r>
              <a:rPr lang="en-US" sz="3400" dirty="0" smtClean="0">
                <a:effectLst/>
              </a:rPr>
              <a:t>we will extend the </a:t>
            </a:r>
            <a:r>
              <a:rPr lang="en-US" sz="3400" dirty="0">
                <a:effectLst/>
              </a:rPr>
              <a:t>current one-dimensional soft robot control to multiple IABs for non-rigid positioning </a:t>
            </a:r>
            <a:r>
              <a:rPr lang="en-US" sz="3400" dirty="0" smtClean="0">
                <a:effectLst/>
              </a:rPr>
              <a:t>control. Clinically approved vision systems will help ensure accuracy to less than 0.5mm error.</a:t>
            </a:r>
            <a:endParaRPr lang="en-US" sz="3400" dirty="0"/>
          </a:p>
        </p:txBody>
      </p:sp>
      <p:grpSp>
        <p:nvGrpSpPr>
          <p:cNvPr id="6" name="Group 5"/>
          <p:cNvGrpSpPr/>
          <p:nvPr/>
        </p:nvGrpSpPr>
        <p:grpSpPr>
          <a:xfrm>
            <a:off x="28956000" y="7467599"/>
            <a:ext cx="8778241" cy="21187889"/>
            <a:chOff x="30534833" y="8381998"/>
            <a:chExt cx="9196251" cy="20183102"/>
          </a:xfrm>
        </p:grpSpPr>
        <p:sp>
          <p:nvSpPr>
            <p:cNvPr id="33" name="TextBox 23"/>
            <p:cNvSpPr txBox="1">
              <a:spLocks noChangeArrowheads="1"/>
            </p:cNvSpPr>
            <p:nvPr/>
          </p:nvSpPr>
          <p:spPr bwMode="auto">
            <a:xfrm>
              <a:off x="30534834" y="20136911"/>
              <a:ext cx="9196250" cy="584775"/>
            </a:xfrm>
            <a:prstGeom prst="rect">
              <a:avLst/>
            </a:prstGeom>
            <a:noFill/>
            <a:ln w="9525">
              <a:noFill/>
              <a:miter lim="800000"/>
              <a:headEnd/>
              <a:tailEnd/>
            </a:ln>
          </p:spPr>
          <p:txBody>
            <a:bodyPr wrap="square">
              <a:spAutoFit/>
            </a:bodyPr>
            <a:lstStyle/>
            <a:p>
              <a:pPr algn="just"/>
              <a:r>
                <a:rPr lang="en-US" sz="3200" b="1" dirty="0">
                  <a:effectLst/>
                </a:rPr>
                <a:t>Figure </a:t>
              </a:r>
              <a:r>
                <a:rPr lang="en-US" sz="3200" b="1" dirty="0" smtClean="0">
                  <a:effectLst/>
                </a:rPr>
                <a:t>3.  </a:t>
              </a:r>
              <a:r>
                <a:rPr lang="en-US" sz="3200" dirty="0" smtClean="0">
                  <a:effectLst/>
                </a:rPr>
                <a:t>Constant setpoint experiment</a:t>
              </a:r>
              <a:endParaRPr lang="en-US" sz="3200" dirty="0">
                <a:effectLst/>
              </a:endParaRPr>
            </a:p>
          </p:txBody>
        </p:sp>
        <p:sp>
          <p:nvSpPr>
            <p:cNvPr id="34" name="TextBox 23"/>
            <p:cNvSpPr txBox="1">
              <a:spLocks noChangeArrowheads="1"/>
            </p:cNvSpPr>
            <p:nvPr/>
          </p:nvSpPr>
          <p:spPr bwMode="auto">
            <a:xfrm>
              <a:off x="30534834" y="27980325"/>
              <a:ext cx="9196250" cy="584775"/>
            </a:xfrm>
            <a:prstGeom prst="rect">
              <a:avLst/>
            </a:prstGeom>
            <a:noFill/>
            <a:ln w="9525">
              <a:noFill/>
              <a:miter lim="800000"/>
              <a:headEnd/>
              <a:tailEnd/>
            </a:ln>
          </p:spPr>
          <p:txBody>
            <a:bodyPr wrap="square">
              <a:spAutoFit/>
            </a:bodyPr>
            <a:lstStyle/>
            <a:p>
              <a:pPr algn="just"/>
              <a:r>
                <a:rPr lang="en-US" sz="3200" b="1" dirty="0">
                  <a:effectLst/>
                </a:rPr>
                <a:t>Figure </a:t>
              </a:r>
              <a:r>
                <a:rPr lang="en-US" sz="3200" b="1" dirty="0" smtClean="0">
                  <a:effectLst/>
                </a:rPr>
                <a:t>4.  </a:t>
              </a:r>
              <a:r>
                <a:rPr lang="en-US" sz="3200" dirty="0" smtClean="0">
                  <a:effectLst/>
                </a:rPr>
                <a:t>Varying set-points experiment</a:t>
              </a:r>
              <a:endParaRPr lang="en-US" sz="3200" dirty="0">
                <a:effectLst/>
              </a:endParaRPr>
            </a:p>
          </p:txBody>
        </p:sp>
        <p:sp>
          <p:nvSpPr>
            <p:cNvPr id="35" name="TextBox 34"/>
            <p:cNvSpPr txBox="1"/>
            <p:nvPr/>
          </p:nvSpPr>
          <p:spPr>
            <a:xfrm>
              <a:off x="30534833" y="8381998"/>
              <a:ext cx="9196249" cy="4801314"/>
            </a:xfrm>
            <a:prstGeom prst="rect">
              <a:avLst/>
            </a:prstGeom>
            <a:noFill/>
          </p:spPr>
          <p:txBody>
            <a:bodyPr wrap="square" rtlCol="0">
              <a:spAutoFit/>
            </a:bodyPr>
            <a:lstStyle/>
            <a:p>
              <a:pPr algn="just" defTabSz="3017838">
                <a:spcBef>
                  <a:spcPct val="50000"/>
                </a:spcBef>
              </a:pPr>
              <a:r>
                <a:rPr lang="en-US" altLang="zh-CN" sz="3400" dirty="0" smtClean="0">
                  <a:effectLst/>
                  <a:ea typeface="Arial Unicode MS" pitchFamily="34" charset="-128"/>
                  <a:cs typeface="Times New Roman" pitchFamily="18" charset="0"/>
                </a:rPr>
                <a:t>Figure 3 </a:t>
              </a:r>
              <a:r>
                <a:rPr lang="en-US" altLang="zh-CN" sz="3400" dirty="0">
                  <a:effectLst/>
                  <a:ea typeface="Arial Unicode MS" pitchFamily="34" charset="-128"/>
                  <a:cs typeface="Times New Roman" pitchFamily="18" charset="0"/>
                </a:rPr>
                <a:t>and </a:t>
              </a:r>
              <a:r>
                <a:rPr lang="en-US" altLang="zh-CN" sz="3400" dirty="0" smtClean="0">
                  <a:effectLst/>
                  <a:ea typeface="Arial Unicode MS" pitchFamily="34" charset="-128"/>
                  <a:cs typeface="Times New Roman" pitchFamily="18" charset="0"/>
                </a:rPr>
                <a:t>4 </a:t>
              </a:r>
              <a:r>
                <a:rPr lang="en-US" altLang="zh-CN" sz="3400" dirty="0">
                  <a:effectLst/>
                  <a:ea typeface="Arial Unicode MS" pitchFamily="34" charset="-128"/>
                  <a:cs typeface="Times New Roman" pitchFamily="18" charset="0"/>
                </a:rPr>
                <a:t>shows that the controller enables automated desired trajectory tracking with a deviation of no more than 2mm. The spikes in the tracking signal are a result of the noisy structure-from-motion based depth camera of the </a:t>
              </a:r>
              <a:r>
                <a:rPr lang="en-US" altLang="zh-CN" sz="3400" dirty="0" smtClean="0">
                  <a:effectLst/>
                  <a:ea typeface="Arial Unicode MS" pitchFamily="34" charset="-128"/>
                  <a:cs typeface="Times New Roman" pitchFamily="18" charset="0"/>
                </a:rPr>
                <a:t>Vision System. </a:t>
              </a:r>
              <a:r>
                <a:rPr lang="en-US" altLang="zh-CN" sz="3400" dirty="0">
                  <a:effectLst/>
                  <a:ea typeface="Arial Unicode MS" pitchFamily="34" charset="-128"/>
                  <a:cs typeface="Times New Roman" pitchFamily="18" charset="0"/>
                </a:rPr>
                <a:t>The delay inherent in the system is due to the non-collocation of the sensor and actuator during the experiment.</a:t>
              </a:r>
            </a:p>
          </p:txBody>
        </p:sp>
      </p:grpSp>
      <p:sp>
        <p:nvSpPr>
          <p:cNvPr id="36" name="TextBox 35"/>
          <p:cNvSpPr txBox="1"/>
          <p:nvPr/>
        </p:nvSpPr>
        <p:spPr>
          <a:xfrm>
            <a:off x="28956000" y="36271200"/>
            <a:ext cx="8778240" cy="3539430"/>
          </a:xfrm>
          <a:prstGeom prst="rect">
            <a:avLst/>
          </a:prstGeom>
          <a:noFill/>
        </p:spPr>
        <p:txBody>
          <a:bodyPr wrap="square" rtlCol="0">
            <a:spAutoFit/>
          </a:bodyPr>
          <a:lstStyle/>
          <a:p>
            <a:pPr algn="just"/>
            <a:r>
              <a:rPr lang="en-US" sz="3200" dirty="0" smtClean="0">
                <a:effectLst/>
              </a:rPr>
              <a:t>1.L</a:t>
            </a:r>
            <a:r>
              <a:rPr lang="en-US" sz="3200" dirty="0">
                <a:effectLst/>
              </a:rPr>
              <a:t>. </a:t>
            </a:r>
            <a:r>
              <a:rPr lang="en-US" sz="3200" dirty="0" smtClean="0">
                <a:effectLst/>
              </a:rPr>
              <a:t>Xing </a:t>
            </a:r>
            <a:r>
              <a:rPr lang="en-US" sz="3200" i="1" dirty="0" smtClean="0">
                <a:effectLst/>
              </a:rPr>
              <a:t>et al</a:t>
            </a:r>
            <a:r>
              <a:rPr lang="en-US" sz="3200" dirty="0" smtClean="0">
                <a:effectLst/>
              </a:rPr>
              <a:t>. </a:t>
            </a:r>
            <a:r>
              <a:rPr lang="en-US" sz="3200" dirty="0">
                <a:effectLst/>
              </a:rPr>
              <a:t>"Dosimetric effects of patient displacement and collimator and gantry angle misalignment on intensity modulated radiation therapy," </a:t>
            </a:r>
            <a:r>
              <a:rPr lang="en-US" sz="3200" dirty="0" err="1">
                <a:effectLst/>
              </a:rPr>
              <a:t>Radiother</a:t>
            </a:r>
            <a:r>
              <a:rPr lang="en-US" sz="3200" dirty="0">
                <a:effectLst/>
              </a:rPr>
              <a:t> </a:t>
            </a:r>
            <a:r>
              <a:rPr lang="en-US" sz="3200" dirty="0" err="1">
                <a:effectLst/>
              </a:rPr>
              <a:t>Oncol</a:t>
            </a:r>
            <a:r>
              <a:rPr lang="en-US" sz="3200" dirty="0">
                <a:effectLst/>
              </a:rPr>
              <a:t> 56, 97-108 (2000).</a:t>
            </a:r>
          </a:p>
          <a:p>
            <a:pPr algn="just"/>
            <a:r>
              <a:rPr lang="en-US" sz="3200" dirty="0" smtClean="0">
                <a:effectLst/>
              </a:rPr>
              <a:t>2. C</a:t>
            </a:r>
            <a:r>
              <a:rPr lang="en-US" sz="3200" dirty="0">
                <a:effectLst/>
              </a:rPr>
              <a:t>. </a:t>
            </a:r>
            <a:r>
              <a:rPr lang="en-US" sz="3200" dirty="0" err="1">
                <a:effectLst/>
              </a:rPr>
              <a:t>Laschi</a:t>
            </a:r>
            <a:r>
              <a:rPr lang="en-US" sz="3200" dirty="0">
                <a:effectLst/>
              </a:rPr>
              <a:t>,</a:t>
            </a:r>
            <a:r>
              <a:rPr lang="en-US" sz="3200" i="1" dirty="0">
                <a:effectLst/>
              </a:rPr>
              <a:t> </a:t>
            </a:r>
            <a:r>
              <a:rPr lang="en-US" sz="3200" i="1" dirty="0" smtClean="0">
                <a:effectLst/>
              </a:rPr>
              <a:t>et al</a:t>
            </a:r>
            <a:r>
              <a:rPr lang="en-US" sz="3200" dirty="0" smtClean="0">
                <a:effectLst/>
              </a:rPr>
              <a:t>, </a:t>
            </a:r>
            <a:r>
              <a:rPr lang="en-US" sz="3200" dirty="0">
                <a:effectLst/>
              </a:rPr>
              <a:t>"Soft robot arm inspired by the octopus," Advanced Robotics 26, 709-727 (2012</a:t>
            </a:r>
            <a:r>
              <a:rPr lang="en-US" sz="3200" dirty="0" smtClean="0">
                <a:effectLst/>
              </a:rPr>
              <a:t>).</a:t>
            </a:r>
            <a:endParaRPr lang="en-US" sz="3200" dirty="0">
              <a:effectLst/>
            </a:endParaRPr>
          </a:p>
        </p:txBody>
      </p:sp>
      <p:pic>
        <p:nvPicPr>
          <p:cNvPr id="37" name="Picture 36"/>
          <p:cNvPicPr/>
          <p:nvPr/>
        </p:nvPicPr>
        <p:blipFill rotWithShape="1">
          <a:blip r:embed="rId6" cstate="print">
            <a:extLst>
              <a:ext uri="{28A0092B-C50C-407E-A947-70E740481C1C}">
                <a14:useLocalDpi xmlns:a14="http://schemas.microsoft.com/office/drawing/2010/main" val="0"/>
              </a:ext>
            </a:extLst>
          </a:blip>
          <a:srcRect t="2426"/>
          <a:stretch/>
        </p:blipFill>
        <p:spPr bwMode="auto">
          <a:xfrm>
            <a:off x="11043573" y="7467600"/>
            <a:ext cx="17248679" cy="10200384"/>
          </a:xfrm>
          <a:prstGeom prst="rect">
            <a:avLst/>
          </a:prstGeom>
          <a:noFill/>
          <a:extLst/>
        </p:spPr>
      </p:pic>
      <p:sp>
        <p:nvSpPr>
          <p:cNvPr id="7" name="Rectangle 6"/>
          <p:cNvSpPr/>
          <p:nvPr/>
        </p:nvSpPr>
        <p:spPr>
          <a:xfrm>
            <a:off x="1219200" y="11051445"/>
            <a:ext cx="8778240" cy="14742497"/>
          </a:xfrm>
          <a:prstGeom prst="rect">
            <a:avLst/>
          </a:prstGeom>
        </p:spPr>
        <p:txBody>
          <a:bodyPr wrap="square">
            <a:spAutoFit/>
          </a:bodyPr>
          <a:lstStyle/>
          <a:p>
            <a:pPr lvl="0" algn="just" defTabSz="3017838">
              <a:spcBef>
                <a:spcPct val="50000"/>
              </a:spcBef>
            </a:pPr>
            <a:r>
              <a:rPr lang="en-US" altLang="zh-CN" sz="3400" dirty="0">
                <a:solidFill>
                  <a:srgbClr val="000000"/>
                </a:solidFill>
                <a:effectLst/>
                <a:ea typeface="Arial Unicode MS" pitchFamily="34" charset="-128"/>
                <a:cs typeface="Arial Unicode MS" pitchFamily="34" charset="-128"/>
              </a:rPr>
              <a:t>As H&amp;N cancers are often treated with intensity modulated radiotherapy (IMRT), high accuracy in patient positioning is a necessity to ensure potent dose irradiation of the target and minimize exposure of surrounding organs at risk (</a:t>
            </a:r>
            <a:r>
              <a:rPr lang="en-US" altLang="zh-CN" sz="3400" dirty="0" smtClean="0">
                <a:solidFill>
                  <a:srgbClr val="000000"/>
                </a:solidFill>
                <a:effectLst/>
                <a:ea typeface="Arial Unicode MS" pitchFamily="34" charset="-128"/>
                <a:cs typeface="Arial Unicode MS" pitchFamily="34" charset="-128"/>
              </a:rPr>
              <a:t>OAR)</a:t>
            </a:r>
            <a:r>
              <a:rPr lang="en-US" altLang="zh-CN" sz="3400" baseline="30000" dirty="0" smtClean="0">
                <a:solidFill>
                  <a:srgbClr val="000000"/>
                </a:solidFill>
                <a:effectLst/>
                <a:ea typeface="Arial Unicode MS" pitchFamily="34" charset="-128"/>
                <a:cs typeface="Arial Unicode MS" pitchFamily="34" charset="-128"/>
              </a:rPr>
              <a:t>1</a:t>
            </a:r>
            <a:r>
              <a:rPr lang="en-US" altLang="zh-CN" sz="3400" dirty="0" smtClean="0">
                <a:solidFill>
                  <a:srgbClr val="000000"/>
                </a:solidFill>
                <a:effectLst/>
                <a:ea typeface="Arial Unicode MS" pitchFamily="34" charset="-128"/>
                <a:cs typeface="Arial Unicode MS" pitchFamily="34" charset="-128"/>
              </a:rPr>
              <a:t>. </a:t>
            </a:r>
            <a:r>
              <a:rPr lang="en-US" altLang="zh-CN" sz="3400" dirty="0">
                <a:solidFill>
                  <a:srgbClr val="000000"/>
                </a:solidFill>
                <a:effectLst/>
                <a:ea typeface="Arial Unicode MS" pitchFamily="34" charset="-128"/>
                <a:cs typeface="Arial Unicode MS" pitchFamily="34" charset="-128"/>
              </a:rPr>
              <a:t>Employed positioning systems in image guided radiotherapy(RT) do not compensate for the neck curvature changes as state-of-the-art RT couches can only correct rigid motion leaving neck curvature changes in head or neck motion unaccounted for.</a:t>
            </a:r>
          </a:p>
          <a:p>
            <a:pPr lvl="0" algn="just" defTabSz="3017838">
              <a:spcBef>
                <a:spcPct val="50000"/>
              </a:spcBef>
            </a:pPr>
            <a:r>
              <a:rPr lang="en-US" altLang="zh-CN" sz="3400" dirty="0">
                <a:solidFill>
                  <a:srgbClr val="000000"/>
                </a:solidFill>
                <a:effectLst/>
                <a:ea typeface="Arial Unicode MS" pitchFamily="34" charset="-128"/>
                <a:cs typeface="Arial Unicode MS" pitchFamily="34" charset="-128"/>
              </a:rPr>
              <a:t>Recent advances in soft </a:t>
            </a:r>
            <a:r>
              <a:rPr lang="en-US" altLang="zh-CN" sz="3400" dirty="0" smtClean="0">
                <a:solidFill>
                  <a:srgbClr val="000000"/>
                </a:solidFill>
                <a:effectLst/>
                <a:ea typeface="Arial Unicode MS" pitchFamily="34" charset="-128"/>
                <a:cs typeface="Arial Unicode MS" pitchFamily="34" charset="-128"/>
              </a:rPr>
              <a:t>robots</a:t>
            </a:r>
            <a:r>
              <a:rPr lang="en-US" altLang="zh-CN" sz="3400" baseline="30000" dirty="0" smtClean="0">
                <a:solidFill>
                  <a:srgbClr val="000000"/>
                </a:solidFill>
                <a:effectLst/>
                <a:ea typeface="Arial Unicode MS" pitchFamily="34" charset="-128"/>
                <a:cs typeface="Arial Unicode MS" pitchFamily="34" charset="-128"/>
              </a:rPr>
              <a:t>2</a:t>
            </a:r>
            <a:r>
              <a:rPr lang="en-US" altLang="zh-CN" sz="3400" dirty="0" smtClean="0">
                <a:solidFill>
                  <a:srgbClr val="000000"/>
                </a:solidFill>
                <a:effectLst/>
                <a:ea typeface="Arial Unicode MS" pitchFamily="34" charset="-128"/>
                <a:cs typeface="Arial Unicode MS" pitchFamily="34" charset="-128"/>
              </a:rPr>
              <a:t> manufacture </a:t>
            </a:r>
            <a:r>
              <a:rPr lang="en-US" altLang="zh-CN" sz="3400" dirty="0">
                <a:solidFill>
                  <a:srgbClr val="000000"/>
                </a:solidFill>
                <a:effectLst/>
                <a:ea typeface="Arial Unicode MS" pitchFamily="34" charset="-128"/>
                <a:cs typeface="Arial Unicode MS" pitchFamily="34" charset="-128"/>
              </a:rPr>
              <a:t>have paved the way for easy and comfortable actuation and mimicry of complex human body motion. The customizable, deformable nature of soft robots make them compliant to biomedical actuation of human body motion and they are more suitable for compensating positioning errors in RT. </a:t>
            </a:r>
          </a:p>
          <a:p>
            <a:pPr lvl="0" algn="just" defTabSz="3017838">
              <a:spcBef>
                <a:spcPct val="50000"/>
              </a:spcBef>
            </a:pPr>
            <a:r>
              <a:rPr lang="en-US" altLang="zh-CN" sz="3400" dirty="0">
                <a:solidFill>
                  <a:srgbClr val="000000"/>
                </a:solidFill>
                <a:effectLst/>
                <a:ea typeface="Arial Unicode MS" pitchFamily="34" charset="-128"/>
                <a:cs typeface="Arial Unicode MS" pitchFamily="34" charset="-128"/>
              </a:rPr>
              <a:t>In this study, we design a one-dimensional motion control soft robot system to demonstrate the feasibility of our mechanical design and control theory to be used for head-and-neck patient positioning.</a:t>
            </a:r>
          </a:p>
        </p:txBody>
      </p:sp>
      <p:sp>
        <p:nvSpPr>
          <p:cNvPr id="28" name="Rectangle 19"/>
          <p:cNvSpPr>
            <a:spLocks noChangeArrowheads="1"/>
          </p:cNvSpPr>
          <p:nvPr/>
        </p:nvSpPr>
        <p:spPr bwMode="auto">
          <a:xfrm>
            <a:off x="28956000" y="35356800"/>
            <a:ext cx="8778240" cy="838200"/>
          </a:xfrm>
          <a:prstGeom prst="rect">
            <a:avLst/>
          </a:prstGeom>
          <a:solidFill>
            <a:srgbClr val="003366"/>
          </a:solidFill>
          <a:ln w="9525">
            <a:noFill/>
            <a:miter lim="800000"/>
            <a:headEnd/>
            <a:tailEnd/>
          </a:ln>
        </p:spPr>
        <p:txBody>
          <a:bodyPr wrap="none" lIns="0" tIns="0" rIns="0" bIns="0"/>
          <a:lstStyle/>
          <a:p>
            <a:pPr algn="ctr" eaLnBrk="0" hangingPunct="0"/>
            <a:r>
              <a:rPr lang="en-US" sz="4800" b="1" dirty="0" smtClean="0">
                <a:solidFill>
                  <a:srgbClr val="FFFFFF"/>
                </a:solidFill>
                <a:effectLst/>
              </a:rPr>
              <a:t>References</a:t>
            </a:r>
            <a:endParaRPr lang="en-US" sz="4800" b="1" dirty="0">
              <a:solidFill>
                <a:srgbClr val="FFFFFF"/>
              </a:solidFill>
              <a:effectLst/>
            </a:endParaRPr>
          </a:p>
        </p:txBody>
      </p:sp>
      <p:pic>
        <p:nvPicPr>
          <p:cNvPr id="8" name="Picture 7"/>
          <p:cNvPicPr>
            <a:picLocks noChangeAspect="1"/>
          </p:cNvPicPr>
          <p:nvPr/>
        </p:nvPicPr>
        <p:blipFill rotWithShape="1">
          <a:blip r:embed="rId7"/>
          <a:srcRect r="5368"/>
          <a:stretch/>
        </p:blipFill>
        <p:spPr>
          <a:xfrm>
            <a:off x="28933138" y="12427225"/>
            <a:ext cx="8869680" cy="7384635"/>
          </a:xfrm>
          <a:prstGeom prst="rect">
            <a:avLst/>
          </a:prstGeom>
        </p:spPr>
      </p:pic>
      <p:pic>
        <p:nvPicPr>
          <p:cNvPr id="9" name="Picture 8"/>
          <p:cNvPicPr>
            <a:picLocks noChangeAspect="1"/>
          </p:cNvPicPr>
          <p:nvPr/>
        </p:nvPicPr>
        <p:blipFill rotWithShape="1">
          <a:blip r:embed="rId8"/>
          <a:srcRect r="5368"/>
          <a:stretch/>
        </p:blipFill>
        <p:spPr>
          <a:xfrm>
            <a:off x="28933138" y="20697538"/>
            <a:ext cx="8869680" cy="7344062"/>
          </a:xfrm>
          <a:prstGeom prst="rect">
            <a:avLst/>
          </a:prstGeom>
        </p:spPr>
      </p:pic>
      <p:pic>
        <p:nvPicPr>
          <p:cNvPr id="11" name="Picture 10"/>
          <p:cNvPicPr>
            <a:picLocks noChangeAspect="1"/>
          </p:cNvPicPr>
          <p:nvPr/>
        </p:nvPicPr>
        <p:blipFill rotWithShape="1">
          <a:blip r:embed="rId9"/>
          <a:srcRect r="5503"/>
          <a:stretch/>
        </p:blipFill>
        <p:spPr>
          <a:xfrm>
            <a:off x="19812000" y="19197558"/>
            <a:ext cx="9052560" cy="6718776"/>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965400" y="758788"/>
            <a:ext cx="9049407" cy="1828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TSW Rad Onc Template">
  <a:themeElements>
    <a:clrScheme name="UTSW Rad On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TSW Rad On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17838" rtl="0" eaLnBrk="1" fontAlgn="base" latinLnBrk="0" hangingPunct="1">
          <a:lnSpc>
            <a:spcPct val="100000"/>
          </a:lnSpc>
          <a:spcBef>
            <a:spcPct val="0"/>
          </a:spcBef>
          <a:spcAft>
            <a:spcPct val="0"/>
          </a:spcAft>
          <a:buClrTx/>
          <a:buSzTx/>
          <a:buFontTx/>
          <a:buNone/>
          <a:tabLst/>
          <a:defRPr kumimoji="0" lang="en-US" sz="59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17838" rtl="0" eaLnBrk="1" fontAlgn="base" latinLnBrk="0" hangingPunct="1">
          <a:lnSpc>
            <a:spcPct val="100000"/>
          </a:lnSpc>
          <a:spcBef>
            <a:spcPct val="0"/>
          </a:spcBef>
          <a:spcAft>
            <a:spcPct val="0"/>
          </a:spcAft>
          <a:buClrTx/>
          <a:buSzTx/>
          <a:buFontTx/>
          <a:buNone/>
          <a:tabLst/>
          <a:defRPr kumimoji="0" lang="en-US" sz="59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UTSW Rad On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TSW Rad On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TSW Rad On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TSW Rad On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TSW Rad On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TSW Rad On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TSW Rad On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TSW Rad On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TSW Rad On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TSW Rad On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TSW Rad On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TSW Rad On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UTSW Rad Onc 3</Template>
  <TotalTime>3995</TotalTime>
  <Words>752</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SimSun</vt:lpstr>
      <vt:lpstr>SimSun</vt:lpstr>
      <vt:lpstr>Arial</vt:lpstr>
      <vt:lpstr>Cambria Math</vt:lpstr>
      <vt:lpstr>Times New Roman</vt:lpstr>
      <vt:lpstr>UTSW Rad Onc Template</vt:lpstr>
      <vt:lpstr>An Image Guided Soft Robotic Patient Positioning System for Maskless Head-and Neck Cancer Radiotherapy: A Proof of Concept Study</vt:lpstr>
    </vt:vector>
  </TitlesOfParts>
  <Company>UT Southwestern Medical Center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Southwestern   Radiation Oncology Department</dc:title>
  <dc:creator>hchoy</dc:creator>
  <cp:lastModifiedBy>Gans, Nicholas</cp:lastModifiedBy>
  <cp:revision>272</cp:revision>
  <dcterms:created xsi:type="dcterms:W3CDTF">2005-12-05T17:15:14Z</dcterms:created>
  <dcterms:modified xsi:type="dcterms:W3CDTF">2015-07-06T17:11:57Z</dcterms:modified>
</cp:coreProperties>
</file>