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75" r:id="rId3"/>
    <p:sldId id="259" r:id="rId4"/>
    <p:sldId id="260" r:id="rId5"/>
    <p:sldId id="262" r:id="rId6"/>
    <p:sldId id="257" r:id="rId7"/>
    <p:sldId id="269" r:id="rId8"/>
    <p:sldId id="266" r:id="rId9"/>
    <p:sldId id="268" r:id="rId10"/>
    <p:sldId id="270" r:id="rId11"/>
    <p:sldId id="273" r:id="rId12"/>
    <p:sldId id="277" r:id="rId13"/>
    <p:sldId id="276" r:id="rId14"/>
    <p:sldId id="264" r:id="rId15"/>
    <p:sldId id="274" r:id="rId16"/>
    <p:sldId id="271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5"/>
    <p:restoredTop sz="94687"/>
  </p:normalViewPr>
  <p:slideViewPr>
    <p:cSldViewPr snapToGrid="0" snapToObjects="1">
      <p:cViewPr varScale="1">
        <p:scale>
          <a:sx n="57" d="100"/>
          <a:sy n="57" d="100"/>
        </p:scale>
        <p:origin x="176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12203-9200-4A48-BF19-9CFEC24DCC3B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1D56B-9C25-A24C-8674-C6FADA88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7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Spotify is a digital music, podcast, and video service that gives you access to millions of songs and other content from creators all over the world.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Billboard builds lists on physical and digital purchases, streaming, and radio airplay (Neilson)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1D56B-9C25-A24C-8674-C6FADA8807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97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Exploratory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1D56B-9C25-A24C-8674-C6FADA8807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1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1D56B-9C25-A24C-8674-C6FADA8807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23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Danceability, Energy, </a:t>
            </a:r>
            <a:r>
              <a:rPr lang="en-US" dirty="0" err="1"/>
              <a:t>Acousticness</a:t>
            </a:r>
            <a:r>
              <a:rPr lang="en-US" dirty="0"/>
              <a:t>, </a:t>
            </a:r>
            <a:r>
              <a:rPr lang="en-US" dirty="0" err="1"/>
              <a:t>Instrumentalness</a:t>
            </a:r>
            <a:r>
              <a:rPr lang="en-US" dirty="0"/>
              <a:t>, Liveness, &amp;  Valence, on a 0 to 1 scale</a:t>
            </a:r>
          </a:p>
          <a:p>
            <a:r>
              <a:rPr lang="en-US" dirty="0"/>
              <a:t>Tempo &amp; Duration, not on 0 to 1 scale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1D56B-9C25-A24C-8674-C6FADA8807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57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1D56B-9C25-A24C-8674-C6FADA8807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2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Christmas Music- noticeable drops in danceability and energy</a:t>
            </a:r>
          </a:p>
          <a:p>
            <a:r>
              <a:rPr lang="en-US" dirty="0"/>
              <a:t>		increases in </a:t>
            </a:r>
            <a:r>
              <a:rPr lang="en-US" dirty="0" err="1"/>
              <a:t>acousticness</a:t>
            </a:r>
            <a:r>
              <a:rPr lang="en-US" dirty="0"/>
              <a:t> &amp; </a:t>
            </a:r>
            <a:r>
              <a:rPr lang="en-US" dirty="0" err="1"/>
              <a:t>instrumentalness</a:t>
            </a:r>
            <a:r>
              <a:rPr lang="en-US" dirty="0"/>
              <a:t> in December, more than any other 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1D56B-9C25-A24C-8674-C6FADA8807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20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view of the features, you can see how features vary by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1D56B-9C25-A24C-8674-C6FADA8807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81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Hot 100 is only looking at the United States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1D56B-9C25-A24C-8674-C6FADA8807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813-AFF9-D949-9FF9-AC681B6BC655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0596B5D9-9B1E-B640-A95C-E59EFDA9255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86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813-AFF9-D949-9FF9-AC681B6BC655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B5D9-9B1E-B640-A95C-E59EFDA92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813-AFF9-D949-9FF9-AC681B6BC655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B5D9-9B1E-B640-A95C-E59EFDA92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3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813-AFF9-D949-9FF9-AC681B6BC655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B5D9-9B1E-B640-A95C-E59EFDA925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2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813-AFF9-D949-9FF9-AC681B6BC655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B5D9-9B1E-B640-A95C-E59EFDA92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9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813-AFF9-D949-9FF9-AC681B6BC655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B5D9-9B1E-B640-A95C-E59EFDA925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5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813-AFF9-D949-9FF9-AC681B6BC655}" type="datetimeFigureOut">
              <a:rPr lang="en-US" smtClean="0"/>
              <a:t>6/23/21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B5D9-9B1E-B640-A95C-E59EFDA92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8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813-AFF9-D949-9FF9-AC681B6BC655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B5D9-9B1E-B640-A95C-E59EFDA925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4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813-AFF9-D949-9FF9-AC681B6BC655}" type="datetimeFigureOut">
              <a:rPr lang="en-US" smtClean="0"/>
              <a:t>6/23/21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B5D9-9B1E-B640-A95C-E59EFDA92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0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813-AFF9-D949-9FF9-AC681B6BC655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B5D9-9B1E-B640-A95C-E59EFDA92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8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813-AFF9-D949-9FF9-AC681B6BC655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B5D9-9B1E-B640-A95C-E59EFDA92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0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1784813-AFF9-D949-9FF9-AC681B6BC655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6B5D9-9B1E-B640-A95C-E59EFDA9255D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7857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hyperlink" Target="https://files.slack.com/files-pri/T01U59WQX50-F0260BML3D0/instrumentalcorrect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oguo12/billboard-charts" TargetMode="External"/><Relationship Id="rId2" Type="http://schemas.openxmlformats.org/officeDocument/2006/relationships/hyperlink" Target="https://developer.spotify.com/documentation/web-api/reference/#endpoint-get-audio-featur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otipy.readthedocs.io/en/2.18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1724-9E19-864B-BA8F-9E75ED870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859" y="755466"/>
            <a:ext cx="5518066" cy="2268559"/>
          </a:xfrm>
        </p:spPr>
        <p:txBody>
          <a:bodyPr/>
          <a:lstStyle/>
          <a:p>
            <a:pPr algn="l"/>
            <a:r>
              <a:rPr lang="en-US" dirty="0"/>
              <a:t>Data Demolishers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16D21-FC69-ED47-9115-006B0954E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8434" y="4358843"/>
            <a:ext cx="5357600" cy="11602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Michael Cipriani</a:t>
            </a:r>
          </a:p>
          <a:p>
            <a:r>
              <a:rPr lang="en-US" dirty="0"/>
              <a:t>Laura Kemp</a:t>
            </a:r>
          </a:p>
          <a:p>
            <a:r>
              <a:rPr lang="en-US" dirty="0"/>
              <a:t>Sam Pierce</a:t>
            </a:r>
          </a:p>
        </p:txBody>
      </p:sp>
    </p:spTree>
    <p:extLst>
      <p:ext uri="{BB962C8B-B14F-4D97-AF65-F5344CB8AC3E}">
        <p14:creationId xmlns:p14="http://schemas.microsoft.com/office/powerpoint/2010/main" val="310238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EACE05B-DD4B-49CA-8B36-42AB86F26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2C30AB2-7674-40F9-8AB1-D2C1DCF0F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1940200-11D3-410C-928D-086B097BF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88A0F036-D010-440E-B0F6-60BE061DA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0924ADE-4F29-4C67-93A1-12878961D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558B7FC-B15C-4181-8C8F-069F0DCDD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DD8D0-D041-B044-954A-509ACC84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200"/>
              <a:t>Difference or commonalities between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B589-EB5A-4444-96E1-1AC37E45B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r>
              <a:rPr lang="en-US" sz="1600" dirty="0"/>
              <a:t>Spike or Slump in December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86BA7C7-2276-4D13-B14F-2649D09E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8845" y="0"/>
            <a:ext cx="595763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9EDF6F4-2C97-8A48-BC7E-ED6E02431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6825" y="894155"/>
            <a:ext cx="2490339" cy="1662301"/>
          </a:xfrm>
          <a:prstGeom prst="rect">
            <a:avLst/>
          </a:prstGeom>
          <a:ln w="12700">
            <a:noFill/>
          </a:ln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4AE2713F-F7A8-4BE0-98B3-C682F1610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761" y="233120"/>
            <a:ext cx="2665434" cy="311309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D78C5D7-9B27-449A-BBE7-BC1278A4E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571" y="231089"/>
            <a:ext cx="2665434" cy="311309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8C2E19E-8C0B-344D-BE90-B440501913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9327" y="885825"/>
            <a:ext cx="2502819" cy="1670631"/>
          </a:xfrm>
          <a:prstGeom prst="rect">
            <a:avLst/>
          </a:prstGeom>
          <a:ln w="12700">
            <a:noFill/>
          </a:ln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DE9FBAC-D025-4348-BA7F-835AE4AF5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761" y="3507621"/>
            <a:ext cx="2665434" cy="311309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333CBD0E-5840-BF41-8F15-09B9185C0C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4651" y="4066357"/>
            <a:ext cx="2680204" cy="1789036"/>
          </a:xfrm>
          <a:prstGeom prst="rect">
            <a:avLst/>
          </a:prstGeom>
          <a:ln w="12700">
            <a:noFill/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17D75F59-1C68-4FE9-B753-7E0483744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571" y="3505431"/>
            <a:ext cx="2665434" cy="311309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1E9B0E-F2C4-40FF-B9B8-58A7EEF3A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utoShape 2">
            <a:extLst>
              <a:ext uri="{FF2B5EF4-FFF2-40B4-BE49-F238E27FC236}">
                <a16:creationId xmlns:a16="http://schemas.microsoft.com/office/drawing/2014/main" id="{0E2CF776-2381-3D40-9D42-174203824A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4">
            <a:hlinkClick r:id="rId9"/>
            <a:extLst>
              <a:ext uri="{FF2B5EF4-FFF2-40B4-BE49-F238E27FC236}">
                <a16:creationId xmlns:a16="http://schemas.microsoft.com/office/drawing/2014/main" id="{EA911374-4160-BA4F-BC51-38F963AC0B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C9AD50CC-E060-3845-807E-835BAD1CE50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894" t="2331" r="3548" b="2659"/>
          <a:stretch/>
        </p:blipFill>
        <p:spPr>
          <a:xfrm>
            <a:off x="8413747" y="3918454"/>
            <a:ext cx="2791082" cy="20034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094577D-AEF2-3949-90CD-D277E5B37267}"/>
              </a:ext>
            </a:extLst>
          </p:cNvPr>
          <p:cNvSpPr txBox="1"/>
          <p:nvPr/>
        </p:nvSpPr>
        <p:spPr>
          <a:xfrm>
            <a:off x="6435533" y="2667640"/>
            <a:ext cx="143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 Value= 3.3 e -5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28DD21-14ED-D746-9E97-9FA5DCE3468A}"/>
              </a:ext>
            </a:extLst>
          </p:cNvPr>
          <p:cNvSpPr txBox="1"/>
          <p:nvPr/>
        </p:nvSpPr>
        <p:spPr>
          <a:xfrm>
            <a:off x="9266643" y="2641490"/>
            <a:ext cx="139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 Value = 0.0013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E7E930-41D3-584C-A01D-C7ADDDD8EF7C}"/>
              </a:ext>
            </a:extLst>
          </p:cNvPr>
          <p:cNvSpPr txBox="1"/>
          <p:nvPr/>
        </p:nvSpPr>
        <p:spPr>
          <a:xfrm>
            <a:off x="6401786" y="5878301"/>
            <a:ext cx="146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 Value= 0.0486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66CCD2-31D4-B147-B7CA-E820EFBE2852}"/>
              </a:ext>
            </a:extLst>
          </p:cNvPr>
          <p:cNvSpPr/>
          <p:nvPr/>
        </p:nvSpPr>
        <p:spPr>
          <a:xfrm>
            <a:off x="9210475" y="5944682"/>
            <a:ext cx="1308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 Value= 0.0865</a:t>
            </a:r>
          </a:p>
        </p:txBody>
      </p:sp>
    </p:spTree>
    <p:extLst>
      <p:ext uri="{BB962C8B-B14F-4D97-AF65-F5344CB8AC3E}">
        <p14:creationId xmlns:p14="http://schemas.microsoft.com/office/powerpoint/2010/main" val="331625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26AA7C31-76FD-4B44-A1FF-D13D2515A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5CE85F9-F4EE-4E5D-8235-528527A4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7338BB4-74FF-4836-86B7-F1B0C2B62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ABFA8A3-A231-4BC1-B8A5-C5BE7315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D747E59-EDB0-47FA-899B-0621ED112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2629343-044F-4737-89E9-3E1790341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9B9C8E0-18D9-430D-B171-939E0EEEB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365EF-4A9B-0546-984E-CB9EC064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/>
              <a:t>Top Artists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29FC1-EE57-6F48-942B-A3D743E78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69803" y="2052116"/>
            <a:ext cx="3969505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pic>
        <p:nvPicPr>
          <p:cNvPr id="1026" name="Picture 2" descr="Drake Becomes First Artist to Debut No. 1, 2 and 3 on Hot 100 | PEOPLE.com">
            <a:extLst>
              <a:ext uri="{FF2B5EF4-FFF2-40B4-BE49-F238E27FC236}">
                <a16:creationId xmlns:a16="http://schemas.microsoft.com/office/drawing/2014/main" id="{665FFDFA-99DA-454B-A11D-EBE0428E8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1362" y="2340008"/>
            <a:ext cx="4176962" cy="2788123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FCA9135-CF38-B448-AF59-A55D02CBF7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19"/>
          <a:stretch/>
        </p:blipFill>
        <p:spPr>
          <a:xfrm>
            <a:off x="1826165" y="1938371"/>
            <a:ext cx="4304201" cy="364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7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FD6CE23-240D-415B-81B0-F15CE6076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6E66A48-7796-4FE2-8042-B87F1E3A5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5DED009-4FA7-4A3F-B64A-86EE7D5C4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FC58165-2D0C-46A8-9039-E47107B79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B394C5-66AD-4654-96DD-5F7A5B282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006BD7-716F-4665-AEF3-99B318822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365EF-4A9B-0546-984E-CB9EC064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317492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Top Songs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97F73-4C7F-D148-A2A9-D27FC349E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2" r="15542" b="2"/>
          <a:stretch/>
        </p:blipFill>
        <p:spPr>
          <a:xfrm>
            <a:off x="7410484" y="1731532"/>
            <a:ext cx="3389593" cy="405464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7038EEB-6071-4BDA-AA8F-6D46EB56D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 descr="Chart, bar chart, histogram&#10;&#10;Description automatically generated">
            <a:extLst>
              <a:ext uri="{FF2B5EF4-FFF2-40B4-BE49-F238E27FC236}">
                <a16:creationId xmlns:a16="http://schemas.microsoft.com/office/drawing/2014/main" id="{5E4CB982-7D10-7C4E-986A-980474FA2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1523" r="1358"/>
          <a:stretch/>
        </p:blipFill>
        <p:spPr>
          <a:xfrm>
            <a:off x="1926216" y="1885285"/>
            <a:ext cx="4080480" cy="3581637"/>
          </a:xfrm>
        </p:spPr>
      </p:pic>
    </p:spTree>
    <p:extLst>
      <p:ext uri="{BB962C8B-B14F-4D97-AF65-F5344CB8AC3E}">
        <p14:creationId xmlns:p14="http://schemas.microsoft.com/office/powerpoint/2010/main" val="181573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C19E4701-11BA-DE49-BC29-A6F6A9B21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5718" r="4926"/>
          <a:stretch/>
        </p:blipFill>
        <p:spPr>
          <a:xfrm>
            <a:off x="1328446" y="956449"/>
            <a:ext cx="9719948" cy="4949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514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D0F6-BE39-104F-8BAD-69A01C1F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of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61A7E-E3AF-2F42-901A-63A4A2766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significant correlation between audio features</a:t>
            </a:r>
          </a:p>
          <a:p>
            <a:r>
              <a:rPr lang="en-US" dirty="0"/>
              <a:t>The duration of songs has gradually decreased in the past five years</a:t>
            </a:r>
          </a:p>
          <a:p>
            <a:r>
              <a:rPr lang="en-US" dirty="0"/>
              <a:t>Drake and Blinding Lights are the most popular artist and song over the past 5 years</a:t>
            </a:r>
          </a:p>
          <a:p>
            <a:r>
              <a:rPr lang="en-US" dirty="0"/>
              <a:t>SAD may influence music characteristics in December??</a:t>
            </a:r>
          </a:p>
        </p:txBody>
      </p:sp>
    </p:spTree>
    <p:extLst>
      <p:ext uri="{BB962C8B-B14F-4D97-AF65-F5344CB8AC3E}">
        <p14:creationId xmlns:p14="http://schemas.microsoft.com/office/powerpoint/2010/main" val="3363306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1546-4C43-5E44-B6C7-765C0242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B7F8-AE0B-1349-B7BE-7FCF43EB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looking at 5 years of data</a:t>
            </a:r>
          </a:p>
          <a:p>
            <a:r>
              <a:rPr lang="en-US" dirty="0"/>
              <a:t>Limited to results of the Hot 100</a:t>
            </a:r>
          </a:p>
          <a:p>
            <a:r>
              <a:rPr lang="en-US" dirty="0"/>
              <a:t>Current knowledge of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91713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028FBE5-2515-4CF7-9061-EDC988E0A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10C2A92B-92F5-430A-A370-FD864418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C151BBAC-D417-4C14-AAFE-8AAA55B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7DBE5AD7-4CDA-4167-83AD-34003BB38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D580359-F271-4995-847D-4B9BBE8DE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FE338A2-FC59-4CD5-84F6-6D7B39CC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8E15A-9F3F-B14D-A0EB-9F733F6D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704" y="808056"/>
            <a:ext cx="3013024" cy="107722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/>
              <a:t>Questions</a:t>
            </a:r>
          </a:p>
        </p:txBody>
      </p:sp>
      <p:pic>
        <p:nvPicPr>
          <p:cNvPr id="3074" name="Picture 2" descr="Asking the Right Questions through Big Data - Latize | Ulysses">
            <a:extLst>
              <a:ext uri="{FF2B5EF4-FFF2-40B4-BE49-F238E27FC236}">
                <a16:creationId xmlns:a16="http://schemas.microsoft.com/office/drawing/2014/main" id="{9101464F-4E57-9241-A0AD-26383156A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r="17855"/>
          <a:stretch/>
        </p:blipFill>
        <p:spPr bwMode="auto">
          <a:xfrm>
            <a:off x="1659296" y="647190"/>
            <a:ext cx="4914867" cy="5564283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E9D11494-7A73-4A85-ADF9-A03696D93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704" y="2052116"/>
            <a:ext cx="3013025" cy="3997828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8F57220-9A7B-4037-B5C5-8BE03B33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F9A7-467A-9D4E-BC45-338BC0B2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C823-144E-BA4B-A72E-D6D8AD5A2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hlinkClick r:id="rId2"/>
              </a:rPr>
              <a:t>https://developer.spotify.com/documentation/web-api/reference/#endpoint-get-audio-features</a:t>
            </a:r>
            <a:endParaRPr lang="en-US" dirty="0"/>
          </a:p>
          <a:p>
            <a:r>
              <a:rPr lang="en-US" dirty="0">
                <a:hlinkClick r:id="rId3"/>
              </a:rPr>
              <a:t>https://github.com/guoguo12/billboard-charts</a:t>
            </a:r>
            <a:endParaRPr lang="en-US" dirty="0"/>
          </a:p>
          <a:p>
            <a:r>
              <a:rPr lang="en-US" dirty="0">
                <a:hlinkClick r:id="rId4"/>
              </a:rPr>
              <a:t>https://spotipy.readthedocs.io/en/2.18.0/#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9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5B109BC4-F9AE-43A1-A0AD-A502B7753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136">
            <a:extLst>
              <a:ext uri="{FF2B5EF4-FFF2-40B4-BE49-F238E27FC236}">
                <a16:creationId xmlns:a16="http://schemas.microsoft.com/office/drawing/2014/main" id="{16FD193E-44E6-4069-851B-082CDC093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0" name="Picture 138">
            <a:extLst>
              <a:ext uri="{FF2B5EF4-FFF2-40B4-BE49-F238E27FC236}">
                <a16:creationId xmlns:a16="http://schemas.microsoft.com/office/drawing/2014/main" id="{26A83547-5432-4BCC-971F-E20253F80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1" name="Rectangle 140">
            <a:extLst>
              <a:ext uri="{FF2B5EF4-FFF2-40B4-BE49-F238E27FC236}">
                <a16:creationId xmlns:a16="http://schemas.microsoft.com/office/drawing/2014/main" id="{D60AB860-F611-4E44-9FC7-9D0E78D47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142">
            <a:extLst>
              <a:ext uri="{FF2B5EF4-FFF2-40B4-BE49-F238E27FC236}">
                <a16:creationId xmlns:a16="http://schemas.microsoft.com/office/drawing/2014/main" id="{2AE566C9-8166-4086-8059-2B6EA7BE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44">
            <a:extLst>
              <a:ext uri="{FF2B5EF4-FFF2-40B4-BE49-F238E27FC236}">
                <a16:creationId xmlns:a16="http://schemas.microsoft.com/office/drawing/2014/main" id="{26FC93B5-8EEE-4746-834C-75BF4722A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84EBC-F6F9-3146-AD68-51143A54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524" y="808056"/>
            <a:ext cx="5283139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Core Message</a:t>
            </a:r>
          </a:p>
        </p:txBody>
      </p:sp>
      <p:sp>
        <p:nvSpPr>
          <p:cNvPr id="1034" name="Rectangle 146">
            <a:extLst>
              <a:ext uri="{FF2B5EF4-FFF2-40B4-BE49-F238E27FC236}">
                <a16:creationId xmlns:a16="http://schemas.microsoft.com/office/drawing/2014/main" id="{955D4B30-C984-44B0-BEA7-4FB09CDFC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2" y="0"/>
            <a:ext cx="30572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2014 2015 2016 2017 2018 2019 2020 Download 2021 2022 | Download Meme on  ME.ME">
            <a:extLst>
              <a:ext uri="{FF2B5EF4-FFF2-40B4-BE49-F238E27FC236}">
                <a16:creationId xmlns:a16="http://schemas.microsoft.com/office/drawing/2014/main" id="{3AA6D5BF-2E3F-BC48-A032-5AA15D2CF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6491" y="1264077"/>
            <a:ext cx="2413730" cy="4324599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48">
            <a:extLst>
              <a:ext uri="{FF2B5EF4-FFF2-40B4-BE49-F238E27FC236}">
                <a16:creationId xmlns:a16="http://schemas.microsoft.com/office/drawing/2014/main" id="{0E46F16B-7AB2-4122-836B-22FBDB5A5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38840" y="236476"/>
            <a:ext cx="2577134" cy="637894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D957D-2F30-CF48-9D88-56B1EF37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069" y="2052116"/>
            <a:ext cx="5288593" cy="3997828"/>
          </a:xfrm>
        </p:spPr>
        <p:txBody>
          <a:bodyPr>
            <a:normAutofit/>
          </a:bodyPr>
          <a:lstStyle/>
          <a:p>
            <a:r>
              <a:rPr lang="en-US"/>
              <a:t>Looking at popular music trends over the last five years</a:t>
            </a:r>
          </a:p>
        </p:txBody>
      </p:sp>
      <p:sp>
        <p:nvSpPr>
          <p:cNvPr id="1036" name="Rectangle 150">
            <a:extLst>
              <a:ext uri="{FF2B5EF4-FFF2-40B4-BE49-F238E27FC236}">
                <a16:creationId xmlns:a16="http://schemas.microsoft.com/office/drawing/2014/main" id="{DE5F2F5C-BEFA-403F-97DC-DD6CE9F08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3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3D3B0-9D46-DF4F-BE9F-E02E047C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81ECD-35BE-6648-82AD-60FA447E4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Spotify API</a:t>
            </a:r>
          </a:p>
          <a:p>
            <a:r>
              <a:rPr lang="en-US" sz="1800" dirty="0"/>
              <a:t>Billboards Hot 100 List</a:t>
            </a:r>
          </a:p>
          <a:p>
            <a:r>
              <a:rPr lang="en-US" sz="1800" dirty="0"/>
              <a:t>Billboards Module</a:t>
            </a:r>
          </a:p>
          <a:p>
            <a:r>
              <a:rPr lang="en-US" sz="1800" dirty="0" err="1"/>
              <a:t>Spotipy</a:t>
            </a:r>
            <a:r>
              <a:rPr lang="en-US" sz="1800" dirty="0"/>
              <a:t> Module</a:t>
            </a:r>
          </a:p>
        </p:txBody>
      </p:sp>
      <p:pic>
        <p:nvPicPr>
          <p:cNvPr id="1028" name="Picture 4" descr="List of Billboard Hot 100 chart achievements and milestones - Wikipedia">
            <a:extLst>
              <a:ext uri="{FF2B5EF4-FFF2-40B4-BE49-F238E27FC236}">
                <a16:creationId xmlns:a16="http://schemas.microsoft.com/office/drawing/2014/main" id="{AFEB7414-C936-344F-93A7-C365136E4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5112" y="3523967"/>
            <a:ext cx="3994617" cy="2080797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724D7B2-5ED9-6342-85F4-E7327D5B7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0108" y="944214"/>
            <a:ext cx="3994617" cy="1651108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06DE-4FC5-764E-8C54-EEEA8D33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7CDE-C81B-5340-852D-CFF3A88EB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correlation between audio features?</a:t>
            </a:r>
          </a:p>
          <a:p>
            <a:r>
              <a:rPr lang="en-US" dirty="0"/>
              <a:t>Is there a major difference in audio features over the last five years?</a:t>
            </a:r>
          </a:p>
          <a:p>
            <a:r>
              <a:rPr lang="en-US" dirty="0"/>
              <a:t>Are there any major differences or commonalities in audio features between years?</a:t>
            </a:r>
          </a:p>
          <a:p>
            <a:r>
              <a:rPr lang="en-US" dirty="0"/>
              <a:t>What are the most popular artists &amp; songs?</a:t>
            </a:r>
          </a:p>
        </p:txBody>
      </p:sp>
    </p:spTree>
    <p:extLst>
      <p:ext uri="{BB962C8B-B14F-4D97-AF65-F5344CB8AC3E}">
        <p14:creationId xmlns:p14="http://schemas.microsoft.com/office/powerpoint/2010/main" val="358157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DD11-977E-4346-A1AF-2E77AF0C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 &amp; Cleanup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B5F4-3F83-FD4E-994D-180BD755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 the billboard charts</a:t>
            </a:r>
          </a:p>
          <a:p>
            <a:r>
              <a:rPr lang="en-US" dirty="0"/>
              <a:t>Match artist names on billboard chart &amp; Spotify</a:t>
            </a:r>
          </a:p>
          <a:p>
            <a:r>
              <a:rPr lang="en-US" dirty="0"/>
              <a:t>Collect Spotify audio features</a:t>
            </a:r>
          </a:p>
          <a:p>
            <a:r>
              <a:rPr lang="en-US" dirty="0"/>
              <a:t>Format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3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421F-9680-594C-8B3C-A6097582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Audio Feature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D75F-B8FD-AE4A-A79C-E826DD07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Danceability- describes how suitable a track is for dancing </a:t>
            </a:r>
          </a:p>
          <a:p>
            <a:r>
              <a:rPr lang="en-US" dirty="0"/>
              <a:t>Energy- is a measure of intensity and activity</a:t>
            </a:r>
          </a:p>
          <a:p>
            <a:r>
              <a:rPr lang="en-US" dirty="0" err="1"/>
              <a:t>Acousticness</a:t>
            </a:r>
            <a:r>
              <a:rPr lang="en-US" dirty="0"/>
              <a:t>- lack of electrical amplification</a:t>
            </a:r>
          </a:p>
          <a:p>
            <a:r>
              <a:rPr lang="en-US" dirty="0" err="1"/>
              <a:t>Instrumentalness</a:t>
            </a:r>
            <a:r>
              <a:rPr lang="en-US" dirty="0"/>
              <a:t>- predicts whether a track contains no vocals</a:t>
            </a:r>
          </a:p>
          <a:p>
            <a:r>
              <a:rPr lang="en-US" dirty="0"/>
              <a:t>Liveness- detects the presence of an audience </a:t>
            </a:r>
          </a:p>
          <a:p>
            <a:r>
              <a:rPr lang="en-US" dirty="0"/>
              <a:t>Valence- a measure describing the mood</a:t>
            </a:r>
          </a:p>
        </p:txBody>
      </p:sp>
    </p:spTree>
    <p:extLst>
      <p:ext uri="{BB962C8B-B14F-4D97-AF65-F5344CB8AC3E}">
        <p14:creationId xmlns:p14="http://schemas.microsoft.com/office/powerpoint/2010/main" val="423009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860B4-2E08-FA4F-93DA-21A4E9D5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Correlations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FD162-3A00-A343-9A62-4661E6537D9A}"/>
              </a:ext>
            </a:extLst>
          </p:cNvPr>
          <p:cNvSpPr txBox="1"/>
          <p:nvPr/>
        </p:nvSpPr>
        <p:spPr>
          <a:xfrm>
            <a:off x="1975805" y="2052116"/>
            <a:ext cx="2908167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36253846-0B3E-5B45-9272-3A5E043AA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391870" y="1634281"/>
            <a:ext cx="4916160" cy="39973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53FD15-67BD-2346-A458-178CAF550B8A}"/>
              </a:ext>
            </a:extLst>
          </p:cNvPr>
          <p:cNvSpPr txBox="1"/>
          <p:nvPr/>
        </p:nvSpPr>
        <p:spPr>
          <a:xfrm>
            <a:off x="3956261" y="1715884"/>
            <a:ext cx="306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Correlation Between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Song Features</a:t>
            </a:r>
          </a:p>
        </p:txBody>
      </p:sp>
    </p:spTree>
    <p:extLst>
      <p:ext uri="{BB962C8B-B14F-4D97-AF65-F5344CB8AC3E}">
        <p14:creationId xmlns:p14="http://schemas.microsoft.com/office/powerpoint/2010/main" val="224639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3">
            <a:extLst>
              <a:ext uri="{FF2B5EF4-FFF2-40B4-BE49-F238E27FC236}">
                <a16:creationId xmlns:a16="http://schemas.microsoft.com/office/drawing/2014/main" id="{796AFA90-1DF2-427D-B002-A09D93A1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15">
            <a:extLst>
              <a:ext uri="{FF2B5EF4-FFF2-40B4-BE49-F238E27FC236}">
                <a16:creationId xmlns:a16="http://schemas.microsoft.com/office/drawing/2014/main" id="{805602A8-6E8C-46E5-8FDD-2BC227550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6" name="Picture 17">
            <a:extLst>
              <a:ext uri="{FF2B5EF4-FFF2-40B4-BE49-F238E27FC236}">
                <a16:creationId xmlns:a16="http://schemas.microsoft.com/office/drawing/2014/main" id="{BB2E129B-3512-41A6-94F1-4B4FEA817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19">
            <a:extLst>
              <a:ext uri="{FF2B5EF4-FFF2-40B4-BE49-F238E27FC236}">
                <a16:creationId xmlns:a16="http://schemas.microsoft.com/office/drawing/2014/main" id="{891C00A1-D917-4D03-B713-9881557CE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1BA3F0C2-72FC-4945-8B22-3BE47B397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3410D66C-3847-4B32-B505-01B23358B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03F74-1B70-B844-9042-4B1D1376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Box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F80F-DD09-534C-9CB4-3B21ABCE8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C43DB4DB-4F6A-4E8D-B9A3-74E5A8453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4647" y="0"/>
            <a:ext cx="594354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042659B-6A24-4648-B277-BB312010C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257" y="316486"/>
            <a:ext cx="4216639" cy="295164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</p:pic>
      <p:sp>
        <p:nvSpPr>
          <p:cNvPr id="41" name="Rectangle 27">
            <a:extLst>
              <a:ext uri="{FF2B5EF4-FFF2-40B4-BE49-F238E27FC236}">
                <a16:creationId xmlns:a16="http://schemas.microsoft.com/office/drawing/2014/main" id="{431FCBDC-FCD6-46FA-989A-9B7496896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490" y="232459"/>
            <a:ext cx="5446447" cy="311434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11B34BFF-CE1C-404D-B4D5-FE8ED41D9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831" y="3584580"/>
            <a:ext cx="4207490" cy="294524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</p:pic>
      <p:sp>
        <p:nvSpPr>
          <p:cNvPr id="42" name="Rectangle 29">
            <a:extLst>
              <a:ext uri="{FF2B5EF4-FFF2-40B4-BE49-F238E27FC236}">
                <a16:creationId xmlns:a16="http://schemas.microsoft.com/office/drawing/2014/main" id="{C66EB2AB-6794-4C3C-A92D-4876AB0BE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490" y="3500835"/>
            <a:ext cx="5446447" cy="311434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1">
            <a:extLst>
              <a:ext uri="{FF2B5EF4-FFF2-40B4-BE49-F238E27FC236}">
                <a16:creationId xmlns:a16="http://schemas.microsoft.com/office/drawing/2014/main" id="{A34BD4E6-C736-4064-AF1F-3C5B402E1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6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7D11D4F-4F6D-445C-BFEB-96F967B21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F2B14849-3056-4040-ACC2-869157C38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A073F794-406A-4D90-8215-86A90A500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EF6760B4-2A40-4AC2-B1DD-2A870AEB4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ACBC84-F47E-4B21-A7F3-60566BB7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AE229D4-A955-47B2-82C8-E7459998B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2B106-99FE-F441-8BAA-901B5D34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600"/>
              <a:t>Differences Over the last 5 Years</a:t>
            </a: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5B62-D3BB-5C49-AA80-83C9C9BC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3FB4B9E-172A-4EA2-8C0E-0F73BFA42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173" y="0"/>
            <a:ext cx="59799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F78FB52-710F-4149-907E-28F429BCEA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46" r="1004" b="2"/>
          <a:stretch/>
        </p:blipFill>
        <p:spPr>
          <a:xfrm>
            <a:off x="5832086" y="316486"/>
            <a:ext cx="5180995" cy="362689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0BCDCCAE-697C-485A-B4DD-83B5F912F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16" y="236477"/>
            <a:ext cx="5497933" cy="3789631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FE91C6C-85D1-0B44-BAB1-B045D4C2AD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8655" y="4559631"/>
            <a:ext cx="2700584" cy="18026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C19B8FE7-E6F0-44D0-AAB7-F7100184B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16" y="4183534"/>
            <a:ext cx="2670663" cy="2426299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806AC62-BC3F-4D5E-BF23-F593DF51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0886" y="4181008"/>
            <a:ext cx="2670663" cy="2426299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093D801-98AE-465E-A5FC-A333D4C6A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1CB62B6-B998-1243-AFB5-91E8170A87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3300" y="3416300"/>
            <a:ext cx="25400" cy="25400"/>
          </a:xfrm>
          <a:prstGeom prst="rect">
            <a:avLst/>
          </a:prstGeom>
        </p:spPr>
      </p:pic>
      <p:pic>
        <p:nvPicPr>
          <p:cNvPr id="28" name="Picture 27" descr="Chart, line chart&#10;&#10;Description automatically generated">
            <a:extLst>
              <a:ext uri="{FF2B5EF4-FFF2-40B4-BE49-F238E27FC236}">
                <a16:creationId xmlns:a16="http://schemas.microsoft.com/office/drawing/2014/main" id="{86661232-9796-3140-B73A-1D1E9C345E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4790" y="4559632"/>
            <a:ext cx="2703959" cy="1802639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FCDE4E0-23FC-324B-9DDB-DEF57A397C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8818" y="411359"/>
            <a:ext cx="1257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97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</TotalTime>
  <Words>432</Words>
  <Application>Microsoft Macintosh PowerPoint</Application>
  <PresentationFormat>Widescreen</PresentationFormat>
  <Paragraphs>74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Calibri</vt:lpstr>
      <vt:lpstr>MS Shell Dlg 2</vt:lpstr>
      <vt:lpstr>Wingdings</vt:lpstr>
      <vt:lpstr>Wingdings 3</vt:lpstr>
      <vt:lpstr>Madison</vt:lpstr>
      <vt:lpstr>Data Demolishers</vt:lpstr>
      <vt:lpstr>Core Message</vt:lpstr>
      <vt:lpstr>Data Sources</vt:lpstr>
      <vt:lpstr>Questions </vt:lpstr>
      <vt:lpstr>Data Exploration &amp; Cleanup Process</vt:lpstr>
      <vt:lpstr>Audio Feature Definitions</vt:lpstr>
      <vt:lpstr>Correlations</vt:lpstr>
      <vt:lpstr>Box Plots</vt:lpstr>
      <vt:lpstr>Differences Over the last 5 Years</vt:lpstr>
      <vt:lpstr>Difference or commonalities between years</vt:lpstr>
      <vt:lpstr>Top Artists</vt:lpstr>
      <vt:lpstr>Top Songs</vt:lpstr>
      <vt:lpstr>PowerPoint Presentation</vt:lpstr>
      <vt:lpstr>Summary of Conclusions</vt:lpstr>
      <vt:lpstr>Limitations</vt:lpstr>
      <vt:lpstr>Questions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Demolishers</dc:title>
  <dc:creator>Laura Kemp</dc:creator>
  <cp:lastModifiedBy>Laura Kemp</cp:lastModifiedBy>
  <cp:revision>51</cp:revision>
  <dcterms:created xsi:type="dcterms:W3CDTF">2021-06-15T00:50:19Z</dcterms:created>
  <dcterms:modified xsi:type="dcterms:W3CDTF">2021-06-23T21:47:14Z</dcterms:modified>
</cp:coreProperties>
</file>