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4.jpeg" ContentType="image/jpe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1F4DA53-A3FE-4713-ADE6-285E3A11178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02600"/>
            <a:ext cx="9071640" cy="219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200">
                <a:latin typeface="Arial"/>
              </a:rPr>
              <a:t>Kursinio darbo tema:</a:t>
            </a:r>
            <a:r>
              <a:rPr lang="en-US" sz="2200">
                <a:latin typeface="Arial"/>
              </a:rPr>
              <a:t>
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Euristiniai algoritmai NP-complete uždaviniams ir jų realizacija GRIDui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760720" y="4754880"/>
            <a:ext cx="3611160" cy="109728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Darbo vadovas: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5669280" y="3657600"/>
            <a:ext cx="2926080" cy="73116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Darbą atliko: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6044400" y="5303520"/>
            <a:ext cx="3236040" cy="109728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Prof. habil. dr. Antanas Žilinskas</a:t>
            </a:r>
            <a:endParaRPr/>
          </a:p>
        </p:txBody>
      </p:sp>
      <p:sp>
        <p:nvSpPr>
          <p:cNvPr id="43" name="TextShape 5"/>
          <p:cNvSpPr txBox="1"/>
          <p:nvPr/>
        </p:nvSpPr>
        <p:spPr>
          <a:xfrm>
            <a:off x="5943600" y="4206240"/>
            <a:ext cx="3383280" cy="73116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Žilvinas Rudžionis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Parametų keitimas</a:t>
            </a:r>
            <a:endParaRPr/>
          </a:p>
        </p:txBody>
      </p:sp>
      <p:graphicFrame>
        <p:nvGraphicFramePr>
          <p:cNvPr id="65" name="Table 2"/>
          <p:cNvGraphicFramePr/>
          <p:nvPr/>
        </p:nvGraphicFramePr>
        <p:xfrm>
          <a:off x="731520" y="1828800"/>
          <a:ext cx="8961120" cy="5120640"/>
        </p:xfrm>
        <a:graphic>
          <a:graphicData uri="http://schemas.openxmlformats.org/drawingml/2006/table">
            <a:tbl>
              <a:tblPr/>
              <a:tblGrid>
                <a:gridCol w="2239200"/>
                <a:gridCol w="2239200"/>
                <a:gridCol w="2239200"/>
                <a:gridCol w="2243520"/>
              </a:tblGrid>
              <a:tr h="8269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3200">
                          <a:latin typeface="Arial"/>
                        </a:rPr>
                        <a:t>A</a:t>
                      </a:r>
                      <a:r>
                        <a:rPr b="1" lang="en-US" sz="3200" baseline="-33000">
                          <a:latin typeface="Arial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3200">
                          <a:latin typeface="Arial"/>
                        </a:rPr>
                        <a:t>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3200">
                          <a:latin typeface="Arial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>
                          <a:latin typeface="Arial"/>
                        </a:rPr>
                        <a:t>Tikimybė, kad pasirinks A atšaką</a:t>
                      </a:r>
                      <a:endParaRPr/>
                    </a:p>
                  </a:txBody>
                  <a:tcPr/>
                </a:tc>
              </a:tr>
              <a:tr h="715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69%</a:t>
                      </a:r>
                      <a:endParaRPr/>
                    </a:p>
                  </a:txBody>
                  <a:tcPr/>
                </a:tc>
              </a:tr>
              <a:tr h="715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84%</a:t>
                      </a:r>
                      <a:endParaRPr/>
                    </a:p>
                  </a:txBody>
                  <a:tcPr/>
                </a:tc>
              </a:tr>
              <a:tr h="715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96%</a:t>
                      </a:r>
                      <a:endParaRPr/>
                    </a:p>
                  </a:txBody>
                  <a:tcPr/>
                </a:tc>
              </a:tr>
              <a:tr h="715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58%</a:t>
                      </a:r>
                      <a:endParaRPr/>
                    </a:p>
                  </a:txBody>
                  <a:tcPr/>
                </a:tc>
              </a:tr>
              <a:tr h="715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55%</a:t>
                      </a:r>
                      <a:endParaRPr/>
                    </a:p>
                  </a:txBody>
                  <a:tcPr/>
                </a:tc>
              </a:tr>
              <a:tr h="7171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180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>
                          <a:latin typeface="Arial"/>
                        </a:rPr>
                        <a:t>52%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Shape 3"/>
          <p:cNvSpPr txBox="1"/>
          <p:nvPr/>
        </p:nvSpPr>
        <p:spPr>
          <a:xfrm>
            <a:off x="7544880" y="6766560"/>
            <a:ext cx="242208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600">
                <a:latin typeface="Arial"/>
              </a:rPr>
              <a:t>A</a:t>
            </a:r>
            <a:r>
              <a:rPr lang="en-US" sz="2600" baseline="-33000">
                <a:latin typeface="Arial"/>
              </a:rPr>
              <a:t>i</a:t>
            </a:r>
            <a:r>
              <a:rPr lang="en-US" sz="2600">
                <a:latin typeface="Arial"/>
              </a:rPr>
              <a:t> + B</a:t>
            </a:r>
            <a:r>
              <a:rPr lang="en-US" sz="2600" baseline="-33000">
                <a:latin typeface="Arial"/>
              </a:rPr>
              <a:t>i</a:t>
            </a:r>
            <a:r>
              <a:rPr lang="en-US" sz="2600">
                <a:latin typeface="Arial"/>
              </a:rPr>
              <a:t> = 100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Pasirinktas NP-Complete uždavinys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462960" cy="554616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Turima n miestų. Miestą nusako koordinačių pora {x, y}. Atstumą tarp miestų nusako atstumas tarp taškų. Tikslas yra rasti geriausią maršrutą tenkinantį visas išvardytas sąlygas: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Maršrutas turi būti trumpiausias galimas.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Kelionė turi būtų pradedama ir baigiama tame pačiame mieste.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Kelionės pradžios miestas turi būti aplankytas du kartus. Visi likę miestai turi būti aplankyti tik vieną kartą.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Pasirinkto uždavinio motyvai</a:t>
            </a:r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12080" y="4572000"/>
            <a:ext cx="4754880" cy="27432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4572000"/>
            <a:ext cx="4937760" cy="2743200"/>
          </a:xfrm>
          <a:prstGeom prst="rect">
            <a:avLst/>
          </a:prstGeom>
          <a:ln>
            <a:noFill/>
          </a:ln>
        </p:spPr>
      </p:pic>
      <p:sp>
        <p:nvSpPr>
          <p:cNvPr id="72" name="TextShape 2"/>
          <p:cNvSpPr txBox="1"/>
          <p:nvPr/>
        </p:nvSpPr>
        <p:spPr>
          <a:xfrm>
            <a:off x="457200" y="2409120"/>
            <a:ext cx="9418320" cy="2162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Panašumai į realų skruzdžių uždavinį – rasti trumpiausią maršrutą.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Lengva sprendinių vizualizacija.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Pasirinktas euristinis algoritmas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Pasirinktas „Ant system“ algoritmas. Motyvai: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Paprastumas. Esminiai skruzdžių kolonijos modelio pranašumai ir trūkumai nėra užgošti techninėmis detalėmis ar gretimais optimizavimo metodais.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Tai yra vienas iš pirmųjų skruzdžių kolonijos optimizavimo algoritmų. Algortimas yra plačiai ištirtas. Išnagrinėjus, kaip šis algoritmas randa sprendinius, būtų daug lengviau nagrinėti, šio algoritmo idėjomis paremtus, išvestinius algoritmus.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Pagrindiniai algoritmo žingsniai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Arial"/>
              </a:rPr>
              <a:t>1 </a:t>
            </a:r>
            <a:r>
              <a:rPr i="1" lang="en-US" sz="3200">
                <a:latin typeface="Arial"/>
              </a:rPr>
              <a:t>Inicializuoti pradinius parametrus</a:t>
            </a:r>
            <a:endParaRPr/>
          </a:p>
          <a:p>
            <a:r>
              <a:rPr lang="en-US" sz="3200">
                <a:latin typeface="Arial"/>
              </a:rPr>
              <a:t>2 </a:t>
            </a:r>
            <a:r>
              <a:rPr b="1" lang="en-US" sz="3200">
                <a:latin typeface="Arial"/>
              </a:rPr>
              <a:t>While(</a:t>
            </a:r>
            <a:r>
              <a:rPr i="1" lang="en-US" sz="3200">
                <a:latin typeface="Arial"/>
              </a:rPr>
              <a:t>sustojimo sąlyga netenkinama</a:t>
            </a:r>
            <a:r>
              <a:rPr b="1" lang="en-US" sz="3200">
                <a:latin typeface="Arial"/>
              </a:rPr>
              <a:t>)</a:t>
            </a:r>
            <a:r>
              <a:rPr lang="en-US" sz="3200">
                <a:latin typeface="Arial"/>
              </a:rPr>
              <a:t> </a:t>
            </a:r>
            <a:r>
              <a:rPr b="1" lang="en-US" sz="3200">
                <a:latin typeface="Arial"/>
              </a:rPr>
              <a:t>do</a:t>
            </a:r>
            <a:endParaRPr/>
          </a:p>
          <a:p>
            <a:r>
              <a:rPr lang="en-US" sz="3200">
                <a:latin typeface="Arial"/>
              </a:rPr>
              <a:t>3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i="1" lang="en-US" sz="3200">
                <a:latin typeface="Arial"/>
              </a:rPr>
              <a:t>Rasti sprendinį</a:t>
            </a:r>
            <a:endParaRPr/>
          </a:p>
          <a:p>
            <a:r>
              <a:rPr lang="en-US" sz="3200">
                <a:latin typeface="Arial"/>
              </a:rPr>
              <a:t>4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i="1" lang="en-US" sz="3200">
                <a:latin typeface="Arial"/>
              </a:rPr>
              <a:t>Atnaujiti informaciją susijusią su feromonais</a:t>
            </a:r>
            <a:endParaRPr/>
          </a:p>
          <a:p>
            <a:r>
              <a:rPr lang="en-US" sz="3200">
                <a:latin typeface="Arial"/>
              </a:rPr>
              <a:t>5 </a:t>
            </a:r>
            <a:r>
              <a:rPr b="1" lang="en-US" sz="3200">
                <a:latin typeface="Arial"/>
              </a:rPr>
              <a:t>end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Sprendinio radimas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715000" y="1947240"/>
            <a:ext cx="1527120" cy="87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, kur</a:t>
            </a:r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2003040" y="5182560"/>
            <a:ext cx="7704000" cy="13676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- feromono kiekis ant briaunos, jungiančios i-ąją ir j-ąją viršūnes, esant t-ajai iteracijai.</a:t>
            </a:r>
            <a:endParaRPr/>
          </a:p>
        </p:txBody>
      </p:sp>
      <p:sp>
        <p:nvSpPr>
          <p:cNvPr id="80" name="TextShape 4"/>
          <p:cNvSpPr txBox="1"/>
          <p:nvPr/>
        </p:nvSpPr>
        <p:spPr>
          <a:xfrm>
            <a:off x="1296720" y="3964680"/>
            <a:ext cx="8404200" cy="91188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- tikimybė, kad k-oji skruzdė būdama i-ojoje viršūnėje pasirinks eiti į j-ąją viršūnę.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Parametrai alfa ir beta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α=0 - labiausiai tikėtina, kad miestai turintys mažiausią briaunos, su viršūne i, ilgį bus pasirinkti kaip sekantys miestai į, kuriuos norima keliauti. Esant tokiam atvejui turėtų būti stebimas veikimas panašus į godųjį algoritmą.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β=0 , turėtų pasireikšti stipri briaunoms feromono įtaka. Algoritmo vykdymo tai gali privesti prie greito sąstyngio.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Informacijos susijusios su feromonais atnaujinimas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Bandymai su realiais duomenimis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Buvo naudotas duomenų rinkinys, kuriam yra žinomas optimalus maršrutas.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Optimalaus maršruto ilgis - 426.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Optimalaus maršruto vizualizacija: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5200" y="4223880"/>
            <a:ext cx="7449480" cy="269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Iteracijų skaičius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Iteracijų skaičius buvo parinktas atlikus bandymą.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Bandymas buvo vykdomas su parametrais: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α = 2, β = 5, ρ = 0.4.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Bandymas buvo vykdomas su: 1, 5, … , 75 iteracijomis.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Vienos iteracijos reikšmei buvo atliekama dešimt algoritmo vykdymų.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Tikslai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Buvo siekiama įgyvendinti pagrindinius tikslus: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Įvertinti skruzdžių kolonijos optimizacijos metodą.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Įgyvendinti, skruzdžių kolonijos optimizacijos metodu pagrįstą, algoritmą, skirtą spręsti NP-Complete uždaviniui.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Bandymo statistika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Nuo 1-os iki 40-os iteracijos sprendiniai patenka į rėžius: [486 ; 535.1]. Šių reikšmių skirtumas sudaro ~11.52% optimalaus sprendinio.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Nuo 40-os iteracijos iki 75-os vidutiniai geriausi sprendiniai patenka į rėžius: [484.5 ; 489.3]. Šių reikšmių skirtumas sudaro ~1.13% optimalaus sprendinio.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Bandymo duomenis atspindintis grafikas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40" y="1856160"/>
            <a:ext cx="10026720" cy="508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Bandymo rezultatai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366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Atlikus bandymą buvo nuspręsta pasirinkti 70 iteracijų. Ši riba buvo pasirinkta siekiant išvengti netikslumų, esant kitoms parametrų α, β, ρ reikšmėms.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Parametrų reikšmės skatinančios prastus algoritmo rezultatus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8852760" cy="976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Mažas β. Esant mažam β algoritmas pradeda veikti kaip godusis algoritmas.</a:t>
            </a:r>
            <a:endParaRPr/>
          </a:p>
          <a:p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2520" y="2759760"/>
            <a:ext cx="3611520" cy="20167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06920" y="2759400"/>
            <a:ext cx="3808080" cy="19893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760" y="4994280"/>
            <a:ext cx="4003560" cy="233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Parametrų reikšmės skatinančios prastus algoritmo rezultatus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18040" y="245556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Godžiojo algoritmo sprendiniai: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2640" y="3369600"/>
            <a:ext cx="4269960" cy="28080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2600" y="3369600"/>
            <a:ext cx="4594680" cy="27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Parametrų reikšmės skatinančios prastus algoritmo rezultatus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Arial"/>
              </a:rPr>
              <a:t>Didelis α: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Esant dideliam α skruzdės nėra linkusios smarkiai keisti esamų maršrutų.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Sprendinys greitai nusistovi.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Išvados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Algoritmo vertinimo metu buvo atpažintos pagrindinės grėsmės, siplnybės ir stiprybės: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Grėsmės – netinkamai parinkus pradinius parametrus algoritmas gali duoti itin prastus rezultatus.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Silpnybės – algoritmo vykdymo metu po kiekvienos iteracijos sprendinys yra tiesiog įsimenamas. Iteracijos pabaigoje galima būtų mėginti pagerinti sprendinį naudojantis 2-opt ar 3-opt lokalios paieškos metodais.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Stiprybės – algoritmo schema yra paprasta. Algoritmą yra lengva realizuoti.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Išvados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504360" y="1769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Nagrinėjant metodą buvo atpažintos silpnybės ir spilpnybės: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Silpnybės – metodas yra jautrus skruzdžių feromono pertėkliui. Reikia imtis papildomų priemonių, kad sprendinių komponentai pažymėti feromonai netaptų stagnacijos priežastimi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Stiprybės – metodas lengvai pritaikomas įvairaus tipo uždaviniams.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Uždavinių klasės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 – yra žinomi algoritmai, sprendžiantys uždavinį tiksliai metodais, kurių vykdymo laikas yra O(n</a:t>
            </a:r>
            <a:r>
              <a:rPr lang="en-US" sz="3200" baseline="33000">
                <a:latin typeface="Arial"/>
              </a:rPr>
              <a:t>k</a:t>
            </a:r>
            <a:r>
              <a:rPr lang="en-US" sz="3200">
                <a:latin typeface="Arial"/>
              </a:rPr>
              <a:t>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NP-Complete- nėra žinoma algoritmų, kurie spręstų uždavinį tiksliais metodais ir turėtų polinominį vykdymo laiką. Sprendinio teisingumui patikrinti, yra žinomi, polinominį veikimo laiką turintys, algoritmai.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Uždavinių klasės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7960" y="2006280"/>
            <a:ext cx="7638840" cy="450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Kas yra euristiniai algoritmai ?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8754840" cy="313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Euristiniai algoritmai – algoritmai, kurie sprendžia uždavinį apytiksliais metodais. Euristiniai algoritmai negarantuoja sprendinių optimalumo!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Kam rinktis algoritmus, kurie negarantuoja tikslių rezultatų?</a:t>
            </a:r>
            <a:endParaRPr/>
          </a:p>
        </p:txBody>
      </p:sp>
      <p:graphicFrame>
        <p:nvGraphicFramePr>
          <p:cNvPr id="53" name="Table 2"/>
          <p:cNvGraphicFramePr/>
          <p:nvPr/>
        </p:nvGraphicFramePr>
        <p:xfrm>
          <a:off x="504000" y="1805040"/>
          <a:ext cx="8822880" cy="2449080"/>
        </p:xfrm>
        <a:graphic>
          <a:graphicData uri="http://schemas.openxmlformats.org/drawingml/2006/table">
            <a:tbl>
              <a:tblPr/>
              <a:tblGrid>
                <a:gridCol w="4411440"/>
                <a:gridCol w="4411440"/>
              </a:tblGrid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>
                          <a:latin typeface="Arial"/>
                        </a:rPr>
                        <a:t>Hamiltono ciklo uždavinys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>
                          <a:latin typeface="Arial"/>
                        </a:rPr>
                        <a:t>Miestų kiekis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>
                          <a:latin typeface="Arial"/>
                        </a:rPr>
                        <a:t>Skaičiavimo trukmė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0 s.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 val.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 d.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20 d.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 mėn.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44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 met.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46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4 met.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48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20 met.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90 met.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391 met.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  <a:ea typeface="Droid Sans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  <a:ea typeface="Droid Sans"/>
                        </a:rPr>
                        <a:t>407552276307944123 met.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Shape 3"/>
          <p:cNvSpPr txBox="1"/>
          <p:nvPr/>
        </p:nvSpPr>
        <p:spPr>
          <a:xfrm>
            <a:off x="6949440" y="6675120"/>
            <a:ext cx="2926080" cy="118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000">
                <a:latin typeface="Arial"/>
              </a:rPr>
              <a:t>10</a:t>
            </a:r>
            <a:r>
              <a:rPr lang="en-US" sz="2000" baseline="33000">
                <a:latin typeface="Arial"/>
              </a:rPr>
              <a:t>9</a:t>
            </a:r>
            <a:r>
              <a:rPr lang="en-US" sz="2000">
                <a:latin typeface="Arial"/>
              </a:rPr>
              <a:t> operacijų = 1 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Skruzdžių kolonijos optimizacija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34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Skruzdės turi labai ribotas galimybes sąveikauti su aplinka. Nepaisydamos to, jos sugeba spręsti trumpiausio maršruto uždavinį.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09080" y="4297680"/>
            <a:ext cx="4275000" cy="298620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Skruzdžių kolonijos optimizacija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274320" y="2107800"/>
            <a:ext cx="9875520" cy="182412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Jean-Louis Deneubourg atliko eksperimentus, kurių rezultatai atskeidė skruzdžių elgseną esant renkantis kelius nuo lizdo iki maisto šaltinio.</a:t>
            </a:r>
            <a:endParaRPr/>
          </a:p>
        </p:txBody>
      </p:sp>
      <p:sp>
        <p:nvSpPr>
          <p:cNvPr id="60" name="TextShape 3"/>
          <p:cNvSpPr txBox="1"/>
          <p:nvPr/>
        </p:nvSpPr>
        <p:spPr>
          <a:xfrm>
            <a:off x="182880" y="4206240"/>
            <a:ext cx="5212080" cy="3108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Abi atšakos lygios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Viena atšaka dvigubai ilgesnė.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Trumpesnioji atšaka pridėta tik vėliau.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Paprasčiausias modelis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274320" y="3017520"/>
            <a:ext cx="2422080" cy="100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Ribojimai:</a:t>
            </a:r>
            <a:endParaRPr/>
          </a:p>
        </p:txBody>
      </p:sp>
      <p:sp>
        <p:nvSpPr>
          <p:cNvPr id="63" name="TextShape 3"/>
          <p:cNvSpPr txBox="1"/>
          <p:nvPr/>
        </p:nvSpPr>
        <p:spPr>
          <a:xfrm>
            <a:off x="274320" y="4297680"/>
            <a:ext cx="9601200" cy="274320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i – bendras feromono vienetų kiekis ant kelio.</a:t>
            </a:r>
            <a:endParaRPr/>
          </a:p>
          <a:p>
            <a:r>
              <a:rPr lang="en-US" sz="3200">
                <a:latin typeface="Arial"/>
              </a:rPr>
              <a:t>k – kuo didesnis, tuo didesnis turi būti feromono kiekis vienoje iš atšakų, kad tą atšaką pasirinktų skruzdė.</a:t>
            </a:r>
            <a:endParaRPr/>
          </a:p>
          <a:p>
            <a:r>
              <a:rPr lang="en-US" sz="3200">
                <a:latin typeface="Arial"/>
              </a:rPr>
              <a:t>n – reguliuoja feromono skirtumo reikšmingumą.</a:t>
            </a:r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