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78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1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0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4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91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3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7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60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20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0291-694E-44FD-9CE1-C6FEE4703587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F8D4-BEC4-4567-96A2-F0AAA484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44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6960" y="365053"/>
            <a:ext cx="875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&lt;</a:t>
            </a:r>
            <a:r>
              <a:rPr lang="en-GB" sz="1200" dirty="0" err="1" smtClean="0"/>
              <a:t>CelerraSystem</a:t>
            </a:r>
            <a:r>
              <a:rPr lang="en-GB" sz="1200" dirty="0" smtClean="0"/>
              <a:t> type="system" </a:t>
            </a:r>
            <a:r>
              <a:rPr lang="en-GB" sz="1200" dirty="0" smtClean="0"/>
              <a:t>serial="CKM00140700163" </a:t>
            </a:r>
            <a:r>
              <a:rPr lang="en-GB" sz="1200" dirty="0" err="1" smtClean="0"/>
              <a:t>productName</a:t>
            </a:r>
            <a:r>
              <a:rPr lang="en-GB" sz="1200" dirty="0" smtClean="0"/>
              <a:t>="VNX5200" </a:t>
            </a:r>
            <a:r>
              <a:rPr lang="en-GB" sz="1200" dirty="0" err="1" smtClean="0"/>
              <a:t>wwCid</a:t>
            </a:r>
            <a:r>
              <a:rPr lang="en-GB" sz="1200" dirty="0" smtClean="0"/>
              <a:t>="CKM001407001632007" version="8.1.2-51 " </a:t>
            </a:r>
            <a:r>
              <a:rPr lang="en-GB" sz="1200" dirty="0" err="1" smtClean="0"/>
              <a:t>celerra</a:t>
            </a:r>
            <a:r>
              <a:rPr lang="en-GB" sz="1200" dirty="0" smtClean="0"/>
              <a:t>="0"&gt;</a:t>
            </a:r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488516" y="475989"/>
            <a:ext cx="1816274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Celerra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02633" y="270248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 &lt;</a:t>
            </a:r>
            <a:r>
              <a:rPr lang="en-GB" sz="1200" dirty="0" err="1" smtClean="0"/>
              <a:t>ClariionDiskQueryParams</a:t>
            </a:r>
            <a:r>
              <a:rPr lang="en-GB" sz="1200" dirty="0" smtClean="0"/>
              <a:t> </a:t>
            </a:r>
            <a:r>
              <a:rPr lang="en-GB" sz="1200" dirty="0" err="1" smtClean="0"/>
              <a:t>clariion</a:t>
            </a:r>
            <a:r>
              <a:rPr lang="en-GB" sz="1200" dirty="0" smtClean="0"/>
              <a:t>="1"&gt;&lt;/</a:t>
            </a:r>
            <a:r>
              <a:rPr lang="en-GB" sz="1200" dirty="0" err="1" smtClean="0"/>
              <a:t>ClariionDiskQueryParams</a:t>
            </a:r>
            <a:r>
              <a:rPr lang="en-GB" sz="1200" dirty="0" smtClean="0"/>
              <a:t>&gt;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488516" y="2176396"/>
            <a:ext cx="1816274" cy="58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Disks</a:t>
            </a:r>
          </a:p>
          <a:p>
            <a:pPr algn="ctr"/>
            <a:r>
              <a:rPr lang="en-GB" sz="1200" dirty="0" smtClean="0"/>
              <a:t>Utilisation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2546960" y="888324"/>
            <a:ext cx="8989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 &lt;Query&gt; &lt;</a:t>
            </a:r>
            <a:r>
              <a:rPr lang="en-GB" sz="1200" dirty="0" err="1" smtClean="0"/>
              <a:t>ClariionGeneralConfigQueryParams</a:t>
            </a:r>
            <a:r>
              <a:rPr lang="en-GB" sz="1200" dirty="0" smtClean="0"/>
              <a:t> </a:t>
            </a:r>
            <a:r>
              <a:rPr lang="en-GB" sz="1200" dirty="0" err="1" smtClean="0"/>
              <a:t>clariion</a:t>
            </a:r>
            <a:r>
              <a:rPr lang="en-GB" sz="1200" dirty="0" smtClean="0"/>
              <a:t>="1"&gt;&lt;/</a:t>
            </a:r>
            <a:r>
              <a:rPr lang="en-GB" sz="1200" dirty="0" err="1" smtClean="0"/>
              <a:t>ClariionGeneralConfigQueryParams</a:t>
            </a:r>
            <a:r>
              <a:rPr lang="en-GB" sz="1200" dirty="0" smtClean="0"/>
              <a:t>&gt;  &lt;/Query&gt;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367431" y="4207698"/>
            <a:ext cx="2058444" cy="59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LUN (Pool or RAID</a:t>
            </a:r>
            <a:r>
              <a:rPr lang="en-GB" dirty="0" smtClean="0"/>
              <a:t>)</a:t>
            </a:r>
          </a:p>
          <a:p>
            <a:pPr algn="ctr"/>
            <a:r>
              <a:rPr lang="en-GB" sz="1200" dirty="0" smtClean="0"/>
              <a:t>Utilisation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1899805" y="360996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&lt;Query&gt;  &lt;</a:t>
            </a:r>
            <a:r>
              <a:rPr lang="en-GB" sz="1200" dirty="0" err="1" smtClean="0"/>
              <a:t>ClariionRaidGroupQueryParams</a:t>
            </a:r>
            <a:r>
              <a:rPr lang="en-GB" sz="1200" dirty="0" smtClean="0"/>
              <a:t> </a:t>
            </a:r>
            <a:r>
              <a:rPr lang="en-GB" sz="1200" dirty="0" err="1" smtClean="0"/>
              <a:t>clariion</a:t>
            </a:r>
            <a:r>
              <a:rPr lang="en-GB" sz="1200" dirty="0" smtClean="0"/>
              <a:t>="1" /&gt;   &lt;/Query&gt;  - provides link information, disk to LUN and also LUN Node information </a:t>
            </a:r>
            <a:r>
              <a:rPr lang="en-GB" sz="1200" dirty="0" err="1" smtClean="0"/>
              <a:t>e.g</a:t>
            </a:r>
            <a:r>
              <a:rPr lang="en-GB" sz="1200" dirty="0" smtClean="0"/>
              <a:t> </a:t>
            </a:r>
            <a:r>
              <a:rPr lang="en-GB" sz="1200" dirty="0" smtClean="0"/>
              <a:t>utilisation</a:t>
            </a:r>
            <a:endParaRPr lang="en-GB" sz="1200" dirty="0"/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1396653" y="826718"/>
            <a:ext cx="0" cy="134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9" idx="0"/>
          </p:cNvCxnSpPr>
          <p:nvPr/>
        </p:nvCxnSpPr>
        <p:spPr>
          <a:xfrm>
            <a:off x="1396653" y="2765612"/>
            <a:ext cx="0" cy="144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873" y="4873381"/>
            <a:ext cx="687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Disks will always belong to a system – but might not participating in a LUN or RAID group. </a:t>
            </a:r>
          </a:p>
          <a:p>
            <a:r>
              <a:rPr lang="en-GB" sz="1200" i="1" dirty="0" smtClean="0"/>
              <a:t>Hence putting them lower down the hierarchy</a:t>
            </a:r>
            <a:r>
              <a:rPr lang="en-GB" sz="1200" i="1" dirty="0" smtClean="0"/>
              <a:t>. – I wonder if these will potentially tie back into a server else where in the system.</a:t>
            </a:r>
            <a:endParaRPr lang="en-GB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60812" y="5948778"/>
            <a:ext cx="4943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Event (EMC) = Alert (HG)</a:t>
            </a:r>
          </a:p>
          <a:p>
            <a:r>
              <a:rPr lang="en-GB" sz="1200" dirty="0" smtClean="0"/>
              <a:t> &lt;Query&gt;</a:t>
            </a:r>
          </a:p>
          <a:p>
            <a:r>
              <a:rPr lang="en-GB" sz="1200" dirty="0" smtClean="0"/>
              <a:t>            &lt;</a:t>
            </a:r>
            <a:r>
              <a:rPr lang="en-GB" sz="1200" dirty="0" err="1" smtClean="0"/>
              <a:t>EventQueryParams</a:t>
            </a:r>
            <a:r>
              <a:rPr lang="en-GB" sz="1200" dirty="0" smtClean="0"/>
              <a:t> start="0" verbose="true"&gt;&lt;/</a:t>
            </a:r>
            <a:r>
              <a:rPr lang="en-GB" sz="1200" dirty="0" err="1" smtClean="0"/>
              <a:t>EventQueryParams</a:t>
            </a:r>
            <a:r>
              <a:rPr lang="en-GB" sz="1200" dirty="0" smtClean="0"/>
              <a:t>&gt;</a:t>
            </a:r>
          </a:p>
          <a:p>
            <a:r>
              <a:rPr lang="en-GB" sz="1200" dirty="0" smtClean="0"/>
              <a:t>        &lt;/Query&gt;</a:t>
            </a:r>
            <a:endParaRPr lang="en-GB" sz="1200" dirty="0"/>
          </a:p>
        </p:txBody>
      </p:sp>
      <p:sp>
        <p:nvSpPr>
          <p:cNvPr id="23" name="Rectangle 22"/>
          <p:cNvSpPr/>
          <p:nvPr/>
        </p:nvSpPr>
        <p:spPr>
          <a:xfrm>
            <a:off x="2546960" y="1253066"/>
            <a:ext cx="8313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 &lt;Query&gt;  &lt;</a:t>
            </a:r>
            <a:r>
              <a:rPr lang="en-GB" sz="1200" dirty="0" err="1" smtClean="0"/>
              <a:t>ControlStationQueryParams</a:t>
            </a:r>
            <a:r>
              <a:rPr lang="en-GB" sz="1200" dirty="0" smtClean="0"/>
              <a:t>/&gt;  &lt;/Query&gt;  - provides IP Address for attaching EMC data to network model.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1793617" y="1650297"/>
            <a:ext cx="2803436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ClariionSpQueryParams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662036" y="1640840"/>
            <a:ext cx="226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End Points for the </a:t>
            </a:r>
            <a:r>
              <a:rPr lang="en-GB" sz="1200" dirty="0" err="1" smtClean="0"/>
              <a:t>Celerra</a:t>
            </a:r>
            <a:r>
              <a:rPr lang="en-GB" sz="1200" dirty="0" smtClean="0"/>
              <a:t> System</a:t>
            </a:r>
            <a:endParaRPr lang="en-GB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5873" y="5564232"/>
            <a:ext cx="5511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Fs (File side) </a:t>
            </a:r>
            <a:r>
              <a:rPr lang="en-GB" sz="1200" i="1" dirty="0" smtClean="0"/>
              <a:t>info useful – but not sure how to tie to </a:t>
            </a:r>
            <a:r>
              <a:rPr lang="en-GB" sz="1200" i="1" dirty="0" smtClean="0"/>
              <a:t>disks/</a:t>
            </a:r>
            <a:r>
              <a:rPr lang="en-GB" sz="1200" i="1" dirty="0" err="1" smtClean="0"/>
              <a:t>Luns</a:t>
            </a:r>
            <a:r>
              <a:rPr lang="en-GB" sz="1200" i="1" dirty="0" smtClean="0"/>
              <a:t> at the moment</a:t>
            </a:r>
          </a:p>
          <a:p>
            <a:r>
              <a:rPr lang="en-GB" sz="1200" i="1" dirty="0" smtClean="0"/>
              <a:t>This is possibly due to a lack of information on our side – File side involves CIFs / NAS </a:t>
            </a:r>
            <a:r>
              <a:rPr lang="en-GB" sz="1200" i="1" dirty="0" err="1" smtClean="0"/>
              <a:t>etc</a:t>
            </a:r>
            <a:r>
              <a:rPr lang="en-GB" sz="1200" i="1" dirty="0" smtClean="0"/>
              <a:t> which aren’t configured on our system. </a:t>
            </a:r>
          </a:p>
          <a:p>
            <a:endParaRPr lang="en-GB" sz="1200" i="1" dirty="0" smtClean="0"/>
          </a:p>
          <a:p>
            <a:r>
              <a:rPr lang="en-GB" sz="1200" i="1" dirty="0" smtClean="0"/>
              <a:t>The same applies to the data movers which handle things like ESX host to </a:t>
            </a:r>
            <a:r>
              <a:rPr lang="en-GB" sz="1200" i="1" dirty="0" err="1" smtClean="0"/>
              <a:t>datastore</a:t>
            </a:r>
            <a:r>
              <a:rPr lang="en-GB" sz="1200" i="1" dirty="0" smtClean="0"/>
              <a:t> communication.</a:t>
            </a:r>
            <a:endParaRPr lang="en-GB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22719" y="1613114"/>
            <a:ext cx="1602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SP = Storage Processor</a:t>
            </a:r>
          </a:p>
        </p:txBody>
      </p:sp>
      <p:cxnSp>
        <p:nvCxnSpPr>
          <p:cNvPr id="30" name="Straight Connector 29"/>
          <p:cNvCxnSpPr>
            <a:stCxn id="24" idx="0"/>
            <a:endCxn id="5" idx="2"/>
          </p:cNvCxnSpPr>
          <p:nvPr/>
        </p:nvCxnSpPr>
        <p:spPr>
          <a:xfrm flipH="1" flipV="1">
            <a:off x="1396653" y="826718"/>
            <a:ext cx="1798682" cy="82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73460" y="2351760"/>
            <a:ext cx="2803436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PowerSupply</a:t>
            </a:r>
            <a:endParaRPr lang="en-GB" dirty="0"/>
          </a:p>
        </p:txBody>
      </p:sp>
      <p:cxnSp>
        <p:nvCxnSpPr>
          <p:cNvPr id="11" name="Straight Connector 10"/>
          <p:cNvCxnSpPr>
            <a:stCxn id="24" idx="2"/>
            <a:endCxn id="29" idx="0"/>
          </p:cNvCxnSpPr>
          <p:nvPr/>
        </p:nvCxnSpPr>
        <p:spPr>
          <a:xfrm>
            <a:off x="3195335" y="2001026"/>
            <a:ext cx="1179843" cy="35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32273" y="543444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Alarms/Alerts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88516" y="1049482"/>
            <a:ext cx="2706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Enclosure: x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873" y="1425746"/>
            <a:ext cx="251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Link storage type: physical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83" y="3116341"/>
            <a:ext cx="251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Link storage type: logical</a:t>
            </a:r>
            <a:endParaRPr lang="en-GB" sz="1200" dirty="0"/>
          </a:p>
        </p:txBody>
      </p:sp>
      <p:sp>
        <p:nvSpPr>
          <p:cNvPr id="35" name="Rectangle 34"/>
          <p:cNvSpPr/>
          <p:nvPr/>
        </p:nvSpPr>
        <p:spPr>
          <a:xfrm>
            <a:off x="3956138" y="4231871"/>
            <a:ext cx="1672936" cy="58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Storage Group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7159337" y="4219361"/>
            <a:ext cx="1672936" cy="58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Hosts</a:t>
            </a:r>
          </a:p>
          <a:p>
            <a:pPr algn="ctr"/>
            <a:r>
              <a:rPr lang="en-GB" sz="1200" dirty="0" smtClean="0"/>
              <a:t>IP Address</a:t>
            </a:r>
            <a:endParaRPr lang="en-GB" sz="1200" dirty="0"/>
          </a:p>
        </p:txBody>
      </p:sp>
      <p:cxnSp>
        <p:nvCxnSpPr>
          <p:cNvPr id="38" name="Straight Connector 37"/>
          <p:cNvCxnSpPr>
            <a:stCxn id="9" idx="3"/>
            <a:endCxn id="35" idx="1"/>
          </p:cNvCxnSpPr>
          <p:nvPr/>
        </p:nvCxnSpPr>
        <p:spPr>
          <a:xfrm>
            <a:off x="2425875" y="4507317"/>
            <a:ext cx="1530263" cy="1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3"/>
            <a:endCxn id="36" idx="1"/>
          </p:cNvCxnSpPr>
          <p:nvPr/>
        </p:nvCxnSpPr>
        <p:spPr>
          <a:xfrm flipV="1">
            <a:off x="5629074" y="4513149"/>
            <a:ext cx="1530263" cy="1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9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5967" y="5290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5392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Connecting the SP A and SP B Management Ports to the Network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illustrations show how to properly connect the SP A and SP B management ports to the network. Make sure that you connect the Ethernet cables from the server NIC to the RJ-45 connector on the management port.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one RJ-45 connection on each management port.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1     Magnified view of the SP management port on a CX4-120, CX4-240, and CX4-480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2     Magnified view of the SP management port on a CX4-960 (the SPE is not shown in this illustration)</a:t>
            </a:r>
            <a:endParaRPr kumimoji="0" lang="en-US" altLang="en-US" sz="10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powerlink.emc.com/nsepn/webapps/btg548664833igtcuup4826/public/CLARiiON_CX4/CX4_Troubleshooting_Flowcharts/art/CL4109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5" y="2517498"/>
            <a:ext cx="48291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powerlink.emc.com/nsepn/webapps/btg548664833igtcuup4826/public/CLARiiON_CX4/CX4_Troubleshooting_Flowcharts/art/CL408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64" y="2369860"/>
            <a:ext cx="5143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682562" y="59777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http://www.emc.com/collateral/hardware/white-papers/h8217-introduction-vnx-wp.pdf</a:t>
            </a:r>
          </a:p>
        </p:txBody>
      </p:sp>
    </p:spTree>
    <p:extLst>
      <p:ext uri="{BB962C8B-B14F-4D97-AF65-F5344CB8AC3E}">
        <p14:creationId xmlns:p14="http://schemas.microsoft.com/office/powerpoint/2010/main" val="101967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B0E53E6ED7B428F206795964BE465" ma:contentTypeVersion="1" ma:contentTypeDescription="Create a new document." ma:contentTypeScope="" ma:versionID="a482db767a41def0ae8b977ba8aec2f2">
  <xsd:schema xmlns:xsd="http://www.w3.org/2001/XMLSchema" xmlns:xs="http://www.w3.org/2001/XMLSchema" xmlns:p="http://schemas.microsoft.com/office/2006/metadata/properties" xmlns:ns3="2d54e302-e1d6-415c-986d-b3cb94f20111" targetNamespace="http://schemas.microsoft.com/office/2006/metadata/properties" ma:root="true" ma:fieldsID="4341d15fe710e3ef18ede5c32f4307c9" ns3:_="">
    <xsd:import namespace="2d54e302-e1d6-415c-986d-b3cb94f2011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4e302-e1d6-415c-986d-b3cb94f201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24D5F0-7205-44E1-85BB-0802934DE92F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2d54e302-e1d6-415c-986d-b3cb94f2011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7B2046-FBDB-44D5-832D-A81598AA74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6DA938-2A02-4116-A5DE-9CE21DE51B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54e302-e1d6-415c-986d-b3cb94f20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336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Rupert Ogilvie</dc:creator>
  <cp:lastModifiedBy>Rupert Ogilvie</cp:lastModifiedBy>
  <cp:revision>14</cp:revision>
  <dcterms:created xsi:type="dcterms:W3CDTF">2014-04-07T11:50:05Z</dcterms:created>
  <dcterms:modified xsi:type="dcterms:W3CDTF">2014-04-07T21:13:38Z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0x01010000DB0E53E6ED7B428F206795964BE465</vt:lpwstr>
  </property>
  <property fmtid="{D5CDD505-2E9C-101B-9397-08002B2CF9AE}" pid="3" name="IsMyDocuments">
    <vt:bool>true</vt:bool>
  </property>
</Properties>
</file>