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8"/>
    <p:restoredTop sz="67534"/>
  </p:normalViewPr>
  <p:slideViewPr>
    <p:cSldViewPr snapToGrid="0" snapToObjects="1">
      <p:cViewPr varScale="1">
        <p:scale>
          <a:sx n="93" d="100"/>
          <a:sy n="93" d="100"/>
        </p:scale>
        <p:origin x="20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3AB69A-502D-A64B-BD75-188EF2EB1156}" type="datetimeFigureOut">
              <a:rPr lang="en-US" smtClean="0"/>
              <a:t>12/18/22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1E597E-3F69-964F-87C3-6C9340487CE4}" type="slidenum">
              <a:rPr lang="en-US" smtClean="0"/>
              <a:t>‹#›</a:t>
            </a:fld>
            <a:endParaRPr lang="en-US"/>
          </a:p>
        </p:txBody>
      </p:sp>
    </p:spTree>
    <p:extLst>
      <p:ext uri="{BB962C8B-B14F-4D97-AF65-F5344CB8AC3E}">
        <p14:creationId xmlns:p14="http://schemas.microsoft.com/office/powerpoint/2010/main" val="2192022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a:t>
            </a:r>
            <a:r>
              <a:rPr lang="en-US" dirty="0" err="1"/>
              <a:t>LaKeta</a:t>
            </a:r>
            <a:r>
              <a:rPr lang="en-US" dirty="0"/>
              <a:t> Kemp.  </a:t>
            </a:r>
          </a:p>
          <a:p>
            <a:r>
              <a:rPr lang="en-US" dirty="0"/>
              <a:t>I would like to discuss the use of a Deep Learning, Convolutional Neural Network to identify the Malaria parasite in blood smear images.</a:t>
            </a:r>
          </a:p>
        </p:txBody>
      </p:sp>
      <p:sp>
        <p:nvSpPr>
          <p:cNvPr id="4" name="Slide Number Placeholder 3"/>
          <p:cNvSpPr>
            <a:spLocks noGrp="1"/>
          </p:cNvSpPr>
          <p:nvPr>
            <p:ph type="sldNum" sz="quarter" idx="5"/>
          </p:nvPr>
        </p:nvSpPr>
        <p:spPr/>
        <p:txBody>
          <a:bodyPr/>
          <a:lstStyle/>
          <a:p>
            <a:fld id="{2C1E597E-3F69-964F-87C3-6C9340487CE4}" type="slidenum">
              <a:rPr lang="en-US" smtClean="0"/>
              <a:t>1</a:t>
            </a:fld>
            <a:endParaRPr lang="en-US"/>
          </a:p>
        </p:txBody>
      </p:sp>
    </p:spTree>
    <p:extLst>
      <p:ext uri="{BB962C8B-B14F-4D97-AF65-F5344CB8AC3E}">
        <p14:creationId xmlns:p14="http://schemas.microsoft.com/office/powerpoint/2010/main" val="3435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6350">
              <a:spcBef>
                <a:spcPts val="0"/>
              </a:spcBef>
              <a:spcAft>
                <a:spcPts val="0"/>
              </a:spcAft>
            </a:pPr>
            <a:r>
              <a:rPr lang="en-US" sz="1200" b="1" kern="0" dirty="0">
                <a:solidFill>
                  <a:srgbClr val="000000"/>
                </a:solidFill>
                <a:effectLst/>
                <a:latin typeface="Arial" panose="020B0604020202020204" pitchFamily="34" charset="0"/>
                <a:ea typeface="Arial" panose="020B0604020202020204" pitchFamily="34" charset="0"/>
              </a:rPr>
              <a:t>Executive Summary</a:t>
            </a:r>
          </a:p>
          <a:p>
            <a:pPr marL="0" marR="0">
              <a:spcBef>
                <a:spcPts val="0"/>
              </a:spcBef>
              <a:spcAft>
                <a:spcPts val="0"/>
              </a:spcAft>
            </a:pPr>
            <a:r>
              <a:rPr lang="en-US" sz="1200" dirty="0">
                <a:effectLst/>
                <a:latin typeface="Arial" panose="020B0604020202020204" pitchFamily="34" charset="0"/>
                <a:ea typeface="Times New Roman" panose="02020603050405020304" pitchFamily="18" charset="0"/>
                <a:cs typeface="Arial" panose="020B0604020202020204" pitchFamily="34" charset="0"/>
              </a:rPr>
              <a:t>Malaria is a human pathogen transmitted to the bloodstream by the common mosquito. </a:t>
            </a:r>
          </a:p>
          <a:p>
            <a:pPr marL="0" marR="0">
              <a:spcBef>
                <a:spcPts val="0"/>
              </a:spcBef>
              <a:spcAft>
                <a:spcPts val="0"/>
              </a:spcAft>
            </a:pPr>
            <a:r>
              <a:rPr lang="en-US" sz="1200" dirty="0">
                <a:effectLst/>
                <a:latin typeface="Arial" panose="020B0604020202020204" pitchFamily="34" charset="0"/>
                <a:ea typeface="Times New Roman" panose="02020603050405020304" pitchFamily="18" charset="0"/>
                <a:cs typeface="Arial" panose="020B0604020202020204" pitchFamily="34" charset="0"/>
              </a:rPr>
              <a:t> </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Diagnosis is performed as a thin blood smear by a trained and certified medical laboratory scientist or health scientist.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Specialized training is required and there are a limited number of certified professionals.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The t</a:t>
            </a:r>
            <a:r>
              <a:rPr lang="en-US" sz="1200" dirty="0">
                <a:effectLst/>
                <a:latin typeface="Arial" panose="020B0604020202020204" pitchFamily="34" charset="0"/>
                <a:ea typeface="Times New Roman" panose="02020603050405020304" pitchFamily="18" charset="0"/>
                <a:cs typeface="Arial" panose="020B0604020202020204" pitchFamily="34" charset="0"/>
              </a:rPr>
              <a:t>esting is two different color stains to visualize all phases of the parasite life cycle.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Times New Roman" panose="02020603050405020304" pitchFamily="18" charset="0"/>
                <a:cs typeface="Arial" panose="020B0604020202020204" pitchFamily="34" charset="0"/>
              </a:rPr>
              <a:t>The parasite cells stain blue while human cells stain red.  </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Times New Roman" panose="02020603050405020304" pitchFamily="18" charset="0"/>
                <a:cs typeface="Arial" panose="020B0604020202020204" pitchFamily="34" charset="0"/>
              </a:rPr>
              <a:t>The images have characteristics that would aid visualization by machine learning model.</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6350">
              <a:spcBef>
                <a:spcPts val="0"/>
              </a:spcBef>
              <a:spcAft>
                <a:spcPts val="0"/>
              </a:spcAft>
            </a:pPr>
            <a:r>
              <a:rPr lang="en-US" sz="1200" b="1" kern="0" dirty="0">
                <a:solidFill>
                  <a:srgbClr val="000000"/>
                </a:solidFill>
                <a:effectLst/>
                <a:latin typeface="Arial" panose="020B0604020202020204" pitchFamily="34" charset="0"/>
                <a:ea typeface="Arial" panose="020B0604020202020204" pitchFamily="34" charset="0"/>
              </a:rPr>
              <a:t>Problem Summary</a:t>
            </a:r>
          </a:p>
          <a:p>
            <a:pPr marL="0" marR="0">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Due to the limited number of trained scientists to perform the testing, there is a need for an alternative method to read blood smear slides for the detection of Malaria. </a:t>
            </a:r>
            <a:endParaRPr lang="en-US" sz="1200" dirty="0"/>
          </a:p>
        </p:txBody>
      </p:sp>
      <p:sp>
        <p:nvSpPr>
          <p:cNvPr id="4" name="Slide Number Placeholder 3"/>
          <p:cNvSpPr>
            <a:spLocks noGrp="1"/>
          </p:cNvSpPr>
          <p:nvPr>
            <p:ph type="sldNum" sz="quarter" idx="5"/>
          </p:nvPr>
        </p:nvSpPr>
        <p:spPr/>
        <p:txBody>
          <a:bodyPr/>
          <a:lstStyle/>
          <a:p>
            <a:fld id="{2C1E597E-3F69-964F-87C3-6C9340487CE4}" type="slidenum">
              <a:rPr lang="en-US" smtClean="0"/>
              <a:t>2</a:t>
            </a:fld>
            <a:endParaRPr lang="en-US"/>
          </a:p>
        </p:txBody>
      </p:sp>
    </p:spTree>
    <p:extLst>
      <p:ext uri="{BB962C8B-B14F-4D97-AF65-F5344CB8AC3E}">
        <p14:creationId xmlns:p14="http://schemas.microsoft.com/office/powerpoint/2010/main" val="97524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6350">
              <a:spcBef>
                <a:spcPts val="0"/>
              </a:spcBef>
              <a:spcAft>
                <a:spcPts val="0"/>
              </a:spcAft>
            </a:pPr>
            <a:r>
              <a:rPr lang="en-US" sz="1200" b="1" kern="0" dirty="0">
                <a:solidFill>
                  <a:srgbClr val="000000"/>
                </a:solidFill>
                <a:effectLst/>
                <a:latin typeface="Arial" panose="020B0604020202020204" pitchFamily="34" charset="0"/>
                <a:ea typeface="Arial" panose="020B0604020202020204" pitchFamily="34" charset="0"/>
              </a:rPr>
              <a:t>Objectives</a:t>
            </a:r>
          </a:p>
          <a:p>
            <a:pPr marL="0" marR="0">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The goal is to build a computer vision model that is successful at identifying Malaria infections. </a:t>
            </a:r>
          </a:p>
          <a:p>
            <a:pPr marL="0" marR="0">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A collection of infected and uninfected blood smears would be analyzed for key features. </a:t>
            </a:r>
          </a:p>
          <a:p>
            <a:pPr marL="0" marR="0">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The parasite has five stages to the life cycle with varying sizes and shapes, variability that could make identification complex. </a:t>
            </a:r>
          </a:p>
          <a:p>
            <a:pPr marL="0" marR="0">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To be successful the model should target common features that remain consistent across the parasite life cycle.</a:t>
            </a:r>
          </a:p>
          <a:p>
            <a:pPr marL="0" marR="0">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t>
            </a:r>
          </a:p>
          <a:p>
            <a:pPr marL="0" marR="0">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Building a Convolutional Neural Network is the next step. </a:t>
            </a:r>
          </a:p>
          <a:p>
            <a:pPr marL="0" marR="0">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the model should flatten and pool the dense layers trained over several steps and model iterations to yield a high-performing model with a high degree of accuracy. </a:t>
            </a:r>
          </a:p>
          <a:p>
            <a:pPr marL="0" marR="0">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False negative samples could have serious health outcomes including mortality thus precision and accuracy must match or exceed the accuracy rate of traditional light microscopy.</a:t>
            </a:r>
          </a:p>
        </p:txBody>
      </p:sp>
      <p:sp>
        <p:nvSpPr>
          <p:cNvPr id="4" name="Slide Number Placeholder 3"/>
          <p:cNvSpPr>
            <a:spLocks noGrp="1"/>
          </p:cNvSpPr>
          <p:nvPr>
            <p:ph type="sldNum" sz="quarter" idx="5"/>
          </p:nvPr>
        </p:nvSpPr>
        <p:spPr/>
        <p:txBody>
          <a:bodyPr/>
          <a:lstStyle/>
          <a:p>
            <a:fld id="{2C1E597E-3F69-964F-87C3-6C9340487CE4}" type="slidenum">
              <a:rPr lang="en-US" smtClean="0"/>
              <a:t>3</a:t>
            </a:fld>
            <a:endParaRPr lang="en-US"/>
          </a:p>
        </p:txBody>
      </p:sp>
    </p:spTree>
    <p:extLst>
      <p:ext uri="{BB962C8B-B14F-4D97-AF65-F5344CB8AC3E}">
        <p14:creationId xmlns:p14="http://schemas.microsoft.com/office/powerpoint/2010/main" val="4048792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These plots show the accuracy of the model with each training step. The training and validation accuracy are seen as dashed orange and blue lines approaching the same value. </a:t>
            </a:r>
          </a:p>
          <a:p>
            <a:pPr marL="0" marR="0">
              <a:spcBef>
                <a:spcPts val="0"/>
              </a:spcBef>
              <a:spcAft>
                <a:spcPts val="0"/>
              </a:spcAft>
            </a:pPr>
            <a:endPar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0"/>
              </a:spcBef>
              <a:spcAft>
                <a:spcPts val="0"/>
              </a:spcAft>
            </a:pP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For the Base Model, Model 2, and the VGG16 model seen here, the validation accuracy performed very close to the training accuracy.  This suggests the models fit the data well with minimal false classifications. </a:t>
            </a:r>
          </a:p>
          <a:p>
            <a:pPr marL="0" marR="0">
              <a:spcBef>
                <a:spcPts val="0"/>
              </a:spcBef>
              <a:spcAft>
                <a:spcPts val="0"/>
              </a:spcAft>
            </a:pPr>
            <a:endPar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0"/>
              </a:spcBef>
              <a:spcAft>
                <a:spcPts val="0"/>
              </a:spcAft>
            </a:pP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models were trained to minimize validation loss, allowing it to stop when no further changes to the validation were noted.  The plots show a reduction of the validation loss across each step eventually flattening out as expected.</a:t>
            </a:r>
          </a:p>
          <a:p>
            <a:pPr marL="0" marR="0">
              <a:spcBef>
                <a:spcPts val="0"/>
              </a:spcBef>
              <a:spcAft>
                <a:spcPts val="0"/>
              </a:spcAft>
            </a:pPr>
            <a:endPar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Arial" panose="020B0604020202020204" pitchFamily="34" charset="0"/>
                <a:cs typeface="Arial" panose="020B0604020202020204" pitchFamily="34" charset="0"/>
              </a:rPr>
              <a:t>Early stopping also prevents excessive computational energy when no further training can be achieved, balancing computational energy budget to precision.</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2C1E597E-3F69-964F-87C3-6C9340487CE4}" type="slidenum">
              <a:rPr lang="en-US" smtClean="0"/>
              <a:t>4</a:t>
            </a:fld>
            <a:endParaRPr lang="en-US"/>
          </a:p>
        </p:txBody>
      </p:sp>
    </p:spTree>
    <p:extLst>
      <p:ext uri="{BB962C8B-B14F-4D97-AF65-F5344CB8AC3E}">
        <p14:creationId xmlns:p14="http://schemas.microsoft.com/office/powerpoint/2010/main" val="2575682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base model predicts the presence of the parasite with high precision indicating a connection between the trainable key features used to identify the parasite in blood smears.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recall shows the model can correctly identify the parasite despite variability in the images.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There is only one parasitized cell not predicted by the base model. This is a concern as using this model would produce a false negative. This could result in treatment not being prescribed and death if left untreated.</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Times New Roman" panose="02020603050405020304" pitchFamily="18" charset="0"/>
                <a:cs typeface="Arial" panose="020B0604020202020204" pitchFamily="34" charset="0"/>
              </a:rPr>
              <a:t>Model two has high validation accuracy, and precision for infected cells. There are three false negatives from this model.</a:t>
            </a:r>
          </a:p>
          <a:p>
            <a:endParaRPr lang="en-US"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Times New Roman" panose="02020603050405020304" pitchFamily="18" charset="0"/>
                <a:cs typeface="Arial" panose="020B0604020202020204" pitchFamily="34" charset="0"/>
              </a:rPr>
              <a:t>The VGG16 model shows significantly better recall and precision as compared to previous models.  The validation and test accuracies match, suggesting good training and the model accurately predicted all infected cells. </a:t>
            </a:r>
          </a:p>
          <a:p>
            <a:endParaRPr lang="en-US" dirty="0"/>
          </a:p>
        </p:txBody>
      </p:sp>
      <p:sp>
        <p:nvSpPr>
          <p:cNvPr id="4" name="Slide Number Placeholder 3"/>
          <p:cNvSpPr>
            <a:spLocks noGrp="1"/>
          </p:cNvSpPr>
          <p:nvPr>
            <p:ph type="sldNum" sz="quarter" idx="5"/>
          </p:nvPr>
        </p:nvSpPr>
        <p:spPr/>
        <p:txBody>
          <a:bodyPr/>
          <a:lstStyle/>
          <a:p>
            <a:fld id="{2C1E597E-3F69-964F-87C3-6C9340487CE4}" type="slidenum">
              <a:rPr lang="en-US" smtClean="0"/>
              <a:t>5</a:t>
            </a:fld>
            <a:endParaRPr lang="en-US"/>
          </a:p>
        </p:txBody>
      </p:sp>
    </p:spTree>
    <p:extLst>
      <p:ext uri="{BB962C8B-B14F-4D97-AF65-F5344CB8AC3E}">
        <p14:creationId xmlns:p14="http://schemas.microsoft.com/office/powerpoint/2010/main" val="160973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Times New Roman" panose="02020603050405020304" pitchFamily="18" charset="0"/>
                <a:cs typeface="Arial" panose="020B0604020202020204" pitchFamily="34" charset="0"/>
              </a:rPr>
              <a:t>Of the models evaluated, the VGG16 model performed best when detecting malaria from blood smear images.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Times New Roman" panose="02020603050405020304" pitchFamily="18" charset="0"/>
                <a:cs typeface="Arial" panose="020B0604020202020204" pitchFamily="34" charset="0"/>
              </a:rPr>
              <a:t>The predictive nature of this model shows significantly better recall and precision as compared to previous models.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Times New Roman" panose="02020603050405020304" pitchFamily="18" charset="0"/>
                <a:cs typeface="Arial" panose="020B0604020202020204" pitchFamily="34" charset="0"/>
              </a:rPr>
              <a:t>The validation and test accuracy match suggesting good training with minimal false reporting.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Times New Roman" panose="02020603050405020304" pitchFamily="18" charset="0"/>
                <a:cs typeface="Arial" panose="020B0604020202020204" pitchFamily="34" charset="0"/>
              </a:rPr>
              <a:t>The VGG16 model demonstrated the importance of well selected layers each working to improve the ability to discern features in image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Times New Roman" panose="02020603050405020304" pitchFamily="18" charset="0"/>
                <a:cs typeface="Arial" panose="020B0604020202020204" pitchFamily="34" charset="0"/>
              </a:rPr>
              <a:t>The VGG16 model performs with similar accuracy to traditional techniques used to diagnose Malaria. </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1200" dirty="0"/>
          </a:p>
        </p:txBody>
      </p:sp>
      <p:sp>
        <p:nvSpPr>
          <p:cNvPr id="4" name="Slide Number Placeholder 3"/>
          <p:cNvSpPr>
            <a:spLocks noGrp="1"/>
          </p:cNvSpPr>
          <p:nvPr>
            <p:ph type="sldNum" sz="quarter" idx="5"/>
          </p:nvPr>
        </p:nvSpPr>
        <p:spPr/>
        <p:txBody>
          <a:bodyPr/>
          <a:lstStyle/>
          <a:p>
            <a:fld id="{2C1E597E-3F69-964F-87C3-6C9340487CE4}" type="slidenum">
              <a:rPr lang="en-US" smtClean="0"/>
              <a:t>6</a:t>
            </a:fld>
            <a:endParaRPr lang="en-US"/>
          </a:p>
        </p:txBody>
      </p:sp>
    </p:spTree>
    <p:extLst>
      <p:ext uri="{BB962C8B-B14F-4D97-AF65-F5344CB8AC3E}">
        <p14:creationId xmlns:p14="http://schemas.microsoft.com/office/powerpoint/2010/main" val="4002251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Times New Roman" panose="02020603050405020304" pitchFamily="18" charset="0"/>
                <a:cs typeface="Arial" panose="020B0604020202020204" pitchFamily="34" charset="0"/>
              </a:rPr>
              <a:t>I recommend using the VGG16 model to detect Malaria in blood smear images</a:t>
            </a:r>
            <a:r>
              <a:rPr lang="en-US" sz="1200">
                <a:effectLst/>
                <a:latin typeface="Arial" panose="020B0604020202020204" pitchFamily="34" charset="0"/>
                <a:ea typeface="Times New Roman" panose="02020603050405020304" pitchFamily="18" charset="0"/>
                <a:cs typeface="Arial" panose="020B0604020202020204" pitchFamily="34" charset="0"/>
              </a:rPr>
              <a:t>.  The </a:t>
            </a:r>
            <a:r>
              <a:rPr lang="en-US" sz="1200" dirty="0">
                <a:effectLst/>
                <a:latin typeface="Arial" panose="020B0604020202020204" pitchFamily="34" charset="0"/>
                <a:ea typeface="Times New Roman" panose="02020603050405020304" pitchFamily="18" charset="0"/>
                <a:cs typeface="Arial" panose="020B0604020202020204" pitchFamily="34" charset="0"/>
              </a:rPr>
              <a:t>model performed with 99% precision, accuracy, recall, exceeding all other models analyzed.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Times New Roman" panose="02020603050405020304" pitchFamily="18" charset="0"/>
                <a:cs typeface="Arial" panose="020B0604020202020204" pitchFamily="34" charset="0"/>
              </a:rPr>
              <a:t>This model correctly identified infected cells with zero false positives and zero false negatives.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Times New Roman" panose="02020603050405020304" pitchFamily="18" charset="0"/>
                <a:cs typeface="Arial" panose="020B0604020202020204" pitchFamily="34" charset="0"/>
              </a:rPr>
              <a:t>The VGG16 model is a pre-trained model that has become a standard for computer vision 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Times New Roman" panose="02020603050405020304" pitchFamily="18" charset="0"/>
                <a:cs typeface="Arial" panose="020B0604020202020204" pitchFamily="34" charset="0"/>
              </a:rPr>
              <a:t>The model has successfully been applied to a variety of images within the medical field including tumor detection from digital mammography and detection of abnormal human cells for cancer in thin tissue biopsies.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Times New Roman" panose="02020603050405020304" pitchFamily="18" charset="0"/>
                <a:cs typeface="Arial" panose="020B0604020202020204" pitchFamily="34" charset="0"/>
              </a:rPr>
              <a:t>This suggests the parameters to analyze the images for key features appreciates with repeated training and dataset size.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Times New Roman" panose="02020603050405020304" pitchFamily="18" charset="0"/>
                <a:cs typeface="Arial" panose="020B0604020202020204" pitchFamily="34" charset="0"/>
              </a:rPr>
              <a:t>Combining fine-tuned parameters and utilizing the CNN architecture to maximize key features for the images allows a robust model to be created that is capable of visualizing parasites in blood smears.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Times New Roman" panose="02020603050405020304" pitchFamily="18" charset="0"/>
                <a:cs typeface="Arial" panose="020B0604020202020204" pitchFamily="34" charset="0"/>
              </a:rPr>
              <a:t>This includes augmented images that are rotated, flipped, and magnified suggesting the model can be successful with low image quality.</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1200" dirty="0"/>
          </a:p>
        </p:txBody>
      </p:sp>
      <p:sp>
        <p:nvSpPr>
          <p:cNvPr id="4" name="Slide Number Placeholder 3"/>
          <p:cNvSpPr>
            <a:spLocks noGrp="1"/>
          </p:cNvSpPr>
          <p:nvPr>
            <p:ph type="sldNum" sz="quarter" idx="5"/>
          </p:nvPr>
        </p:nvSpPr>
        <p:spPr/>
        <p:txBody>
          <a:bodyPr/>
          <a:lstStyle/>
          <a:p>
            <a:fld id="{2C1E597E-3F69-964F-87C3-6C9340487CE4}" type="slidenum">
              <a:rPr lang="en-US" smtClean="0"/>
              <a:t>7</a:t>
            </a:fld>
            <a:endParaRPr lang="en-US"/>
          </a:p>
        </p:txBody>
      </p:sp>
    </p:spTree>
    <p:extLst>
      <p:ext uri="{BB962C8B-B14F-4D97-AF65-F5344CB8AC3E}">
        <p14:creationId xmlns:p14="http://schemas.microsoft.com/office/powerpoint/2010/main" val="2192255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Symbol" pitchFamily="2" charset="2"/>
              <a:buChar char=""/>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Core layers include activations designate the functions used to generate the tensors passed to the hidden layers in the next layer of neurons. The </a:t>
            </a: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ReLU</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function is a rectified linear activation function that generates a max value based on the input shapes.</a:t>
            </a:r>
          </a:p>
          <a:p>
            <a:pPr marL="342900" marR="0" lvl="0" indent="-342900">
              <a:spcBef>
                <a:spcPts val="0"/>
              </a:spcBef>
              <a:spcAft>
                <a:spcPts val="0"/>
              </a:spcAft>
              <a:buFont typeface="Symbol" pitchFamily="2" charset="2"/>
              <a:buChar char=""/>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Dense layers act as core layers of the CNN generated by the dot product of the input matrix and kernel, designating the dimensionality of the output space. Filters designate the number of output filters in each convolution while the kernel size specifies the height and width of the convolutional window.</a:t>
            </a:r>
          </a:p>
          <a:p>
            <a:pPr marL="342900" marR="0" lvl="0" indent="-342900">
              <a:spcBef>
                <a:spcPts val="0"/>
              </a:spcBef>
              <a:spcAft>
                <a:spcPts val="0"/>
              </a:spcAft>
              <a:buFont typeface="Symbol" pitchFamily="2" charset="2"/>
              <a:buChar char=""/>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Pooling layers use the input height and width to return the maximum value from the designated window size allowing the window to shift with each dimension in the input layers.</a:t>
            </a:r>
          </a:p>
          <a:p>
            <a:pPr marL="342900" marR="0" lvl="0" indent="-342900">
              <a:spcBef>
                <a:spcPts val="0"/>
              </a:spcBef>
              <a:spcAft>
                <a:spcPts val="0"/>
              </a:spcAft>
              <a:buFont typeface="Symbol" pitchFamily="2" charset="2"/>
              <a:buChar char=""/>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Normalization layers normalize the continuous features by scaling and/or shifting inputs based on the mean values and variance. This acts as a background subtraction allowing weight to be added to significant values.</a:t>
            </a:r>
          </a:p>
          <a:p>
            <a:pPr marL="342900" marR="0" lvl="0" indent="-342900">
              <a:spcBef>
                <a:spcPts val="0"/>
              </a:spcBef>
              <a:spcAft>
                <a:spcPts val="0"/>
              </a:spcAft>
              <a:buFont typeface="Symbol" pitchFamily="2" charset="2"/>
              <a:buChar char=""/>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Regularization layers randomly assign zero input values to help prevent overfitting during training.</a:t>
            </a:r>
          </a:p>
          <a:p>
            <a:pPr marL="342900" marR="0" lvl="0" indent="-342900">
              <a:spcBef>
                <a:spcPts val="0"/>
              </a:spcBef>
              <a:spcAft>
                <a:spcPts val="0"/>
              </a:spcAft>
              <a:buFont typeface="Symbol" pitchFamily="2" charset="2"/>
              <a:buChar char=""/>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Reshaping layers These methods include flattening which reshape the input thereby reflecting a change in the dimensionality of the output.</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Times New Roman" panose="02020603050405020304" pitchFamily="18" charset="0"/>
                <a:cs typeface="Arial" panose="020B0604020202020204" pitchFamily="34" charset="0"/>
              </a:rPr>
              <a:t>The </a:t>
            </a:r>
            <a:r>
              <a:rPr lang="en-US" sz="1200" dirty="0" err="1">
                <a:effectLst/>
                <a:latin typeface="Arial" panose="020B0604020202020204" pitchFamily="34" charset="0"/>
                <a:ea typeface="Times New Roman" panose="02020603050405020304" pitchFamily="18" charset="0"/>
                <a:cs typeface="Arial" panose="020B0604020202020204" pitchFamily="34" charset="0"/>
              </a:rPr>
              <a:t>LeakyReLU</a:t>
            </a:r>
            <a:r>
              <a:rPr lang="en-US" sz="1200" dirty="0">
                <a:effectLst/>
                <a:latin typeface="Arial" panose="020B0604020202020204" pitchFamily="34" charset="0"/>
                <a:ea typeface="Times New Roman" panose="02020603050405020304" pitchFamily="18" charset="0"/>
                <a:cs typeface="Arial" panose="020B0604020202020204" pitchFamily="34" charset="0"/>
              </a:rPr>
              <a:t> function leaks small positive samples close to zero allowing additional balance. As the </a:t>
            </a:r>
            <a:r>
              <a:rPr lang="en-US" sz="1200" dirty="0" err="1">
                <a:effectLst/>
                <a:latin typeface="Arial" panose="020B0604020202020204" pitchFamily="34" charset="0"/>
                <a:ea typeface="Times New Roman" panose="02020603050405020304" pitchFamily="18" charset="0"/>
                <a:cs typeface="Arial" panose="020B0604020202020204" pitchFamily="34" charset="0"/>
              </a:rPr>
              <a:t>ReLU</a:t>
            </a:r>
            <a:r>
              <a:rPr lang="en-US" sz="1200" dirty="0">
                <a:effectLst/>
                <a:latin typeface="Arial" panose="020B0604020202020204" pitchFamily="34" charset="0"/>
                <a:ea typeface="Times New Roman" panose="02020603050405020304" pitchFamily="18" charset="0"/>
                <a:cs typeface="Arial" panose="020B0604020202020204" pitchFamily="34" charset="0"/>
              </a:rPr>
              <a:t> values approach zero the model learning rate slows, and no additional performance is achieved. Through the random leaking of values close to zero the model can continue to learn and improve recall.  Adding Batch Normalization will use the mean and variance to normalize the data, shifting the distribution close to the actual values with each epoch.</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C1E597E-3F69-964F-87C3-6C9340487CE4}" type="slidenum">
              <a:rPr lang="en-US" smtClean="0"/>
              <a:t>8</a:t>
            </a:fld>
            <a:endParaRPr lang="en-US"/>
          </a:p>
        </p:txBody>
      </p:sp>
    </p:spTree>
    <p:extLst>
      <p:ext uri="{BB962C8B-B14F-4D97-AF65-F5344CB8AC3E}">
        <p14:creationId xmlns:p14="http://schemas.microsoft.com/office/powerpoint/2010/main" val="1725604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DBB2-5589-2643-8512-6603E5BF8A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07E4F6-E9C8-9646-8295-CF2B2BA59B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84836B-B2B6-3847-B441-61CB63B709C4}"/>
              </a:ext>
            </a:extLst>
          </p:cNvPr>
          <p:cNvSpPr>
            <a:spLocks noGrp="1"/>
          </p:cNvSpPr>
          <p:nvPr>
            <p:ph type="dt" sz="half" idx="10"/>
          </p:nvPr>
        </p:nvSpPr>
        <p:spPr/>
        <p:txBody>
          <a:bodyPr/>
          <a:lstStyle/>
          <a:p>
            <a:fld id="{0EF8B1A9-260C-2846-8FE1-8C15D3C1ACF3}" type="datetimeFigureOut">
              <a:rPr lang="en-US" smtClean="0"/>
              <a:t>12/18/22</a:t>
            </a:fld>
            <a:endParaRPr lang="en-US"/>
          </a:p>
        </p:txBody>
      </p:sp>
      <p:sp>
        <p:nvSpPr>
          <p:cNvPr id="5" name="Footer Placeholder 4">
            <a:extLst>
              <a:ext uri="{FF2B5EF4-FFF2-40B4-BE49-F238E27FC236}">
                <a16:creationId xmlns:a16="http://schemas.microsoft.com/office/drawing/2014/main" id="{E741EEC4-602C-8E4E-ADDC-89F016513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96755-0FDD-6F4D-94DC-5FEA1693F849}"/>
              </a:ext>
            </a:extLst>
          </p:cNvPr>
          <p:cNvSpPr>
            <a:spLocks noGrp="1"/>
          </p:cNvSpPr>
          <p:nvPr>
            <p:ph type="sldNum" sz="quarter" idx="12"/>
          </p:nvPr>
        </p:nvSpPr>
        <p:spPr/>
        <p:txBody>
          <a:bodyPr/>
          <a:lstStyle/>
          <a:p>
            <a:fld id="{14C01885-A894-6646-988F-93576675355A}" type="slidenum">
              <a:rPr lang="en-US" smtClean="0"/>
              <a:t>‹#›</a:t>
            </a:fld>
            <a:endParaRPr lang="en-US"/>
          </a:p>
        </p:txBody>
      </p:sp>
    </p:spTree>
    <p:extLst>
      <p:ext uri="{BB962C8B-B14F-4D97-AF65-F5344CB8AC3E}">
        <p14:creationId xmlns:p14="http://schemas.microsoft.com/office/powerpoint/2010/main" val="3291624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DB99C-756C-FD48-8E9C-3C5BDB8024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E0674F-A99D-E24A-8561-1872BC7D02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4197DE-1CB5-ED44-A723-C571595E33B3}"/>
              </a:ext>
            </a:extLst>
          </p:cNvPr>
          <p:cNvSpPr>
            <a:spLocks noGrp="1"/>
          </p:cNvSpPr>
          <p:nvPr>
            <p:ph type="dt" sz="half" idx="10"/>
          </p:nvPr>
        </p:nvSpPr>
        <p:spPr/>
        <p:txBody>
          <a:bodyPr/>
          <a:lstStyle/>
          <a:p>
            <a:fld id="{0EF8B1A9-260C-2846-8FE1-8C15D3C1ACF3}" type="datetimeFigureOut">
              <a:rPr lang="en-US" smtClean="0"/>
              <a:t>12/18/22</a:t>
            </a:fld>
            <a:endParaRPr lang="en-US"/>
          </a:p>
        </p:txBody>
      </p:sp>
      <p:sp>
        <p:nvSpPr>
          <p:cNvPr id="5" name="Footer Placeholder 4">
            <a:extLst>
              <a:ext uri="{FF2B5EF4-FFF2-40B4-BE49-F238E27FC236}">
                <a16:creationId xmlns:a16="http://schemas.microsoft.com/office/drawing/2014/main" id="{688CF952-87D1-C14E-B3C0-79B5D41D5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ACE04-D61E-6549-BCE3-9C474D1A0A70}"/>
              </a:ext>
            </a:extLst>
          </p:cNvPr>
          <p:cNvSpPr>
            <a:spLocks noGrp="1"/>
          </p:cNvSpPr>
          <p:nvPr>
            <p:ph type="sldNum" sz="quarter" idx="12"/>
          </p:nvPr>
        </p:nvSpPr>
        <p:spPr/>
        <p:txBody>
          <a:bodyPr/>
          <a:lstStyle/>
          <a:p>
            <a:fld id="{14C01885-A894-6646-988F-93576675355A}" type="slidenum">
              <a:rPr lang="en-US" smtClean="0"/>
              <a:t>‹#›</a:t>
            </a:fld>
            <a:endParaRPr lang="en-US"/>
          </a:p>
        </p:txBody>
      </p:sp>
    </p:spTree>
    <p:extLst>
      <p:ext uri="{BB962C8B-B14F-4D97-AF65-F5344CB8AC3E}">
        <p14:creationId xmlns:p14="http://schemas.microsoft.com/office/powerpoint/2010/main" val="4262478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F74852-3C85-D34B-B881-A986C2E58A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A5DC96-14F2-0641-ADED-0FAA1C5396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A0302-5F80-A94A-A79D-7E332E8CC566}"/>
              </a:ext>
            </a:extLst>
          </p:cNvPr>
          <p:cNvSpPr>
            <a:spLocks noGrp="1"/>
          </p:cNvSpPr>
          <p:nvPr>
            <p:ph type="dt" sz="half" idx="10"/>
          </p:nvPr>
        </p:nvSpPr>
        <p:spPr/>
        <p:txBody>
          <a:bodyPr/>
          <a:lstStyle/>
          <a:p>
            <a:fld id="{0EF8B1A9-260C-2846-8FE1-8C15D3C1ACF3}" type="datetimeFigureOut">
              <a:rPr lang="en-US" smtClean="0"/>
              <a:t>12/18/22</a:t>
            </a:fld>
            <a:endParaRPr lang="en-US"/>
          </a:p>
        </p:txBody>
      </p:sp>
      <p:sp>
        <p:nvSpPr>
          <p:cNvPr id="5" name="Footer Placeholder 4">
            <a:extLst>
              <a:ext uri="{FF2B5EF4-FFF2-40B4-BE49-F238E27FC236}">
                <a16:creationId xmlns:a16="http://schemas.microsoft.com/office/drawing/2014/main" id="{487BD7F2-F7BC-DA42-B869-EC05A6D238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513E1-C51C-5548-AF37-7AAD32A9463E}"/>
              </a:ext>
            </a:extLst>
          </p:cNvPr>
          <p:cNvSpPr>
            <a:spLocks noGrp="1"/>
          </p:cNvSpPr>
          <p:nvPr>
            <p:ph type="sldNum" sz="quarter" idx="12"/>
          </p:nvPr>
        </p:nvSpPr>
        <p:spPr/>
        <p:txBody>
          <a:bodyPr/>
          <a:lstStyle/>
          <a:p>
            <a:fld id="{14C01885-A894-6646-988F-93576675355A}" type="slidenum">
              <a:rPr lang="en-US" smtClean="0"/>
              <a:t>‹#›</a:t>
            </a:fld>
            <a:endParaRPr lang="en-US"/>
          </a:p>
        </p:txBody>
      </p:sp>
    </p:spTree>
    <p:extLst>
      <p:ext uri="{BB962C8B-B14F-4D97-AF65-F5344CB8AC3E}">
        <p14:creationId xmlns:p14="http://schemas.microsoft.com/office/powerpoint/2010/main" val="4158766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97D7D-68AA-7F47-8DB8-D92A4612F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09024B-5742-6648-A208-9E371B5DCE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621235-8EB5-5642-A3AE-6B80E04BB02B}"/>
              </a:ext>
            </a:extLst>
          </p:cNvPr>
          <p:cNvSpPr>
            <a:spLocks noGrp="1"/>
          </p:cNvSpPr>
          <p:nvPr>
            <p:ph type="dt" sz="half" idx="10"/>
          </p:nvPr>
        </p:nvSpPr>
        <p:spPr/>
        <p:txBody>
          <a:bodyPr/>
          <a:lstStyle/>
          <a:p>
            <a:fld id="{0EF8B1A9-260C-2846-8FE1-8C15D3C1ACF3}" type="datetimeFigureOut">
              <a:rPr lang="en-US" smtClean="0"/>
              <a:t>12/18/22</a:t>
            </a:fld>
            <a:endParaRPr lang="en-US"/>
          </a:p>
        </p:txBody>
      </p:sp>
      <p:sp>
        <p:nvSpPr>
          <p:cNvPr id="5" name="Footer Placeholder 4">
            <a:extLst>
              <a:ext uri="{FF2B5EF4-FFF2-40B4-BE49-F238E27FC236}">
                <a16:creationId xmlns:a16="http://schemas.microsoft.com/office/drawing/2014/main" id="{47E55BF9-0194-8B4A-87B9-A361C98C5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D1FC9C-4839-B241-9766-B8CC05ED767C}"/>
              </a:ext>
            </a:extLst>
          </p:cNvPr>
          <p:cNvSpPr>
            <a:spLocks noGrp="1"/>
          </p:cNvSpPr>
          <p:nvPr>
            <p:ph type="sldNum" sz="quarter" idx="12"/>
          </p:nvPr>
        </p:nvSpPr>
        <p:spPr/>
        <p:txBody>
          <a:bodyPr/>
          <a:lstStyle/>
          <a:p>
            <a:fld id="{14C01885-A894-6646-988F-93576675355A}" type="slidenum">
              <a:rPr lang="en-US" smtClean="0"/>
              <a:t>‹#›</a:t>
            </a:fld>
            <a:endParaRPr lang="en-US"/>
          </a:p>
        </p:txBody>
      </p:sp>
    </p:spTree>
    <p:extLst>
      <p:ext uri="{BB962C8B-B14F-4D97-AF65-F5344CB8AC3E}">
        <p14:creationId xmlns:p14="http://schemas.microsoft.com/office/powerpoint/2010/main" val="4061197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BC86-D566-0C43-9238-A20CFE6DB8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B7B869-60B1-DA4C-A0F7-B2DAEE0702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BB923E-28AE-164B-813B-809268636F3A}"/>
              </a:ext>
            </a:extLst>
          </p:cNvPr>
          <p:cNvSpPr>
            <a:spLocks noGrp="1"/>
          </p:cNvSpPr>
          <p:nvPr>
            <p:ph type="dt" sz="half" idx="10"/>
          </p:nvPr>
        </p:nvSpPr>
        <p:spPr/>
        <p:txBody>
          <a:bodyPr/>
          <a:lstStyle/>
          <a:p>
            <a:fld id="{0EF8B1A9-260C-2846-8FE1-8C15D3C1ACF3}" type="datetimeFigureOut">
              <a:rPr lang="en-US" smtClean="0"/>
              <a:t>12/18/22</a:t>
            </a:fld>
            <a:endParaRPr lang="en-US"/>
          </a:p>
        </p:txBody>
      </p:sp>
      <p:sp>
        <p:nvSpPr>
          <p:cNvPr id="5" name="Footer Placeholder 4">
            <a:extLst>
              <a:ext uri="{FF2B5EF4-FFF2-40B4-BE49-F238E27FC236}">
                <a16:creationId xmlns:a16="http://schemas.microsoft.com/office/drawing/2014/main" id="{3DDEF135-88F8-8741-B27F-08BA7120B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5F6BE-76E3-8D4D-8AD8-D20AB76ADD6A}"/>
              </a:ext>
            </a:extLst>
          </p:cNvPr>
          <p:cNvSpPr>
            <a:spLocks noGrp="1"/>
          </p:cNvSpPr>
          <p:nvPr>
            <p:ph type="sldNum" sz="quarter" idx="12"/>
          </p:nvPr>
        </p:nvSpPr>
        <p:spPr/>
        <p:txBody>
          <a:bodyPr/>
          <a:lstStyle/>
          <a:p>
            <a:fld id="{14C01885-A894-6646-988F-93576675355A}" type="slidenum">
              <a:rPr lang="en-US" smtClean="0"/>
              <a:t>‹#›</a:t>
            </a:fld>
            <a:endParaRPr lang="en-US"/>
          </a:p>
        </p:txBody>
      </p:sp>
    </p:spTree>
    <p:extLst>
      <p:ext uri="{BB962C8B-B14F-4D97-AF65-F5344CB8AC3E}">
        <p14:creationId xmlns:p14="http://schemas.microsoft.com/office/powerpoint/2010/main" val="756096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635F-8A0A-6444-816A-1E6AECBBD3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F7AED3-0B79-1547-BE56-4A657B0506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7B4CDB-953C-0749-9BE3-50C637992A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8DD2CA-7E7A-F54F-9EE2-1992F3CA1CB6}"/>
              </a:ext>
            </a:extLst>
          </p:cNvPr>
          <p:cNvSpPr>
            <a:spLocks noGrp="1"/>
          </p:cNvSpPr>
          <p:nvPr>
            <p:ph type="dt" sz="half" idx="10"/>
          </p:nvPr>
        </p:nvSpPr>
        <p:spPr/>
        <p:txBody>
          <a:bodyPr/>
          <a:lstStyle/>
          <a:p>
            <a:fld id="{0EF8B1A9-260C-2846-8FE1-8C15D3C1ACF3}" type="datetimeFigureOut">
              <a:rPr lang="en-US" smtClean="0"/>
              <a:t>12/18/22</a:t>
            </a:fld>
            <a:endParaRPr lang="en-US"/>
          </a:p>
        </p:txBody>
      </p:sp>
      <p:sp>
        <p:nvSpPr>
          <p:cNvPr id="6" name="Footer Placeholder 5">
            <a:extLst>
              <a:ext uri="{FF2B5EF4-FFF2-40B4-BE49-F238E27FC236}">
                <a16:creationId xmlns:a16="http://schemas.microsoft.com/office/drawing/2014/main" id="{2D6B75F1-25C7-DD41-BC17-D40AAC0373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0C7C2-8504-1246-9F41-87C56D15B518}"/>
              </a:ext>
            </a:extLst>
          </p:cNvPr>
          <p:cNvSpPr>
            <a:spLocks noGrp="1"/>
          </p:cNvSpPr>
          <p:nvPr>
            <p:ph type="sldNum" sz="quarter" idx="12"/>
          </p:nvPr>
        </p:nvSpPr>
        <p:spPr/>
        <p:txBody>
          <a:bodyPr/>
          <a:lstStyle/>
          <a:p>
            <a:fld id="{14C01885-A894-6646-988F-93576675355A}" type="slidenum">
              <a:rPr lang="en-US" smtClean="0"/>
              <a:t>‹#›</a:t>
            </a:fld>
            <a:endParaRPr lang="en-US"/>
          </a:p>
        </p:txBody>
      </p:sp>
    </p:spTree>
    <p:extLst>
      <p:ext uri="{BB962C8B-B14F-4D97-AF65-F5344CB8AC3E}">
        <p14:creationId xmlns:p14="http://schemas.microsoft.com/office/powerpoint/2010/main" val="1084207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A708-4D63-B64C-8D9D-12AC838276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EF7A1F-682C-3744-A313-0B47C2F47D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E5792-CA6A-D848-8534-0B82A38FE1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180B3A-300D-E745-9BBD-3A80DCF80C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E63B26-6CEB-3146-AB49-56ABC7BE9F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F25455-F414-0C49-A4CE-B46C1E43069A}"/>
              </a:ext>
            </a:extLst>
          </p:cNvPr>
          <p:cNvSpPr>
            <a:spLocks noGrp="1"/>
          </p:cNvSpPr>
          <p:nvPr>
            <p:ph type="dt" sz="half" idx="10"/>
          </p:nvPr>
        </p:nvSpPr>
        <p:spPr/>
        <p:txBody>
          <a:bodyPr/>
          <a:lstStyle/>
          <a:p>
            <a:fld id="{0EF8B1A9-260C-2846-8FE1-8C15D3C1ACF3}" type="datetimeFigureOut">
              <a:rPr lang="en-US" smtClean="0"/>
              <a:t>12/18/22</a:t>
            </a:fld>
            <a:endParaRPr lang="en-US"/>
          </a:p>
        </p:txBody>
      </p:sp>
      <p:sp>
        <p:nvSpPr>
          <p:cNvPr id="8" name="Footer Placeholder 7">
            <a:extLst>
              <a:ext uri="{FF2B5EF4-FFF2-40B4-BE49-F238E27FC236}">
                <a16:creationId xmlns:a16="http://schemas.microsoft.com/office/drawing/2014/main" id="{27DE0673-09E6-BD4C-AE57-B231CBF7BD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EF1B8E-DAD1-C74D-8E25-A62A245D357B}"/>
              </a:ext>
            </a:extLst>
          </p:cNvPr>
          <p:cNvSpPr>
            <a:spLocks noGrp="1"/>
          </p:cNvSpPr>
          <p:nvPr>
            <p:ph type="sldNum" sz="quarter" idx="12"/>
          </p:nvPr>
        </p:nvSpPr>
        <p:spPr/>
        <p:txBody>
          <a:bodyPr/>
          <a:lstStyle/>
          <a:p>
            <a:fld id="{14C01885-A894-6646-988F-93576675355A}" type="slidenum">
              <a:rPr lang="en-US" smtClean="0"/>
              <a:t>‹#›</a:t>
            </a:fld>
            <a:endParaRPr lang="en-US"/>
          </a:p>
        </p:txBody>
      </p:sp>
    </p:spTree>
    <p:extLst>
      <p:ext uri="{BB962C8B-B14F-4D97-AF65-F5344CB8AC3E}">
        <p14:creationId xmlns:p14="http://schemas.microsoft.com/office/powerpoint/2010/main" val="14926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8642-3CDA-7A4F-8B1D-6D5E1D39D5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859AB3-AC0B-FA4A-872B-8073CF253B6F}"/>
              </a:ext>
            </a:extLst>
          </p:cNvPr>
          <p:cNvSpPr>
            <a:spLocks noGrp="1"/>
          </p:cNvSpPr>
          <p:nvPr>
            <p:ph type="dt" sz="half" idx="10"/>
          </p:nvPr>
        </p:nvSpPr>
        <p:spPr/>
        <p:txBody>
          <a:bodyPr/>
          <a:lstStyle/>
          <a:p>
            <a:fld id="{0EF8B1A9-260C-2846-8FE1-8C15D3C1ACF3}" type="datetimeFigureOut">
              <a:rPr lang="en-US" smtClean="0"/>
              <a:t>12/18/22</a:t>
            </a:fld>
            <a:endParaRPr lang="en-US"/>
          </a:p>
        </p:txBody>
      </p:sp>
      <p:sp>
        <p:nvSpPr>
          <p:cNvPr id="4" name="Footer Placeholder 3">
            <a:extLst>
              <a:ext uri="{FF2B5EF4-FFF2-40B4-BE49-F238E27FC236}">
                <a16:creationId xmlns:a16="http://schemas.microsoft.com/office/drawing/2014/main" id="{15422F80-702E-3941-9B8B-EDB1131DBC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36C0D8-EA67-074B-BD65-FE5CB68817C3}"/>
              </a:ext>
            </a:extLst>
          </p:cNvPr>
          <p:cNvSpPr>
            <a:spLocks noGrp="1"/>
          </p:cNvSpPr>
          <p:nvPr>
            <p:ph type="sldNum" sz="quarter" idx="12"/>
          </p:nvPr>
        </p:nvSpPr>
        <p:spPr/>
        <p:txBody>
          <a:bodyPr/>
          <a:lstStyle/>
          <a:p>
            <a:fld id="{14C01885-A894-6646-988F-93576675355A}" type="slidenum">
              <a:rPr lang="en-US" smtClean="0"/>
              <a:t>‹#›</a:t>
            </a:fld>
            <a:endParaRPr lang="en-US"/>
          </a:p>
        </p:txBody>
      </p:sp>
    </p:spTree>
    <p:extLst>
      <p:ext uri="{BB962C8B-B14F-4D97-AF65-F5344CB8AC3E}">
        <p14:creationId xmlns:p14="http://schemas.microsoft.com/office/powerpoint/2010/main" val="3054847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25210F-179F-C146-8146-0325200F01AB}"/>
              </a:ext>
            </a:extLst>
          </p:cNvPr>
          <p:cNvSpPr>
            <a:spLocks noGrp="1"/>
          </p:cNvSpPr>
          <p:nvPr>
            <p:ph type="dt" sz="half" idx="10"/>
          </p:nvPr>
        </p:nvSpPr>
        <p:spPr/>
        <p:txBody>
          <a:bodyPr/>
          <a:lstStyle/>
          <a:p>
            <a:fld id="{0EF8B1A9-260C-2846-8FE1-8C15D3C1ACF3}" type="datetimeFigureOut">
              <a:rPr lang="en-US" smtClean="0"/>
              <a:t>12/18/22</a:t>
            </a:fld>
            <a:endParaRPr lang="en-US"/>
          </a:p>
        </p:txBody>
      </p:sp>
      <p:sp>
        <p:nvSpPr>
          <p:cNvPr id="3" name="Footer Placeholder 2">
            <a:extLst>
              <a:ext uri="{FF2B5EF4-FFF2-40B4-BE49-F238E27FC236}">
                <a16:creationId xmlns:a16="http://schemas.microsoft.com/office/drawing/2014/main" id="{C556CB88-0C02-2D4F-80CE-D8D0F7333A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F0AAA9-88CF-FD4F-9287-E008575CD628}"/>
              </a:ext>
            </a:extLst>
          </p:cNvPr>
          <p:cNvSpPr>
            <a:spLocks noGrp="1"/>
          </p:cNvSpPr>
          <p:nvPr>
            <p:ph type="sldNum" sz="quarter" idx="12"/>
          </p:nvPr>
        </p:nvSpPr>
        <p:spPr/>
        <p:txBody>
          <a:bodyPr/>
          <a:lstStyle/>
          <a:p>
            <a:fld id="{14C01885-A894-6646-988F-93576675355A}" type="slidenum">
              <a:rPr lang="en-US" smtClean="0"/>
              <a:t>‹#›</a:t>
            </a:fld>
            <a:endParaRPr lang="en-US"/>
          </a:p>
        </p:txBody>
      </p:sp>
    </p:spTree>
    <p:extLst>
      <p:ext uri="{BB962C8B-B14F-4D97-AF65-F5344CB8AC3E}">
        <p14:creationId xmlns:p14="http://schemas.microsoft.com/office/powerpoint/2010/main" val="3372875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6CCDA-5AEC-6240-A902-0C06732A5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8AB06D-5F34-8C45-83B6-8667F98BD8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F8EEB6-814A-A045-B644-D441B1B01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2726F4-5888-9349-9F2C-E6E679238D04}"/>
              </a:ext>
            </a:extLst>
          </p:cNvPr>
          <p:cNvSpPr>
            <a:spLocks noGrp="1"/>
          </p:cNvSpPr>
          <p:nvPr>
            <p:ph type="dt" sz="half" idx="10"/>
          </p:nvPr>
        </p:nvSpPr>
        <p:spPr/>
        <p:txBody>
          <a:bodyPr/>
          <a:lstStyle/>
          <a:p>
            <a:fld id="{0EF8B1A9-260C-2846-8FE1-8C15D3C1ACF3}" type="datetimeFigureOut">
              <a:rPr lang="en-US" smtClean="0"/>
              <a:t>12/18/22</a:t>
            </a:fld>
            <a:endParaRPr lang="en-US"/>
          </a:p>
        </p:txBody>
      </p:sp>
      <p:sp>
        <p:nvSpPr>
          <p:cNvPr id="6" name="Footer Placeholder 5">
            <a:extLst>
              <a:ext uri="{FF2B5EF4-FFF2-40B4-BE49-F238E27FC236}">
                <a16:creationId xmlns:a16="http://schemas.microsoft.com/office/drawing/2014/main" id="{D565120D-4668-B742-BD89-0D8EBC7743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6BD24A-50BD-FD4D-AB1A-D1D0368C7EF2}"/>
              </a:ext>
            </a:extLst>
          </p:cNvPr>
          <p:cNvSpPr>
            <a:spLocks noGrp="1"/>
          </p:cNvSpPr>
          <p:nvPr>
            <p:ph type="sldNum" sz="quarter" idx="12"/>
          </p:nvPr>
        </p:nvSpPr>
        <p:spPr/>
        <p:txBody>
          <a:bodyPr/>
          <a:lstStyle/>
          <a:p>
            <a:fld id="{14C01885-A894-6646-988F-93576675355A}" type="slidenum">
              <a:rPr lang="en-US" smtClean="0"/>
              <a:t>‹#›</a:t>
            </a:fld>
            <a:endParaRPr lang="en-US"/>
          </a:p>
        </p:txBody>
      </p:sp>
    </p:spTree>
    <p:extLst>
      <p:ext uri="{BB962C8B-B14F-4D97-AF65-F5344CB8AC3E}">
        <p14:creationId xmlns:p14="http://schemas.microsoft.com/office/powerpoint/2010/main" val="873222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08C3-704A-B64B-9F99-71CD08E03A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EFA948-878F-2545-B707-318ABE45E3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15D192-1FAB-E942-9D6D-EFA24D641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08B6E-EABD-7E41-8B6E-9AF124D60A98}"/>
              </a:ext>
            </a:extLst>
          </p:cNvPr>
          <p:cNvSpPr>
            <a:spLocks noGrp="1"/>
          </p:cNvSpPr>
          <p:nvPr>
            <p:ph type="dt" sz="half" idx="10"/>
          </p:nvPr>
        </p:nvSpPr>
        <p:spPr/>
        <p:txBody>
          <a:bodyPr/>
          <a:lstStyle/>
          <a:p>
            <a:fld id="{0EF8B1A9-260C-2846-8FE1-8C15D3C1ACF3}" type="datetimeFigureOut">
              <a:rPr lang="en-US" smtClean="0"/>
              <a:t>12/18/22</a:t>
            </a:fld>
            <a:endParaRPr lang="en-US"/>
          </a:p>
        </p:txBody>
      </p:sp>
      <p:sp>
        <p:nvSpPr>
          <p:cNvPr id="6" name="Footer Placeholder 5">
            <a:extLst>
              <a:ext uri="{FF2B5EF4-FFF2-40B4-BE49-F238E27FC236}">
                <a16:creationId xmlns:a16="http://schemas.microsoft.com/office/drawing/2014/main" id="{B1EC0EDD-05F7-574D-B107-44937E3263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AF5A42-A4F7-C64F-A4B6-2E902B7A1388}"/>
              </a:ext>
            </a:extLst>
          </p:cNvPr>
          <p:cNvSpPr>
            <a:spLocks noGrp="1"/>
          </p:cNvSpPr>
          <p:nvPr>
            <p:ph type="sldNum" sz="quarter" idx="12"/>
          </p:nvPr>
        </p:nvSpPr>
        <p:spPr/>
        <p:txBody>
          <a:bodyPr/>
          <a:lstStyle/>
          <a:p>
            <a:fld id="{14C01885-A894-6646-988F-93576675355A}" type="slidenum">
              <a:rPr lang="en-US" smtClean="0"/>
              <a:t>‹#›</a:t>
            </a:fld>
            <a:endParaRPr lang="en-US"/>
          </a:p>
        </p:txBody>
      </p:sp>
    </p:spTree>
    <p:extLst>
      <p:ext uri="{BB962C8B-B14F-4D97-AF65-F5344CB8AC3E}">
        <p14:creationId xmlns:p14="http://schemas.microsoft.com/office/powerpoint/2010/main" val="778994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273B45-B809-1449-96FC-100E6BDF5B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749D98-86E8-B34C-9039-6373878133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5ADDB-A7DE-2645-8143-5E593091B8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8B1A9-260C-2846-8FE1-8C15D3C1ACF3}" type="datetimeFigureOut">
              <a:rPr lang="en-US" smtClean="0"/>
              <a:t>12/18/22</a:t>
            </a:fld>
            <a:endParaRPr lang="en-US"/>
          </a:p>
        </p:txBody>
      </p:sp>
      <p:sp>
        <p:nvSpPr>
          <p:cNvPr id="5" name="Footer Placeholder 4">
            <a:extLst>
              <a:ext uri="{FF2B5EF4-FFF2-40B4-BE49-F238E27FC236}">
                <a16:creationId xmlns:a16="http://schemas.microsoft.com/office/drawing/2014/main" id="{28B8325B-A047-1749-A38A-ED3B09B4EE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81F16E-6A65-9040-9268-AA886A03FD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01885-A894-6646-988F-93576675355A}" type="slidenum">
              <a:rPr lang="en-US" smtClean="0"/>
              <a:t>‹#›</a:t>
            </a:fld>
            <a:endParaRPr lang="en-US"/>
          </a:p>
        </p:txBody>
      </p:sp>
    </p:spTree>
    <p:extLst>
      <p:ext uri="{BB962C8B-B14F-4D97-AF65-F5344CB8AC3E}">
        <p14:creationId xmlns:p14="http://schemas.microsoft.com/office/powerpoint/2010/main" val="2596804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arxiv.org/abs/2209.13292" TargetMode="External"/><Relationship Id="rId13" Type="http://schemas.openxmlformats.org/officeDocument/2006/relationships/hyperlink" Target="https://arxiv.org/abs/1409.1556" TargetMode="External"/><Relationship Id="rId3" Type="http://schemas.openxmlformats.org/officeDocument/2006/relationships/hyperlink" Target="https://www.wiley.com/en-us/Clinical+Microbiology+Procedures+Handbook%2C+3+Volume+Set%2C+4th+Edition-p-9781683673255" TargetMode="External"/><Relationship Id="rId7" Type="http://schemas.openxmlformats.org/officeDocument/2006/relationships/hyperlink" Target="https://ieeexplore.ieee.org/abstract/document/9888070" TargetMode="External"/><Relationship Id="rId12" Type="http://schemas.openxmlformats.org/officeDocument/2006/relationships/hyperlink" Target="https://towardsdatascience.com/step-by-step-vgg16-implementation-in-keras-for-beginners-a833c686ae6c"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cdc.gov/dpdx/malaria/index.html#print" TargetMode="External"/><Relationship Id="rId11" Type="http://schemas.openxmlformats.org/officeDocument/2006/relationships/hyperlink" Target="https://medium.com/@mygreatlearning/everything-you-need-to-know-about-vgg16-7315defb5918#:~:text=with%20transfer%20learning.-,VGG16%20Architecture,layers%20i.e.%2C%20learnable%20parameters%20layer" TargetMode="External"/><Relationship Id="rId5" Type="http://schemas.openxmlformats.org/officeDocument/2006/relationships/hyperlink" Target="https://docs.opencv.org/4.x/d4/d13/tutorial_py_filtering.html" TargetMode="External"/><Relationship Id="rId10" Type="http://schemas.openxmlformats.org/officeDocument/2006/relationships/hyperlink" Target="https://www.mygreatlearning.com/blog/understanding-data-augmentation/" TargetMode="External"/><Relationship Id="rId4" Type="http://schemas.openxmlformats.org/officeDocument/2006/relationships/hyperlink" Target="https://pillow.readthedocs.io/en/stable/" TargetMode="External"/><Relationship Id="rId9" Type="http://schemas.openxmlformats.org/officeDocument/2006/relationships/hyperlink" Target="https://machinelearningmastery.com/how-to-configure-image-data-augmentation-when-training-deep-learning-neural-networ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417B3-4A85-B244-9203-5B15BFEEDD3E}"/>
              </a:ext>
            </a:extLst>
          </p:cNvPr>
          <p:cNvSpPr>
            <a:spLocks noGrp="1"/>
          </p:cNvSpPr>
          <p:nvPr>
            <p:ph type="ctrTitle"/>
          </p:nvPr>
        </p:nvSpPr>
        <p:spPr/>
        <p:txBody>
          <a:bodyPr>
            <a:normAutofit/>
          </a:bodyPr>
          <a:lstStyle/>
          <a:p>
            <a:pPr algn="r"/>
            <a:r>
              <a:rPr lang="en-US" sz="5300" dirty="0"/>
              <a:t>Capstone Project: Deep Learning</a:t>
            </a:r>
            <a:br>
              <a:rPr lang="en-US" dirty="0"/>
            </a:br>
            <a:r>
              <a:rPr lang="en-US" sz="3600" i="1" dirty="0"/>
              <a:t>Identification of Plasmodium spp. from Thin Blood Smears using Deep Learning.</a:t>
            </a:r>
            <a:endParaRPr lang="en-US" i="1" dirty="0"/>
          </a:p>
        </p:txBody>
      </p:sp>
      <p:sp>
        <p:nvSpPr>
          <p:cNvPr id="3" name="Subtitle 2">
            <a:extLst>
              <a:ext uri="{FF2B5EF4-FFF2-40B4-BE49-F238E27FC236}">
                <a16:creationId xmlns:a16="http://schemas.microsoft.com/office/drawing/2014/main" id="{BB49F2C1-6792-5941-9FB2-54F2298EAC67}"/>
              </a:ext>
            </a:extLst>
          </p:cNvPr>
          <p:cNvSpPr>
            <a:spLocks noGrp="1"/>
          </p:cNvSpPr>
          <p:nvPr>
            <p:ph type="subTitle" idx="1"/>
          </p:nvPr>
        </p:nvSpPr>
        <p:spPr/>
        <p:txBody>
          <a:bodyPr>
            <a:normAutofit fontScale="92500" lnSpcReduction="10000"/>
          </a:bodyPr>
          <a:lstStyle/>
          <a:p>
            <a:pPr algn="l">
              <a:lnSpc>
                <a:spcPct val="120000"/>
              </a:lnSpc>
              <a:spcBef>
                <a:spcPts val="0"/>
              </a:spcBef>
            </a:pPr>
            <a:r>
              <a:rPr lang="en-US" dirty="0" err="1"/>
              <a:t>LaKeta</a:t>
            </a:r>
            <a:r>
              <a:rPr lang="en-US" dirty="0"/>
              <a:t> L Kemp</a:t>
            </a:r>
          </a:p>
          <a:p>
            <a:pPr algn="l">
              <a:lnSpc>
                <a:spcPct val="120000"/>
              </a:lnSpc>
              <a:spcBef>
                <a:spcPts val="0"/>
              </a:spcBef>
            </a:pPr>
            <a:r>
              <a:rPr lang="en-US" dirty="0"/>
              <a:t>Applied Data Science Program</a:t>
            </a:r>
          </a:p>
          <a:p>
            <a:pPr algn="l">
              <a:lnSpc>
                <a:spcPct val="120000"/>
              </a:lnSpc>
              <a:spcBef>
                <a:spcPts val="0"/>
              </a:spcBef>
            </a:pPr>
            <a:r>
              <a:rPr lang="en-US" dirty="0"/>
              <a:t>Massachusetts Institute of Technology, Great Learning</a:t>
            </a:r>
          </a:p>
          <a:p>
            <a:pPr algn="l">
              <a:lnSpc>
                <a:spcPct val="120000"/>
              </a:lnSpc>
              <a:spcBef>
                <a:spcPts val="0"/>
              </a:spcBef>
            </a:pPr>
            <a:r>
              <a:rPr lang="en-US" dirty="0"/>
              <a:t>December 13, 2022</a:t>
            </a:r>
          </a:p>
        </p:txBody>
      </p:sp>
    </p:spTree>
    <p:extLst>
      <p:ext uri="{BB962C8B-B14F-4D97-AF65-F5344CB8AC3E}">
        <p14:creationId xmlns:p14="http://schemas.microsoft.com/office/powerpoint/2010/main" val="23576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5EA17-3117-DC4F-B462-A1898CFEBE42}"/>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F5622B99-1DCB-4B43-A69D-CB2A37C5DCC3}"/>
              </a:ext>
            </a:extLst>
          </p:cNvPr>
          <p:cNvSpPr>
            <a:spLocks noGrp="1"/>
          </p:cNvSpPr>
          <p:nvPr>
            <p:ph idx="1"/>
          </p:nvPr>
        </p:nvSpPr>
        <p:spPr/>
        <p:txBody>
          <a:bodyPr/>
          <a:lstStyle/>
          <a:p>
            <a:r>
              <a:rPr lang="en-US" dirty="0"/>
              <a:t>Malaria is a parasite transmitted by mosquitos.</a:t>
            </a:r>
          </a:p>
          <a:p>
            <a:r>
              <a:rPr lang="en-US" dirty="0"/>
              <a:t>There are 241 million infections and 627,000 deaths annually.</a:t>
            </a:r>
          </a:p>
          <a:p>
            <a:r>
              <a:rPr lang="en-US" dirty="0"/>
              <a:t>Thin blood smears read by trained and certified Parasitologist with specialized training.</a:t>
            </a:r>
          </a:p>
          <a:p>
            <a:r>
              <a:rPr lang="en-US" dirty="0"/>
              <a:t>Subject matter expertise is a small group of individuals.</a:t>
            </a:r>
          </a:p>
          <a:p>
            <a:r>
              <a:rPr lang="en-US" dirty="0"/>
              <a:t>A computer vision model can be trained to identify Malaria infections.</a:t>
            </a:r>
          </a:p>
        </p:txBody>
      </p:sp>
    </p:spTree>
    <p:extLst>
      <p:ext uri="{BB962C8B-B14F-4D97-AF65-F5344CB8AC3E}">
        <p14:creationId xmlns:p14="http://schemas.microsoft.com/office/powerpoint/2010/main" val="318429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3EDC-2734-5946-A7E8-5DC02E2678EF}"/>
              </a:ext>
            </a:extLst>
          </p:cNvPr>
          <p:cNvSpPr>
            <a:spLocks noGrp="1"/>
          </p:cNvSpPr>
          <p:nvPr>
            <p:ph type="title"/>
          </p:nvPr>
        </p:nvSpPr>
        <p:spPr/>
        <p:txBody>
          <a:bodyPr/>
          <a:lstStyle/>
          <a:p>
            <a:r>
              <a:rPr lang="en-US" dirty="0"/>
              <a:t>Solutions Design</a:t>
            </a:r>
          </a:p>
        </p:txBody>
      </p:sp>
      <p:sp>
        <p:nvSpPr>
          <p:cNvPr id="3" name="Content Placeholder 2">
            <a:extLst>
              <a:ext uri="{FF2B5EF4-FFF2-40B4-BE49-F238E27FC236}">
                <a16:creationId xmlns:a16="http://schemas.microsoft.com/office/drawing/2014/main" id="{B2A9FDEB-87BF-0745-86F2-544C53436FF6}"/>
              </a:ext>
            </a:extLst>
          </p:cNvPr>
          <p:cNvSpPr>
            <a:spLocks noGrp="1"/>
          </p:cNvSpPr>
          <p:nvPr>
            <p:ph idx="1"/>
          </p:nvPr>
        </p:nvSpPr>
        <p:spPr/>
        <p:txBody>
          <a:bodyPr/>
          <a:lstStyle/>
          <a:p>
            <a:r>
              <a:rPr lang="en-US" sz="3200" dirty="0"/>
              <a:t>Differential microscopy allows identification of key features.</a:t>
            </a:r>
          </a:p>
          <a:p>
            <a:r>
              <a:rPr lang="en-US" sz="3200" dirty="0"/>
              <a:t>Two dimensional convolutional layers with </a:t>
            </a:r>
          </a:p>
          <a:p>
            <a:pPr lvl="1"/>
            <a:r>
              <a:rPr lang="en-US" sz="2800" dirty="0"/>
              <a:t>Dense layers, pooling, normalization, regularization, reshaping</a:t>
            </a:r>
          </a:p>
          <a:p>
            <a:r>
              <a:rPr lang="en-US" sz="3200" dirty="0"/>
              <a:t>Model Evaluation Metric minimizes validation loss.</a:t>
            </a:r>
          </a:p>
          <a:p>
            <a:r>
              <a:rPr lang="en-US" sz="3200" dirty="0"/>
              <a:t>Model Performance Metric is the ratio of recall and precision to maximize overall performance.</a:t>
            </a:r>
          </a:p>
          <a:p>
            <a:r>
              <a:rPr lang="en-US" sz="3200" dirty="0"/>
              <a:t>Reduce false reporting to the minimum.</a:t>
            </a:r>
          </a:p>
        </p:txBody>
      </p:sp>
    </p:spTree>
    <p:extLst>
      <p:ext uri="{BB962C8B-B14F-4D97-AF65-F5344CB8AC3E}">
        <p14:creationId xmlns:p14="http://schemas.microsoft.com/office/powerpoint/2010/main" val="57571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FAF5-2CAA-DE4A-9A2A-8B131045EAF8}"/>
              </a:ext>
            </a:extLst>
          </p:cNvPr>
          <p:cNvSpPr>
            <a:spLocks noGrp="1"/>
          </p:cNvSpPr>
          <p:nvPr>
            <p:ph type="title"/>
          </p:nvPr>
        </p:nvSpPr>
        <p:spPr/>
        <p:txBody>
          <a:bodyPr/>
          <a:lstStyle/>
          <a:p>
            <a:r>
              <a:rPr lang="en-US" dirty="0"/>
              <a:t>Model Performance</a:t>
            </a:r>
          </a:p>
        </p:txBody>
      </p:sp>
      <p:pic>
        <p:nvPicPr>
          <p:cNvPr id="4" name="Content Placeholder 4" descr="Chart, histogram&#10;&#10;Description automatically generated">
            <a:extLst>
              <a:ext uri="{FF2B5EF4-FFF2-40B4-BE49-F238E27FC236}">
                <a16:creationId xmlns:a16="http://schemas.microsoft.com/office/drawing/2014/main" id="{18BC6E1B-1E8E-9E42-B22D-3DB06D7E8327}"/>
              </a:ext>
            </a:extLst>
          </p:cNvPr>
          <p:cNvPicPr>
            <a:picLocks noGrp="1" noChangeAspect="1"/>
          </p:cNvPicPr>
          <p:nvPr>
            <p:ph idx="1"/>
          </p:nvPr>
        </p:nvPicPr>
        <p:blipFill>
          <a:blip r:embed="rId3"/>
          <a:stretch>
            <a:fillRect/>
          </a:stretch>
        </p:blipFill>
        <p:spPr>
          <a:xfrm>
            <a:off x="838200" y="2239328"/>
            <a:ext cx="3604505" cy="3328416"/>
          </a:xfrm>
        </p:spPr>
      </p:pic>
      <p:pic>
        <p:nvPicPr>
          <p:cNvPr id="5" name="Picture 4" descr="Chart&#10;&#10;Description automatically generated">
            <a:extLst>
              <a:ext uri="{FF2B5EF4-FFF2-40B4-BE49-F238E27FC236}">
                <a16:creationId xmlns:a16="http://schemas.microsoft.com/office/drawing/2014/main" id="{00BFDE59-5C29-B44A-B6BF-7B3CCDA2C951}"/>
              </a:ext>
            </a:extLst>
          </p:cNvPr>
          <p:cNvPicPr>
            <a:picLocks noChangeAspect="1"/>
          </p:cNvPicPr>
          <p:nvPr/>
        </p:nvPicPr>
        <p:blipFill>
          <a:blip r:embed="rId4"/>
          <a:stretch>
            <a:fillRect/>
          </a:stretch>
        </p:blipFill>
        <p:spPr>
          <a:xfrm>
            <a:off x="4442705" y="2239328"/>
            <a:ext cx="3465513" cy="3328416"/>
          </a:xfrm>
          <a:prstGeom prst="rect">
            <a:avLst/>
          </a:prstGeom>
        </p:spPr>
      </p:pic>
      <p:pic>
        <p:nvPicPr>
          <p:cNvPr id="6" name="Picture 5" descr="Chart&#10;&#10;Description automatically generated">
            <a:extLst>
              <a:ext uri="{FF2B5EF4-FFF2-40B4-BE49-F238E27FC236}">
                <a16:creationId xmlns:a16="http://schemas.microsoft.com/office/drawing/2014/main" id="{48674143-AA90-9B49-A1F3-E9B5910D217C}"/>
              </a:ext>
            </a:extLst>
          </p:cNvPr>
          <p:cNvPicPr>
            <a:picLocks noChangeAspect="1"/>
          </p:cNvPicPr>
          <p:nvPr/>
        </p:nvPicPr>
        <p:blipFill>
          <a:blip r:embed="rId5"/>
          <a:stretch>
            <a:fillRect/>
          </a:stretch>
        </p:blipFill>
        <p:spPr>
          <a:xfrm>
            <a:off x="7908218" y="2239328"/>
            <a:ext cx="3395581" cy="3328416"/>
          </a:xfrm>
          <a:prstGeom prst="rect">
            <a:avLst/>
          </a:prstGeom>
        </p:spPr>
      </p:pic>
      <p:grpSp>
        <p:nvGrpSpPr>
          <p:cNvPr id="7" name="Group 6">
            <a:extLst>
              <a:ext uri="{FF2B5EF4-FFF2-40B4-BE49-F238E27FC236}">
                <a16:creationId xmlns:a16="http://schemas.microsoft.com/office/drawing/2014/main" id="{778785B6-74C1-4947-8AA8-837AF010675F}"/>
              </a:ext>
            </a:extLst>
          </p:cNvPr>
          <p:cNvGrpSpPr/>
          <p:nvPr/>
        </p:nvGrpSpPr>
        <p:grpSpPr>
          <a:xfrm>
            <a:off x="2254880" y="5567744"/>
            <a:ext cx="8370448" cy="369332"/>
            <a:chOff x="2254880" y="5567744"/>
            <a:chExt cx="8370448" cy="369332"/>
          </a:xfrm>
        </p:grpSpPr>
        <p:sp>
          <p:nvSpPr>
            <p:cNvPr id="8" name="TextBox 7">
              <a:extLst>
                <a:ext uri="{FF2B5EF4-FFF2-40B4-BE49-F238E27FC236}">
                  <a16:creationId xmlns:a16="http://schemas.microsoft.com/office/drawing/2014/main" id="{17091735-B605-BC4B-B06C-2ED6947D79F1}"/>
                </a:ext>
              </a:extLst>
            </p:cNvPr>
            <p:cNvSpPr txBox="1"/>
            <p:nvPr/>
          </p:nvSpPr>
          <p:spPr>
            <a:xfrm>
              <a:off x="2254880" y="5567744"/>
              <a:ext cx="1329568" cy="369332"/>
            </a:xfrm>
            <a:prstGeom prst="rect">
              <a:avLst/>
            </a:prstGeom>
            <a:noFill/>
          </p:spPr>
          <p:txBody>
            <a:bodyPr wrap="square" rtlCol="0">
              <a:spAutoFit/>
            </a:bodyPr>
            <a:lstStyle/>
            <a:p>
              <a:r>
                <a:rPr lang="en-US" dirty="0"/>
                <a:t>Base Model</a:t>
              </a:r>
            </a:p>
          </p:txBody>
        </p:sp>
        <p:sp>
          <p:nvSpPr>
            <p:cNvPr id="9" name="TextBox 8">
              <a:extLst>
                <a:ext uri="{FF2B5EF4-FFF2-40B4-BE49-F238E27FC236}">
                  <a16:creationId xmlns:a16="http://schemas.microsoft.com/office/drawing/2014/main" id="{86DCDD8D-7AE0-1040-95D6-FF5E2E7EB006}"/>
                </a:ext>
              </a:extLst>
            </p:cNvPr>
            <p:cNvSpPr txBox="1"/>
            <p:nvPr/>
          </p:nvSpPr>
          <p:spPr>
            <a:xfrm>
              <a:off x="5859385" y="5567744"/>
              <a:ext cx="980327" cy="369332"/>
            </a:xfrm>
            <a:prstGeom prst="rect">
              <a:avLst/>
            </a:prstGeom>
            <a:noFill/>
          </p:spPr>
          <p:txBody>
            <a:bodyPr wrap="square" rtlCol="0">
              <a:spAutoFit/>
            </a:bodyPr>
            <a:lstStyle/>
            <a:p>
              <a:r>
                <a:rPr lang="en-US" dirty="0"/>
                <a:t>Model 2</a:t>
              </a:r>
            </a:p>
          </p:txBody>
        </p:sp>
        <p:sp>
          <p:nvSpPr>
            <p:cNvPr id="10" name="TextBox 9">
              <a:extLst>
                <a:ext uri="{FF2B5EF4-FFF2-40B4-BE49-F238E27FC236}">
                  <a16:creationId xmlns:a16="http://schemas.microsoft.com/office/drawing/2014/main" id="{C8B289C7-E9D8-9542-91F1-00392FD9C50D}"/>
                </a:ext>
              </a:extLst>
            </p:cNvPr>
            <p:cNvSpPr txBox="1"/>
            <p:nvPr/>
          </p:nvSpPr>
          <p:spPr>
            <a:xfrm>
              <a:off x="9114649" y="5567744"/>
              <a:ext cx="1510679" cy="369332"/>
            </a:xfrm>
            <a:prstGeom prst="rect">
              <a:avLst/>
            </a:prstGeom>
            <a:noFill/>
          </p:spPr>
          <p:txBody>
            <a:bodyPr wrap="square" rtlCol="0">
              <a:spAutoFit/>
            </a:bodyPr>
            <a:lstStyle/>
            <a:p>
              <a:r>
                <a:rPr lang="en-US" dirty="0"/>
                <a:t>VGG16 Model</a:t>
              </a:r>
            </a:p>
          </p:txBody>
        </p:sp>
      </p:grpSp>
    </p:spTree>
    <p:extLst>
      <p:ext uri="{BB962C8B-B14F-4D97-AF65-F5344CB8AC3E}">
        <p14:creationId xmlns:p14="http://schemas.microsoft.com/office/powerpoint/2010/main" val="225809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A486-BD3C-494F-9080-DC0715E5D830}"/>
              </a:ext>
            </a:extLst>
          </p:cNvPr>
          <p:cNvSpPr>
            <a:spLocks noGrp="1"/>
          </p:cNvSpPr>
          <p:nvPr>
            <p:ph type="title"/>
          </p:nvPr>
        </p:nvSpPr>
        <p:spPr/>
        <p:txBody>
          <a:bodyPr/>
          <a:lstStyle/>
          <a:p>
            <a:r>
              <a:rPr lang="en-US" dirty="0"/>
              <a:t>Model Evaluation</a:t>
            </a:r>
          </a:p>
        </p:txBody>
      </p:sp>
      <p:grpSp>
        <p:nvGrpSpPr>
          <p:cNvPr id="8" name="Group 7">
            <a:extLst>
              <a:ext uri="{FF2B5EF4-FFF2-40B4-BE49-F238E27FC236}">
                <a16:creationId xmlns:a16="http://schemas.microsoft.com/office/drawing/2014/main" id="{004E5DC2-2276-BF43-B38C-C6B34038C594}"/>
              </a:ext>
            </a:extLst>
          </p:cNvPr>
          <p:cNvGrpSpPr/>
          <p:nvPr/>
        </p:nvGrpSpPr>
        <p:grpSpPr>
          <a:xfrm>
            <a:off x="2254880" y="5567744"/>
            <a:ext cx="8370448" cy="369332"/>
            <a:chOff x="2254880" y="5567744"/>
            <a:chExt cx="8370448" cy="369332"/>
          </a:xfrm>
        </p:grpSpPr>
        <p:sp>
          <p:nvSpPr>
            <p:cNvPr id="9" name="TextBox 8">
              <a:extLst>
                <a:ext uri="{FF2B5EF4-FFF2-40B4-BE49-F238E27FC236}">
                  <a16:creationId xmlns:a16="http://schemas.microsoft.com/office/drawing/2014/main" id="{6F3859EF-2695-564C-BF3F-B2999E59B435}"/>
                </a:ext>
              </a:extLst>
            </p:cNvPr>
            <p:cNvSpPr txBox="1"/>
            <p:nvPr/>
          </p:nvSpPr>
          <p:spPr>
            <a:xfrm>
              <a:off x="2254880" y="5567744"/>
              <a:ext cx="1329568" cy="369332"/>
            </a:xfrm>
            <a:prstGeom prst="rect">
              <a:avLst/>
            </a:prstGeom>
            <a:noFill/>
          </p:spPr>
          <p:txBody>
            <a:bodyPr wrap="square" rtlCol="0">
              <a:spAutoFit/>
            </a:bodyPr>
            <a:lstStyle/>
            <a:p>
              <a:r>
                <a:rPr lang="en-US" dirty="0"/>
                <a:t>Base Model</a:t>
              </a:r>
            </a:p>
          </p:txBody>
        </p:sp>
        <p:sp>
          <p:nvSpPr>
            <p:cNvPr id="10" name="TextBox 9">
              <a:extLst>
                <a:ext uri="{FF2B5EF4-FFF2-40B4-BE49-F238E27FC236}">
                  <a16:creationId xmlns:a16="http://schemas.microsoft.com/office/drawing/2014/main" id="{F78779D9-292E-0747-B50F-237D2971AE67}"/>
                </a:ext>
              </a:extLst>
            </p:cNvPr>
            <p:cNvSpPr txBox="1"/>
            <p:nvPr/>
          </p:nvSpPr>
          <p:spPr>
            <a:xfrm>
              <a:off x="5859385" y="5567744"/>
              <a:ext cx="980327" cy="369332"/>
            </a:xfrm>
            <a:prstGeom prst="rect">
              <a:avLst/>
            </a:prstGeom>
            <a:noFill/>
          </p:spPr>
          <p:txBody>
            <a:bodyPr wrap="square" rtlCol="0">
              <a:spAutoFit/>
            </a:bodyPr>
            <a:lstStyle/>
            <a:p>
              <a:r>
                <a:rPr lang="en-US" dirty="0"/>
                <a:t>Model 2</a:t>
              </a:r>
            </a:p>
          </p:txBody>
        </p:sp>
        <p:sp>
          <p:nvSpPr>
            <p:cNvPr id="11" name="TextBox 10">
              <a:extLst>
                <a:ext uri="{FF2B5EF4-FFF2-40B4-BE49-F238E27FC236}">
                  <a16:creationId xmlns:a16="http://schemas.microsoft.com/office/drawing/2014/main" id="{1E8190CD-A90F-0542-85CC-BEFD868D04A9}"/>
                </a:ext>
              </a:extLst>
            </p:cNvPr>
            <p:cNvSpPr txBox="1"/>
            <p:nvPr/>
          </p:nvSpPr>
          <p:spPr>
            <a:xfrm>
              <a:off x="9114649" y="5567744"/>
              <a:ext cx="1510679" cy="369332"/>
            </a:xfrm>
            <a:prstGeom prst="rect">
              <a:avLst/>
            </a:prstGeom>
            <a:noFill/>
          </p:spPr>
          <p:txBody>
            <a:bodyPr wrap="square" rtlCol="0">
              <a:spAutoFit/>
            </a:bodyPr>
            <a:lstStyle/>
            <a:p>
              <a:r>
                <a:rPr lang="en-US" dirty="0"/>
                <a:t>VGG16 Model</a:t>
              </a:r>
            </a:p>
          </p:txBody>
        </p:sp>
      </p:grpSp>
      <p:pic>
        <p:nvPicPr>
          <p:cNvPr id="12" name="Content Placeholder 4">
            <a:extLst>
              <a:ext uri="{FF2B5EF4-FFF2-40B4-BE49-F238E27FC236}">
                <a16:creationId xmlns:a16="http://schemas.microsoft.com/office/drawing/2014/main" id="{D87E5FFA-C2C6-7343-81CD-09D21DEFB738}"/>
              </a:ext>
            </a:extLst>
          </p:cNvPr>
          <p:cNvPicPr>
            <a:picLocks noGrp="1" noChangeAspect="1"/>
          </p:cNvPicPr>
          <p:nvPr>
            <p:ph idx="1"/>
          </p:nvPr>
        </p:nvPicPr>
        <p:blipFill>
          <a:blip r:embed="rId3"/>
          <a:srcRect/>
          <a:stretch/>
        </p:blipFill>
        <p:spPr>
          <a:xfrm>
            <a:off x="914860" y="2239328"/>
            <a:ext cx="3451185" cy="3328416"/>
          </a:xfrm>
        </p:spPr>
      </p:pic>
      <p:pic>
        <p:nvPicPr>
          <p:cNvPr id="13" name="Picture 12">
            <a:extLst>
              <a:ext uri="{FF2B5EF4-FFF2-40B4-BE49-F238E27FC236}">
                <a16:creationId xmlns:a16="http://schemas.microsoft.com/office/drawing/2014/main" id="{FBE7F996-EA30-CC42-93D6-2EEEE543126E}"/>
              </a:ext>
            </a:extLst>
          </p:cNvPr>
          <p:cNvPicPr>
            <a:picLocks noChangeAspect="1"/>
          </p:cNvPicPr>
          <p:nvPr/>
        </p:nvPicPr>
        <p:blipFill>
          <a:blip r:embed="rId4"/>
          <a:srcRect/>
          <a:stretch/>
        </p:blipFill>
        <p:spPr>
          <a:xfrm>
            <a:off x="4575261" y="2239328"/>
            <a:ext cx="3200400" cy="3328416"/>
          </a:xfrm>
          <a:prstGeom prst="rect">
            <a:avLst/>
          </a:prstGeom>
        </p:spPr>
      </p:pic>
      <p:pic>
        <p:nvPicPr>
          <p:cNvPr id="14" name="Picture 13">
            <a:extLst>
              <a:ext uri="{FF2B5EF4-FFF2-40B4-BE49-F238E27FC236}">
                <a16:creationId xmlns:a16="http://schemas.microsoft.com/office/drawing/2014/main" id="{222D1502-D4B2-2A4A-8516-E7F55DCE7194}"/>
              </a:ext>
            </a:extLst>
          </p:cNvPr>
          <p:cNvPicPr>
            <a:picLocks noChangeAspect="1"/>
          </p:cNvPicPr>
          <p:nvPr/>
        </p:nvPicPr>
        <p:blipFill>
          <a:blip r:embed="rId5"/>
          <a:srcRect/>
          <a:stretch/>
        </p:blipFill>
        <p:spPr>
          <a:xfrm>
            <a:off x="7989252" y="2239328"/>
            <a:ext cx="3233512" cy="3328416"/>
          </a:xfrm>
          <a:prstGeom prst="rect">
            <a:avLst/>
          </a:prstGeom>
        </p:spPr>
      </p:pic>
    </p:spTree>
    <p:extLst>
      <p:ext uri="{BB962C8B-B14F-4D97-AF65-F5344CB8AC3E}">
        <p14:creationId xmlns:p14="http://schemas.microsoft.com/office/powerpoint/2010/main" val="460931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70A85-A7C5-B645-8C61-3B297587DBA9}"/>
              </a:ext>
            </a:extLst>
          </p:cNvPr>
          <p:cNvSpPr>
            <a:spLocks noGrp="1"/>
          </p:cNvSpPr>
          <p:nvPr>
            <p:ph type="title"/>
          </p:nvPr>
        </p:nvSpPr>
        <p:spPr/>
        <p:txBody>
          <a:bodyPr/>
          <a:lstStyle/>
          <a:p>
            <a:r>
              <a:rPr lang="en-US" dirty="0"/>
              <a:t>Key Observations &amp; Insights</a:t>
            </a:r>
          </a:p>
        </p:txBody>
      </p:sp>
      <p:sp>
        <p:nvSpPr>
          <p:cNvPr id="3" name="Content Placeholder 2">
            <a:extLst>
              <a:ext uri="{FF2B5EF4-FFF2-40B4-BE49-F238E27FC236}">
                <a16:creationId xmlns:a16="http://schemas.microsoft.com/office/drawing/2014/main" id="{9A8B7502-54AA-4A40-B3AC-A9B03B3518DA}"/>
              </a:ext>
            </a:extLst>
          </p:cNvPr>
          <p:cNvSpPr>
            <a:spLocks noGrp="1"/>
          </p:cNvSpPr>
          <p:nvPr>
            <p:ph idx="1"/>
          </p:nvPr>
        </p:nvSpPr>
        <p:spPr/>
        <p:txBody>
          <a:bodyPr/>
          <a:lstStyle/>
          <a:p>
            <a:r>
              <a:rPr lang="en-US" sz="3200" dirty="0"/>
              <a:t>VGG16 performs better than Model 2.</a:t>
            </a:r>
          </a:p>
          <a:p>
            <a:r>
              <a:rPr lang="en-US" sz="3200" dirty="0"/>
              <a:t>False reporting has serious health outcomes, minimizing false reporting is a key performance indicator for the model.</a:t>
            </a:r>
          </a:p>
          <a:p>
            <a:pPr lvl="1"/>
            <a:r>
              <a:rPr lang="en-US" sz="2800" dirty="0"/>
              <a:t>False Negatives: serious negative health outcomes including death without treatment.</a:t>
            </a:r>
          </a:p>
          <a:p>
            <a:pPr lvl="1"/>
            <a:r>
              <a:rPr lang="en-US" sz="2800" dirty="0"/>
              <a:t>False Positives: negative health outcomes due to toxicity of treatment.</a:t>
            </a:r>
          </a:p>
          <a:p>
            <a:r>
              <a:rPr lang="en-US" sz="3200" dirty="0"/>
              <a:t>The VGG16 matches the current accuracy and precision for light microscopy.</a:t>
            </a:r>
          </a:p>
          <a:p>
            <a:pPr lvl="1"/>
            <a:endParaRPr lang="en-US" sz="2800" dirty="0"/>
          </a:p>
        </p:txBody>
      </p:sp>
    </p:spTree>
    <p:extLst>
      <p:ext uri="{BB962C8B-B14F-4D97-AF65-F5344CB8AC3E}">
        <p14:creationId xmlns:p14="http://schemas.microsoft.com/office/powerpoint/2010/main" val="58676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7A11B-FCE2-5648-B082-930275003BED}"/>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CF9CED65-CC5D-6544-B805-B0BC3FE00FCE}"/>
              </a:ext>
            </a:extLst>
          </p:cNvPr>
          <p:cNvSpPr>
            <a:spLocks noGrp="1"/>
          </p:cNvSpPr>
          <p:nvPr>
            <p:ph idx="1"/>
          </p:nvPr>
        </p:nvSpPr>
        <p:spPr/>
        <p:txBody>
          <a:bodyPr/>
          <a:lstStyle/>
          <a:p>
            <a:r>
              <a:rPr lang="en-US" dirty="0"/>
              <a:t>The VGG16 model is recommended to identify Malaria in blood smear images.</a:t>
            </a:r>
          </a:p>
          <a:p>
            <a:pPr lvl="1"/>
            <a:r>
              <a:rPr lang="en-US" sz="2800" dirty="0"/>
              <a:t>Positive Predictive Value (Precision): 99%</a:t>
            </a:r>
          </a:p>
          <a:p>
            <a:pPr lvl="1"/>
            <a:r>
              <a:rPr lang="en-US" sz="2800" dirty="0"/>
              <a:t>Correct Identification (Accuracy): 99%</a:t>
            </a:r>
          </a:p>
          <a:p>
            <a:pPr lvl="1"/>
            <a:r>
              <a:rPr lang="en-US" sz="2800" dirty="0"/>
              <a:t>Predictive Performance (Recall): 99%</a:t>
            </a:r>
          </a:p>
          <a:p>
            <a:pPr lvl="1"/>
            <a:r>
              <a:rPr lang="en-US" sz="2800" dirty="0"/>
              <a:t>Ratio of False Identifications (F1 Score): 99%</a:t>
            </a:r>
          </a:p>
          <a:p>
            <a:pPr lvl="1"/>
            <a:r>
              <a:rPr lang="en-US" sz="2800" dirty="0"/>
              <a:t>False Negatives: &lt;1%</a:t>
            </a:r>
          </a:p>
          <a:p>
            <a:pPr lvl="1"/>
            <a:r>
              <a:rPr lang="en-US" sz="2800" dirty="0"/>
              <a:t>False Positives: &lt;1%</a:t>
            </a:r>
          </a:p>
          <a:p>
            <a:endParaRPr lang="en-US" dirty="0"/>
          </a:p>
        </p:txBody>
      </p:sp>
    </p:spTree>
    <p:extLst>
      <p:ext uri="{BB962C8B-B14F-4D97-AF65-F5344CB8AC3E}">
        <p14:creationId xmlns:p14="http://schemas.microsoft.com/office/powerpoint/2010/main" val="149166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BD83-ECC9-A746-87E1-37979166796A}"/>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E15ED170-D1AC-A840-910A-D75B89523458}"/>
              </a:ext>
            </a:extLst>
          </p:cNvPr>
          <p:cNvSpPr>
            <a:spLocks noGrp="1"/>
          </p:cNvSpPr>
          <p:nvPr>
            <p:ph idx="1"/>
          </p:nvPr>
        </p:nvSpPr>
        <p:spPr/>
        <p:txBody>
          <a:bodyPr>
            <a:normAutofit fontScale="85000" lnSpcReduction="20000"/>
          </a:bodyPr>
          <a:lstStyle/>
          <a:p>
            <a:pPr marL="342900" marR="0" lvl="0" indent="-342900">
              <a:spcBef>
                <a:spcPts val="0"/>
              </a:spcBef>
              <a:spcAft>
                <a:spcPts val="0"/>
              </a:spcAft>
              <a:buFont typeface="+mj-lt"/>
              <a:buAutoNum type="arabicPeriod"/>
              <a:tabLst>
                <a:tab pos="457200" algn="l"/>
              </a:tabLst>
            </a:pP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Giemsa Stain.</a:t>
            </a:r>
            <a:r>
              <a:rPr lang="en-US" sz="1800" dirty="0">
                <a:effectLst/>
                <a:latin typeface="Arial" panose="020B0604020202020204" pitchFamily="34" charset="0"/>
                <a:ea typeface="Times New Roman" panose="02020603050405020304" pitchFamily="18" charset="0"/>
                <a:cs typeface="Arial" panose="020B0604020202020204" pitchFamily="34" charset="0"/>
              </a:rPr>
              <a:t> Clinical Microbiology Procedures Handbook, 3 Volume Set, 4th Edition Amy L. </a:t>
            </a:r>
            <a:r>
              <a:rPr lang="en-US" sz="1800" dirty="0" err="1">
                <a:effectLst/>
                <a:latin typeface="Arial" panose="020B0604020202020204" pitchFamily="34" charset="0"/>
                <a:ea typeface="Times New Roman" panose="02020603050405020304" pitchFamily="18" charset="0"/>
                <a:cs typeface="Arial" panose="020B0604020202020204" pitchFamily="34" charset="0"/>
              </a:rPr>
              <a:t>Leber</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rPr>
              <a:t>doi:10.1128/9781555818814.ch.9.8.1</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Detection of Blood Parasites.</a:t>
            </a:r>
            <a:r>
              <a:rPr lang="en-US" sz="1800" dirty="0">
                <a:effectLst/>
                <a:latin typeface="Arial" panose="020B0604020202020204" pitchFamily="34" charset="0"/>
                <a:ea typeface="Times New Roman" panose="02020603050405020304" pitchFamily="18" charset="0"/>
                <a:cs typeface="Arial" panose="020B0604020202020204" pitchFamily="34" charset="0"/>
              </a:rPr>
              <a:t> Clinical Microbiology Procedures Handbook, 3 Volume Set, 4th Edition Amy L. </a:t>
            </a:r>
            <a:r>
              <a:rPr lang="en-US" sz="1800" dirty="0" err="1">
                <a:effectLst/>
                <a:latin typeface="Arial" panose="020B0604020202020204" pitchFamily="34" charset="0"/>
                <a:ea typeface="Times New Roman" panose="02020603050405020304" pitchFamily="18" charset="0"/>
                <a:cs typeface="Arial" panose="020B0604020202020204" pitchFamily="34" charset="0"/>
              </a:rPr>
              <a:t>Leber</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rPr>
              <a:t>doi:10.1128/9781555818814.ch.9.8.1</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Pillow Python Imaging Library.  </a:t>
            </a:r>
            <a:r>
              <a:rPr lang="en-US" sz="18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PIL Fork Documentation.</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OpenCV. </a:t>
            </a:r>
            <a:r>
              <a:rPr lang="en-US" sz="18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5"/>
              </a:rPr>
              <a:t>OpenCV: Smoothing Images API Documentation.</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WHO Guidelines for malaria, 25 November 2022. Geneva: World Health Organization; 2022 (WHO/UCN/GMP/2022.01 Rev.3). License: CC BY-NC-SA 3.0 IGO.</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Center for Disease Control and Prevention Division of Parasitic Diseases and Malaria (DPDM).  </a:t>
            </a:r>
            <a:r>
              <a:rPr lang="en-US" sz="18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6"/>
              </a:rPr>
              <a:t>DPDx - Laboratory Identification of Parasites of Public Health Concern</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A. A. Alonso-Ramírez et al., </a:t>
            </a:r>
            <a:r>
              <a:rPr lang="en-US" sz="1800" i="1" dirty="0">
                <a:effectLst/>
                <a:latin typeface="Arial" panose="020B0604020202020204" pitchFamily="34" charset="0"/>
                <a:ea typeface="Times New Roman" panose="02020603050405020304" pitchFamily="18" charset="0"/>
                <a:cs typeface="Arial" panose="020B0604020202020204" pitchFamily="34" charset="0"/>
              </a:rPr>
              <a:t>Classifying Parasitized and Uninfected Malaria Red Blood Cells Using Convolutional-Recurrent Neural Networks.</a:t>
            </a:r>
            <a:r>
              <a:rPr lang="en-US" sz="1800" dirty="0">
                <a:effectLst/>
                <a:latin typeface="Arial" panose="020B0604020202020204" pitchFamily="34" charset="0"/>
                <a:ea typeface="Times New Roman" panose="02020603050405020304" pitchFamily="18" charset="0"/>
                <a:cs typeface="Arial" panose="020B0604020202020204" pitchFamily="34" charset="0"/>
              </a:rPr>
              <a:t> IEEE Access, vol. 10, pp. 97348-97359, 2022, </a:t>
            </a:r>
            <a:r>
              <a:rPr lang="en-US" sz="18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7"/>
              </a:rPr>
              <a:t>doi: 10.1109/ACCESS.2022.3206266</a:t>
            </a:r>
            <a:r>
              <a:rPr lang="en-US" sz="1800" dirty="0">
                <a:effectLst/>
                <a:latin typeface="Arial" panose="020B0604020202020204" pitchFamily="34" charset="0"/>
                <a:ea typeface="Times New Roman" panose="02020603050405020304" pitchFamily="18" charset="0"/>
                <a:cs typeface="Arial" panose="020B0604020202020204" pitchFamily="34"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800" dirty="0" err="1">
                <a:effectLst/>
                <a:latin typeface="Arial" panose="020B0604020202020204" pitchFamily="34" charset="0"/>
                <a:ea typeface="Times New Roman" panose="02020603050405020304" pitchFamily="18" charset="0"/>
                <a:cs typeface="Arial" panose="020B0604020202020204" pitchFamily="34" charset="0"/>
              </a:rPr>
              <a:t>Jdey</a:t>
            </a:r>
            <a:r>
              <a:rPr lang="en-US" sz="1800" dirty="0">
                <a:effectLst/>
                <a:latin typeface="Arial" panose="020B0604020202020204" pitchFamily="34" charset="0"/>
                <a:ea typeface="Times New Roman" panose="02020603050405020304" pitchFamily="18" charset="0"/>
                <a:cs typeface="Arial" panose="020B0604020202020204" pitchFamily="34" charset="0"/>
              </a:rPr>
              <a:t>, I., </a:t>
            </a:r>
            <a:r>
              <a:rPr lang="en-US" sz="1800" dirty="0" err="1">
                <a:effectLst/>
                <a:latin typeface="Arial" panose="020B0604020202020204" pitchFamily="34" charset="0"/>
                <a:ea typeface="Times New Roman" panose="02020603050405020304" pitchFamily="18" charset="0"/>
                <a:cs typeface="Arial" panose="020B0604020202020204" pitchFamily="34" charset="0"/>
              </a:rPr>
              <a:t>Hcini</a:t>
            </a:r>
            <a:r>
              <a:rPr lang="en-US" sz="1800" dirty="0">
                <a:effectLst/>
                <a:latin typeface="Arial" panose="020B0604020202020204" pitchFamily="34" charset="0"/>
                <a:ea typeface="Times New Roman" panose="02020603050405020304" pitchFamily="18" charset="0"/>
                <a:cs typeface="Arial" panose="020B0604020202020204" pitchFamily="34" charset="0"/>
              </a:rPr>
              <a:t>, G., &amp; </a:t>
            </a:r>
            <a:r>
              <a:rPr lang="en-US" sz="1800" dirty="0" err="1">
                <a:effectLst/>
                <a:latin typeface="Arial" panose="020B0604020202020204" pitchFamily="34" charset="0"/>
                <a:ea typeface="Times New Roman" panose="02020603050405020304" pitchFamily="18" charset="0"/>
                <a:cs typeface="Arial" panose="020B0604020202020204" pitchFamily="34" charset="0"/>
              </a:rPr>
              <a:t>Ltifi</a:t>
            </a:r>
            <a:r>
              <a:rPr lang="en-US" sz="1800" dirty="0">
                <a:effectLst/>
                <a:latin typeface="Arial" panose="020B0604020202020204" pitchFamily="34" charset="0"/>
                <a:ea typeface="Times New Roman" panose="02020603050405020304" pitchFamily="18" charset="0"/>
                <a:cs typeface="Arial" panose="020B0604020202020204" pitchFamily="34" charset="0"/>
              </a:rPr>
              <a:t>, H. (2022). Deep learning and machine learning for Malaria detection: overview, challenges, and future directions. </a:t>
            </a:r>
            <a:r>
              <a:rPr lang="en-US" sz="1800" dirty="0" err="1">
                <a:effectLst/>
                <a:latin typeface="Arial" panose="020B0604020202020204" pitchFamily="34" charset="0"/>
                <a:ea typeface="Times New Roman" panose="02020603050405020304" pitchFamily="18" charset="0"/>
                <a:cs typeface="Arial" panose="020B0604020202020204" pitchFamily="34" charset="0"/>
              </a:rPr>
              <a:t>arXiv</a:t>
            </a:r>
            <a:r>
              <a:rPr lang="en-US" sz="1800" dirty="0">
                <a:effectLst/>
                <a:latin typeface="Arial" panose="020B0604020202020204" pitchFamily="34" charset="0"/>
                <a:ea typeface="Times New Roman" panose="02020603050405020304" pitchFamily="18" charset="0"/>
                <a:cs typeface="Arial" panose="020B0604020202020204" pitchFamily="34" charset="0"/>
              </a:rPr>
              <a:t> preprint </a:t>
            </a:r>
            <a:r>
              <a:rPr lang="en-US" sz="18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8"/>
              </a:rPr>
              <a:t>arXiv:2209.13292</a:t>
            </a:r>
            <a:r>
              <a:rPr lang="en-US" sz="1800" dirty="0">
                <a:effectLst/>
                <a:latin typeface="Arial" panose="020B0604020202020204" pitchFamily="34" charset="0"/>
                <a:ea typeface="Times New Roman" panose="02020603050405020304" pitchFamily="18" charset="0"/>
                <a:cs typeface="Arial" panose="020B0604020202020204" pitchFamily="34" charset="0"/>
              </a:rPr>
              <a:t>.</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How to Configure Image Data Augmentation in </a:t>
            </a:r>
            <a:r>
              <a:rPr lang="en-US" sz="1800" i="1" dirty="0" err="1">
                <a:effectLst/>
                <a:latin typeface="Arial" panose="020B0604020202020204" pitchFamily="34" charset="0"/>
                <a:ea typeface="Times New Roman" panose="02020603050405020304" pitchFamily="18" charset="0"/>
                <a:cs typeface="Times New Roman" panose="02020603050405020304" pitchFamily="18" charset="0"/>
              </a:rPr>
              <a:t>Keras</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effectLst/>
                <a:latin typeface="Arial" panose="020B0604020202020204" pitchFamily="34" charset="0"/>
                <a:ea typeface="Times New Roman" panose="02020603050405020304" pitchFamily="18" charset="0"/>
                <a:cs typeface="Arial" panose="020B0604020202020204" pitchFamily="34" charset="0"/>
              </a:rPr>
              <a:t> Deep Learning for Computer Vision.  Brownlee J.  </a:t>
            </a:r>
            <a:r>
              <a:rPr lang="en-US" sz="18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9"/>
              </a:rPr>
              <a:t>https://machinelearningmastery.com/how-to-configure-image-data-augmentation-when-training-deep-learning-neural-networks/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i="1" dirty="0">
                <a:effectLst/>
                <a:latin typeface="Arial" panose="020B0604020202020204" pitchFamily="34" charset="0"/>
                <a:ea typeface="Times New Roman" panose="02020603050405020304" pitchFamily="18" charset="0"/>
                <a:cs typeface="Arial" panose="020B0604020202020204" pitchFamily="34" charset="0"/>
              </a:rPr>
              <a:t>Understanding Data Augmentation | What is Data Augmentation &amp; how it works?  </a:t>
            </a:r>
            <a:r>
              <a:rPr lang="en-US" sz="1800" dirty="0">
                <a:effectLst/>
                <a:latin typeface="Arial" panose="020B0604020202020204" pitchFamily="34" charset="0"/>
                <a:ea typeface="Times New Roman" panose="02020603050405020304" pitchFamily="18" charset="0"/>
                <a:cs typeface="Arial" panose="020B0604020202020204" pitchFamily="34" charset="0"/>
              </a:rPr>
              <a:t>Great Learning Blog AI and Machine Learning.  Arun K.  </a:t>
            </a:r>
            <a:r>
              <a:rPr lang="en-US" sz="18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10"/>
              </a:rPr>
              <a:t>https://www.mygreatlearning.com/blog/understanding-data-augmentation/</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i="1" dirty="0">
                <a:effectLst/>
                <a:latin typeface="Arial" panose="020B0604020202020204" pitchFamily="34" charset="0"/>
                <a:ea typeface="Times New Roman" panose="02020603050405020304" pitchFamily="18" charset="0"/>
                <a:cs typeface="Arial" panose="020B0604020202020204" pitchFamily="34" charset="0"/>
              </a:rPr>
              <a:t>Everything you need to know about VGG16.  </a:t>
            </a:r>
            <a:r>
              <a:rPr lang="en-US" sz="1800" dirty="0" err="1">
                <a:effectLst/>
                <a:latin typeface="Arial" panose="020B0604020202020204" pitchFamily="34" charset="0"/>
                <a:ea typeface="Times New Roman" panose="02020603050405020304" pitchFamily="18" charset="0"/>
                <a:cs typeface="Arial" panose="020B0604020202020204" pitchFamily="34" charset="0"/>
              </a:rPr>
              <a:t>Medium.com</a:t>
            </a:r>
            <a:r>
              <a:rPr lang="en-US" sz="1800" dirty="0">
                <a:effectLst/>
                <a:latin typeface="Arial" panose="020B0604020202020204" pitchFamily="34" charset="0"/>
                <a:ea typeface="Times New Roman" panose="02020603050405020304" pitchFamily="18" charset="0"/>
                <a:cs typeface="Arial" panose="020B0604020202020204" pitchFamily="34" charset="0"/>
              </a:rPr>
              <a:t> Blog.  Rohini G.  September 23, 2021.   </a:t>
            </a:r>
            <a:r>
              <a:rPr lang="en-US" sz="18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11"/>
              </a:rPr>
              <a:t>Everything you need to know about VGG16.</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i="1" dirty="0">
                <a:effectLst/>
                <a:latin typeface="Arial" panose="020B0604020202020204" pitchFamily="34" charset="0"/>
                <a:ea typeface="Times New Roman" panose="02020603050405020304" pitchFamily="18" charset="0"/>
                <a:cs typeface="Arial" panose="020B0604020202020204" pitchFamily="34" charset="0"/>
              </a:rPr>
              <a:t>Step by step VGG16 implementation in </a:t>
            </a:r>
            <a:r>
              <a:rPr lang="en-US" sz="1800" i="1" dirty="0" err="1">
                <a:effectLst/>
                <a:latin typeface="Arial" panose="020B0604020202020204" pitchFamily="34" charset="0"/>
                <a:ea typeface="Times New Roman" panose="02020603050405020304" pitchFamily="18" charset="0"/>
                <a:cs typeface="Arial" panose="020B0604020202020204" pitchFamily="34" charset="0"/>
              </a:rPr>
              <a:t>Keras</a:t>
            </a:r>
            <a:r>
              <a:rPr lang="en-US" sz="1800" i="1" dirty="0">
                <a:effectLst/>
                <a:latin typeface="Arial" panose="020B0604020202020204" pitchFamily="34" charset="0"/>
                <a:ea typeface="Times New Roman" panose="02020603050405020304" pitchFamily="18" charset="0"/>
                <a:cs typeface="Arial" panose="020B0604020202020204" pitchFamily="34" charset="0"/>
              </a:rPr>
              <a:t> for beginners.</a:t>
            </a:r>
            <a:r>
              <a:rPr lang="en-US" sz="1800" dirty="0">
                <a:effectLst/>
                <a:latin typeface="Arial" panose="020B0604020202020204" pitchFamily="34" charset="0"/>
                <a:ea typeface="Times New Roman" panose="02020603050405020304" pitchFamily="18" charset="0"/>
                <a:cs typeface="Arial" panose="020B0604020202020204" pitchFamily="34" charset="0"/>
              </a:rPr>
              <a:t>  Towards Data Science Blog.  Thakur, Rohit.  August 6, 2019.  </a:t>
            </a:r>
            <a:r>
              <a:rPr lang="en-US" sz="18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12"/>
              </a:rPr>
              <a:t>Step by step VGG16 implementation in Keras for beginners.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i="1" dirty="0">
                <a:effectLst/>
                <a:latin typeface="Arial" panose="020B0604020202020204" pitchFamily="34" charset="0"/>
                <a:ea typeface="Times New Roman" panose="02020603050405020304" pitchFamily="18" charset="0"/>
                <a:cs typeface="Arial" panose="020B0604020202020204" pitchFamily="34" charset="0"/>
              </a:rPr>
              <a:t>Very Deep Convolutional Networks for Large-Scale Image Recognition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Simonyan</a:t>
            </a:r>
            <a:r>
              <a:rPr lang="en-US" sz="1800" dirty="0">
                <a:effectLst/>
                <a:latin typeface="Arial" panose="020B0604020202020204" pitchFamily="34" charset="0"/>
                <a:ea typeface="Times New Roman" panose="02020603050405020304" pitchFamily="18" charset="0"/>
                <a:cs typeface="Arial" panose="020B0604020202020204" pitchFamily="34" charset="0"/>
              </a:rPr>
              <a:t>, K. and Zisserman, A.  </a:t>
            </a:r>
            <a:r>
              <a:rPr lang="en-US" sz="18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13"/>
              </a:rPr>
              <a:t>https://arxiv.org/abs/1409.1556</a:t>
            </a:r>
            <a:r>
              <a:rPr lang="en-US" sz="1800" dirty="0">
                <a:effectLst/>
                <a:latin typeface="Arial" panose="020B0604020202020204" pitchFamily="34" charset="0"/>
                <a:ea typeface="Times New Roman" panose="02020603050405020304" pitchFamily="18" charset="0"/>
                <a:cs typeface="Arial" panose="020B0604020202020204" pitchFamily="34" charset="0"/>
              </a:rPr>
              <a:t>.  September 4, 2014</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762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3803</TotalTime>
  <Words>1775</Words>
  <Application>Microsoft Macintosh PowerPoint</Application>
  <PresentationFormat>Widescreen</PresentationFormat>
  <Paragraphs>127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Symbol</vt:lpstr>
      <vt:lpstr>Office Theme</vt:lpstr>
      <vt:lpstr>Capstone Project: Deep Learning Identification of Plasmodium spp. from Thin Blood Smears using Deep Learning.</vt:lpstr>
      <vt:lpstr>Problem Definition</vt:lpstr>
      <vt:lpstr>Solutions Design</vt:lpstr>
      <vt:lpstr>Model Performance</vt:lpstr>
      <vt:lpstr>Model Evaluation</vt:lpstr>
      <vt:lpstr>Key Observations &amp; Insights</vt:lpstr>
      <vt:lpstr>Recommendations</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Deep Learning Identification of Plasmodium spp. from Thin Blood Smears using Deep Learning.</dc:title>
  <dc:creator>Kemp,LaKeta LeNice</dc:creator>
  <cp:lastModifiedBy>Kemp,LaKeta LeNice</cp:lastModifiedBy>
  <cp:revision>6</cp:revision>
  <cp:lastPrinted>2022-12-18T20:47:22Z</cp:lastPrinted>
  <dcterms:created xsi:type="dcterms:W3CDTF">2022-12-16T02:54:11Z</dcterms:created>
  <dcterms:modified xsi:type="dcterms:W3CDTF">2022-12-21T03:13:04Z</dcterms:modified>
</cp:coreProperties>
</file>