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B628-8D24-4DF5-AB26-9A63FE86ABF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CA2-78DB-4E62-AF14-4C56B78D9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13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B628-8D24-4DF5-AB26-9A63FE86ABF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CA2-78DB-4E62-AF14-4C56B78D9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1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B628-8D24-4DF5-AB26-9A63FE86ABF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CA2-78DB-4E62-AF14-4C56B78D9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27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B628-8D24-4DF5-AB26-9A63FE86ABF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CA2-78DB-4E62-AF14-4C56B78D9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7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B628-8D24-4DF5-AB26-9A63FE86ABF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CA2-78DB-4E62-AF14-4C56B78D9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494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B628-8D24-4DF5-AB26-9A63FE86ABF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CA2-78DB-4E62-AF14-4C56B78D9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40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B628-8D24-4DF5-AB26-9A63FE86ABF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CA2-78DB-4E62-AF14-4C56B78D9AA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0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B628-8D24-4DF5-AB26-9A63FE86ABF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CA2-78DB-4E62-AF14-4C56B78D9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77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B628-8D24-4DF5-AB26-9A63FE86ABF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CA2-78DB-4E62-AF14-4C56B78D9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55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B628-8D24-4DF5-AB26-9A63FE86ABF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CA2-78DB-4E62-AF14-4C56B78D9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08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ACBB628-8D24-4DF5-AB26-9A63FE86ABF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CA2-78DB-4E62-AF14-4C56B78D9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1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ACBB628-8D24-4DF5-AB26-9A63FE86ABF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48FBCA2-78DB-4E62-AF14-4C56B78D9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9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1873F2-10A0-445D-86D9-1C53C5E4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060" y="2386744"/>
            <a:ext cx="7156968" cy="4471255"/>
          </a:xfrm>
          <a:prstGeom prst="rect">
            <a:avLst/>
          </a:prstGeom>
          <a:solidFill>
            <a:srgbClr val="000073"/>
          </a:solidFill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0A51A86-36FA-49A2-A2ED-96797502B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81" y="655320"/>
            <a:ext cx="6268720" cy="277368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Bahnschrift SemiBold Condensed" panose="020B0502040204020203" pitchFamily="34" charset="0"/>
              </a:rPr>
              <a:t>Healthcare Provider</a:t>
            </a:r>
            <a:br>
              <a:rPr lang="en-US" sz="5400" dirty="0">
                <a:latin typeface="Bahnschrift SemiBold Condensed" panose="020B0502040204020203" pitchFamily="34" charset="0"/>
              </a:rPr>
            </a:br>
            <a:r>
              <a:rPr lang="en-US" sz="5400" dirty="0">
                <a:latin typeface="Bahnschrift SemiBold Condensed" panose="020B0502040204020203" pitchFamily="34" charset="0"/>
              </a:rPr>
              <a:t>Reviews and Ratings Analysis</a:t>
            </a:r>
            <a:endParaRPr lang="en-IN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FBB108-99B2-4344-99AB-2CC751A2E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760" y="332603"/>
            <a:ext cx="3050462" cy="77483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9E3BC4D2-1E1A-40AB-937C-D4FEB7808889}"/>
              </a:ext>
            </a:extLst>
          </p:cNvPr>
          <p:cNvSpPr txBox="1">
            <a:spLocks/>
          </p:cNvSpPr>
          <p:nvPr/>
        </p:nvSpPr>
        <p:spPr>
          <a:xfrm>
            <a:off x="431802" y="5349240"/>
            <a:ext cx="3215639" cy="10312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Presented by:</a:t>
            </a:r>
            <a:endParaRPr lang="en-IN" dirty="0"/>
          </a:p>
          <a:p>
            <a:r>
              <a:rPr lang="en-IN" dirty="0"/>
              <a:t>Lakhan Jadam</a:t>
            </a:r>
          </a:p>
        </p:txBody>
      </p:sp>
    </p:spTree>
    <p:extLst>
      <p:ext uri="{BB962C8B-B14F-4D97-AF65-F5344CB8AC3E}">
        <p14:creationId xmlns:p14="http://schemas.microsoft.com/office/powerpoint/2010/main" val="90699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73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3000">
              <a:srgbClr val="63598F"/>
            </a:gs>
            <a:gs pos="100000">
              <a:srgbClr val="B9A7A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F5E8CF-AC9A-4C4B-885D-14070D808858}"/>
              </a:ext>
            </a:extLst>
          </p:cNvPr>
          <p:cNvSpPr/>
          <p:nvPr/>
        </p:nvSpPr>
        <p:spPr>
          <a:xfrm>
            <a:off x="3486914" y="2607270"/>
            <a:ext cx="52181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12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73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3000">
              <a:srgbClr val="63598F"/>
            </a:gs>
            <a:gs pos="100000">
              <a:srgbClr val="B9A7A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D604-4661-412F-BF15-F0567710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720" y="446532"/>
            <a:ext cx="7502144" cy="856454"/>
          </a:xfrm>
        </p:spPr>
        <p:txBody>
          <a:bodyPr/>
          <a:lstStyle/>
          <a:p>
            <a:r>
              <a:rPr lang="en-US" dirty="0"/>
              <a:t>Webscraping and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C4D8C-386B-4410-9A03-D3BE2BADC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" y="1920240"/>
            <a:ext cx="2479041" cy="825129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8026D4-748A-4A18-A52C-3F6B6E5BC8F1}"/>
              </a:ext>
            </a:extLst>
          </p:cNvPr>
          <p:cNvSpPr/>
          <p:nvPr/>
        </p:nvSpPr>
        <p:spPr>
          <a:xfrm>
            <a:off x="335279" y="2845691"/>
            <a:ext cx="24246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Source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www.healthgrades.com</a:t>
            </a:r>
          </a:p>
          <a:p>
            <a:pPr algn="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8619C-3563-4FE2-AC87-451D89691136}"/>
              </a:ext>
            </a:extLst>
          </p:cNvPr>
          <p:cNvSpPr txBox="1"/>
          <p:nvPr/>
        </p:nvSpPr>
        <p:spPr>
          <a:xfrm>
            <a:off x="4717841" y="1934649"/>
            <a:ext cx="22011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Request to server using  request library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527D0-2139-46E2-ABC9-963F01282742}"/>
              </a:ext>
            </a:extLst>
          </p:cNvPr>
          <p:cNvSpPr txBox="1"/>
          <p:nvPr/>
        </p:nvSpPr>
        <p:spPr>
          <a:xfrm>
            <a:off x="8629440" y="1934649"/>
            <a:ext cx="242463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 html content of page using Beautifulsoup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F182E3D-8AD1-496C-9277-7F1A8B57180D}"/>
              </a:ext>
            </a:extLst>
          </p:cNvPr>
          <p:cNvSpPr/>
          <p:nvPr/>
        </p:nvSpPr>
        <p:spPr>
          <a:xfrm>
            <a:off x="7266199" y="2318648"/>
            <a:ext cx="1239520" cy="219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72B0A-E0BC-46CC-A1C6-E0DABABE8917}"/>
              </a:ext>
            </a:extLst>
          </p:cNvPr>
          <p:cNvSpPr txBox="1"/>
          <p:nvPr/>
        </p:nvSpPr>
        <p:spPr>
          <a:xfrm>
            <a:off x="8862800" y="3702489"/>
            <a:ext cx="242463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some important</a:t>
            </a:r>
          </a:p>
          <a:p>
            <a:pPr algn="ctr"/>
            <a:r>
              <a:rPr lang="en-US" dirty="0"/>
              <a:t>Tags that contains information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BFE7D-4D6E-4A59-8E51-46C1437C46AE}"/>
              </a:ext>
            </a:extLst>
          </p:cNvPr>
          <p:cNvSpPr txBox="1"/>
          <p:nvPr/>
        </p:nvSpPr>
        <p:spPr>
          <a:xfrm>
            <a:off x="4590840" y="3607471"/>
            <a:ext cx="267535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Extracted information from tags and stored in different lists </a:t>
            </a:r>
            <a:endParaRPr lang="en-IN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DC39EBB-8C14-4165-9AC0-BC3492C00A89}"/>
              </a:ext>
            </a:extLst>
          </p:cNvPr>
          <p:cNvSpPr/>
          <p:nvPr/>
        </p:nvSpPr>
        <p:spPr>
          <a:xfrm rot="10800000">
            <a:off x="7389920" y="4000022"/>
            <a:ext cx="1239520" cy="219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B4F9444-8233-4BCD-A970-564374F2998F}"/>
              </a:ext>
            </a:extLst>
          </p:cNvPr>
          <p:cNvSpPr/>
          <p:nvPr/>
        </p:nvSpPr>
        <p:spPr>
          <a:xfrm>
            <a:off x="3230879" y="2265850"/>
            <a:ext cx="1239520" cy="219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A744FAC-6245-4795-8F21-1AD4284DC290}"/>
              </a:ext>
            </a:extLst>
          </p:cNvPr>
          <p:cNvSpPr/>
          <p:nvPr/>
        </p:nvSpPr>
        <p:spPr>
          <a:xfrm rot="5400000">
            <a:off x="9650984" y="3203694"/>
            <a:ext cx="619760" cy="2287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EAC2E-760C-4357-BBDD-AAC815937B2E}"/>
              </a:ext>
            </a:extLst>
          </p:cNvPr>
          <p:cNvSpPr txBox="1"/>
          <p:nvPr/>
        </p:nvSpPr>
        <p:spPr>
          <a:xfrm>
            <a:off x="335279" y="3839236"/>
            <a:ext cx="267535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Created </a:t>
            </a:r>
            <a:r>
              <a:rPr lang="en-US" dirty="0" err="1"/>
              <a:t>dataframe</a:t>
            </a:r>
            <a:endParaRPr lang="en-US" dirty="0"/>
          </a:p>
          <a:p>
            <a:pPr algn="ctr"/>
            <a:r>
              <a:rPr lang="en-US" dirty="0"/>
              <a:t>Using lists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836B7C-65DA-4CBD-AED1-A0C5113B1A8E}"/>
              </a:ext>
            </a:extLst>
          </p:cNvPr>
          <p:cNvSpPr txBox="1"/>
          <p:nvPr/>
        </p:nvSpPr>
        <p:spPr>
          <a:xfrm>
            <a:off x="335279" y="5371755"/>
            <a:ext cx="267535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EDA on dataset and visualized</a:t>
            </a:r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C274DE1-B08A-42B1-AD1F-B52E98063956}"/>
              </a:ext>
            </a:extLst>
          </p:cNvPr>
          <p:cNvSpPr/>
          <p:nvPr/>
        </p:nvSpPr>
        <p:spPr>
          <a:xfrm rot="5400000">
            <a:off x="1218461" y="4844002"/>
            <a:ext cx="655801" cy="2194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53170A-6BE5-4831-A333-F0BE7ECD5F86}"/>
              </a:ext>
            </a:extLst>
          </p:cNvPr>
          <p:cNvSpPr txBox="1"/>
          <p:nvPr/>
        </p:nvSpPr>
        <p:spPr>
          <a:xfrm>
            <a:off x="4480720" y="5486183"/>
            <a:ext cx="26753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Report and insight</a:t>
            </a:r>
            <a:endParaRPr lang="en-IN" sz="20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C660915-A359-4FA2-8991-524F74F471A7}"/>
              </a:ext>
            </a:extLst>
          </p:cNvPr>
          <p:cNvSpPr/>
          <p:nvPr/>
        </p:nvSpPr>
        <p:spPr>
          <a:xfrm>
            <a:off x="3121703" y="5576561"/>
            <a:ext cx="1239520" cy="219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961CFF5-9CA3-4CC1-861E-622CF04F3105}"/>
              </a:ext>
            </a:extLst>
          </p:cNvPr>
          <p:cNvSpPr/>
          <p:nvPr/>
        </p:nvSpPr>
        <p:spPr>
          <a:xfrm rot="10800000">
            <a:off x="3227180" y="4052724"/>
            <a:ext cx="1239520" cy="219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73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3000">
              <a:srgbClr val="63598F"/>
            </a:gs>
            <a:gs pos="100000">
              <a:srgbClr val="B9A7A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5DEF-854B-444E-A3C2-060EC980F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76" y="1195325"/>
            <a:ext cx="7729728" cy="147675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Key Findings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Distribution of Specialist in New York</a:t>
            </a:r>
            <a:r>
              <a:rPr lang="en-IN" dirty="0">
                <a:solidFill>
                  <a:schemeClr val="bg1"/>
                </a:solidFill>
              </a:rPr>
              <a:t>:</a:t>
            </a:r>
            <a:endParaRPr lang="en-IN" sz="1600" dirty="0">
              <a:solidFill>
                <a:schemeClr val="bg1"/>
              </a:solidFill>
            </a:endParaRPr>
          </a:p>
          <a:p>
            <a:pPr lvl="1"/>
            <a:r>
              <a:rPr lang="en-IN" dirty="0">
                <a:solidFill>
                  <a:schemeClr val="bg1"/>
                </a:solidFill>
              </a:rPr>
              <a:t>New York has the highest number of cardiologist health providers compared to other specialist.</a:t>
            </a:r>
            <a:endParaRPr lang="en-IN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6F2914-DADE-4AD0-81CD-C7A479DD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5572"/>
            <a:ext cx="7729728" cy="640588"/>
          </a:xfrm>
        </p:spPr>
        <p:txBody>
          <a:bodyPr>
            <a:normAutofit fontScale="90000"/>
          </a:bodyPr>
          <a:lstStyle/>
          <a:p>
            <a:r>
              <a:rPr lang="en-IN" b="1" dirty="0" err="1">
                <a:latin typeface="Bahnschrift SemiBold Condensed" panose="020B0502040204020203" pitchFamily="34" charset="0"/>
              </a:rPr>
              <a:t>Healthgrade</a:t>
            </a:r>
            <a:r>
              <a:rPr lang="en-IN" b="1" dirty="0">
                <a:latin typeface="Bahnschrift SemiBold Condensed" panose="020B0502040204020203" pitchFamily="34" charset="0"/>
              </a:rPr>
              <a:t> Analysis Report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48586-700D-4475-A5CB-2D03A1BA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040" y="2534061"/>
            <a:ext cx="6480550" cy="37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7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73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3000">
              <a:srgbClr val="63598F"/>
            </a:gs>
            <a:gs pos="100000">
              <a:srgbClr val="B9A7A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6A4EE-9EDC-490D-8DC1-970962E79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456" y="606044"/>
            <a:ext cx="9940544" cy="310198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IN" b="1" dirty="0">
                <a:solidFill>
                  <a:schemeClr val="bg1"/>
                </a:solidFill>
              </a:rPr>
              <a:t>Sentiment Analysis of Patient Comments</a:t>
            </a:r>
            <a:r>
              <a:rPr lang="en-IN" dirty="0">
                <a:solidFill>
                  <a:schemeClr val="bg1"/>
                </a:solidFill>
              </a:rPr>
              <a:t>:</a:t>
            </a:r>
            <a:endParaRPr lang="en-IN" sz="1600" dirty="0">
              <a:solidFill>
                <a:schemeClr val="bg1"/>
              </a:solidFill>
            </a:endParaRPr>
          </a:p>
          <a:p>
            <a:pPr lvl="1"/>
            <a:r>
              <a:rPr lang="en-IN" b="1" dirty="0">
                <a:solidFill>
                  <a:schemeClr val="bg1"/>
                </a:solidFill>
              </a:rPr>
              <a:t>Polarity</a:t>
            </a:r>
            <a:r>
              <a:rPr lang="en-IN" dirty="0">
                <a:solidFill>
                  <a:schemeClr val="bg1"/>
                </a:solidFill>
              </a:rPr>
              <a:t>: A higher number of negative comments were observed in the polarity analysis, indicating that many patients expressed dissatisfaction.</a:t>
            </a:r>
            <a:endParaRPr lang="en-IN" sz="1400" dirty="0">
              <a:solidFill>
                <a:schemeClr val="bg1"/>
              </a:solidFill>
            </a:endParaRPr>
          </a:p>
          <a:p>
            <a:pPr lvl="1"/>
            <a:r>
              <a:rPr lang="en-IN" b="1" dirty="0">
                <a:solidFill>
                  <a:schemeClr val="bg1"/>
                </a:solidFill>
              </a:rPr>
              <a:t>Subjectivity</a:t>
            </a:r>
            <a:r>
              <a:rPr lang="en-IN" dirty="0">
                <a:solidFill>
                  <a:schemeClr val="bg1"/>
                </a:solidFill>
              </a:rPr>
              <a:t>: In contrast, the subjectivity analysis revealed a significant number of positive comments, suggesting that when patients did provide positive feedback, it was often expressed strongly.</a:t>
            </a:r>
            <a:endParaRPr lang="en-IN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51BF8-BBD4-4344-8013-91F6240A3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20" y="2476817"/>
            <a:ext cx="8823960" cy="37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1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73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3000">
              <a:srgbClr val="63598F"/>
            </a:gs>
            <a:gs pos="100000">
              <a:srgbClr val="B9A7A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3E710-C7D2-46AE-9422-C3204EAD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720" y="364101"/>
            <a:ext cx="9591040" cy="310198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3.</a:t>
            </a:r>
            <a:r>
              <a:rPr lang="en-IN" b="1" dirty="0">
                <a:solidFill>
                  <a:schemeClr val="bg1"/>
                </a:solidFill>
              </a:rPr>
              <a:t> Overall Ratings Based on Number of Reviews</a:t>
            </a:r>
            <a:r>
              <a:rPr lang="en-IN" dirty="0">
                <a:solidFill>
                  <a:schemeClr val="bg1"/>
                </a:solidFill>
              </a:rPr>
              <a:t>:</a:t>
            </a:r>
            <a:endParaRPr lang="en-IN" sz="1600" dirty="0">
              <a:solidFill>
                <a:schemeClr val="bg1"/>
              </a:solidFill>
            </a:endParaRPr>
          </a:p>
          <a:p>
            <a:pPr lvl="1"/>
            <a:r>
              <a:rPr lang="en-IN" dirty="0">
                <a:solidFill>
                  <a:schemeClr val="bg1"/>
                </a:solidFill>
              </a:rPr>
              <a:t>For health providers with fewer than 100 reviews, the average rating typically fell between 2.5 and 5.</a:t>
            </a:r>
            <a:endParaRPr lang="en-IN" sz="1400" dirty="0">
              <a:solidFill>
                <a:schemeClr val="bg1"/>
              </a:solidFill>
            </a:endParaRPr>
          </a:p>
          <a:p>
            <a:pPr lvl="1"/>
            <a:r>
              <a:rPr lang="en-IN" dirty="0">
                <a:solidFill>
                  <a:schemeClr val="bg1"/>
                </a:solidFill>
              </a:rPr>
              <a:t>However, for those with more than 100 reviews, the ratings tended to be higher, generally ranging from 4 to 5. This indicates that more established providers received better ratings.</a:t>
            </a:r>
            <a:endParaRPr lang="en-IN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287AA-E4D2-4176-B2D8-D19F14BA8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29" y="1915092"/>
            <a:ext cx="5954271" cy="424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5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73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3000">
              <a:srgbClr val="63598F"/>
            </a:gs>
            <a:gs pos="100000">
              <a:srgbClr val="B9A7A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989DB-CE71-401C-B9DF-C508EC4B7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616" y="327017"/>
            <a:ext cx="9717024" cy="127826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4.</a:t>
            </a:r>
            <a:r>
              <a:rPr lang="en-IN" b="1" dirty="0">
                <a:solidFill>
                  <a:schemeClr val="bg1"/>
                </a:solidFill>
              </a:rPr>
              <a:t> Average Ratings by Specialty</a:t>
            </a:r>
            <a:r>
              <a:rPr lang="en-IN" dirty="0">
                <a:solidFill>
                  <a:schemeClr val="bg1"/>
                </a:solidFill>
              </a:rPr>
              <a:t>:</a:t>
            </a:r>
            <a:endParaRPr lang="en-IN" sz="1600" dirty="0">
              <a:solidFill>
                <a:schemeClr val="bg1"/>
              </a:solidFill>
            </a:endParaRPr>
          </a:p>
          <a:p>
            <a:pPr lvl="1"/>
            <a:r>
              <a:rPr lang="en-IN" dirty="0" err="1">
                <a:solidFill>
                  <a:schemeClr val="bg1"/>
                </a:solidFill>
              </a:rPr>
              <a:t>Pediatric</a:t>
            </a:r>
            <a:r>
              <a:rPr lang="en-IN" dirty="0">
                <a:solidFill>
                  <a:schemeClr val="bg1"/>
                </a:solidFill>
              </a:rPr>
              <a:t> cardiologists received the highest average ratings, typically between 4 and 5, suggesting strong performance in this specialty.</a:t>
            </a:r>
            <a:endParaRPr lang="en-IN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E05E4-96CD-49B3-8B81-975B7FEE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422400"/>
            <a:ext cx="6900503" cy="46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73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3000">
              <a:srgbClr val="63598F"/>
            </a:gs>
            <a:gs pos="100000">
              <a:srgbClr val="B9A7A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5764-F7AA-4C61-A188-4B93C98B8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456" y="327017"/>
            <a:ext cx="9666224" cy="126810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5.</a:t>
            </a:r>
            <a:r>
              <a:rPr lang="en-IN" b="1" dirty="0">
                <a:solidFill>
                  <a:schemeClr val="bg1"/>
                </a:solidFill>
              </a:rPr>
              <a:t> Word Cloud Analysis of Patient Comments</a:t>
            </a:r>
            <a:r>
              <a:rPr lang="en-IN" dirty="0">
                <a:solidFill>
                  <a:schemeClr val="bg1"/>
                </a:solidFill>
              </a:rPr>
              <a:t>:</a:t>
            </a:r>
            <a:endParaRPr lang="en-IN" sz="1600" dirty="0">
              <a:solidFill>
                <a:schemeClr val="bg1"/>
              </a:solidFill>
            </a:endParaRPr>
          </a:p>
          <a:p>
            <a:pPr lvl="1"/>
            <a:r>
              <a:rPr lang="en-IN" dirty="0">
                <a:solidFill>
                  <a:schemeClr val="bg1"/>
                </a:solidFill>
              </a:rPr>
              <a:t>Common words found in patient comments included "treatment“, "staff“, "good" ,"excellent“, and "wait time" This indicates that patients frequently mention these aspects when discussing their experiences.</a:t>
            </a:r>
            <a:endParaRPr lang="en-IN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3348A-693E-4151-8EDD-96C53C1ED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72" y="1529080"/>
            <a:ext cx="8896056" cy="47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3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73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3000">
              <a:srgbClr val="63598F"/>
            </a:gs>
            <a:gs pos="100000">
              <a:srgbClr val="B9A7A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1206-C772-400C-B9CC-92E926384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456" y="199645"/>
            <a:ext cx="9554464" cy="148691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5.</a:t>
            </a:r>
            <a:r>
              <a:rPr lang="en-IN" b="1" dirty="0">
                <a:solidFill>
                  <a:schemeClr val="bg1"/>
                </a:solidFill>
              </a:rPr>
              <a:t> Demographics of Health Providers</a:t>
            </a:r>
            <a:r>
              <a:rPr lang="en-IN" dirty="0">
                <a:solidFill>
                  <a:schemeClr val="bg1"/>
                </a:solidFill>
              </a:rPr>
              <a:t>:</a:t>
            </a:r>
            <a:endParaRPr lang="en-IN" sz="1600" dirty="0">
              <a:solidFill>
                <a:schemeClr val="bg1"/>
              </a:solidFill>
            </a:endParaRPr>
          </a:p>
          <a:p>
            <a:pPr lvl="1"/>
            <a:r>
              <a:rPr lang="en-IN" dirty="0">
                <a:solidFill>
                  <a:schemeClr val="bg1"/>
                </a:solidFill>
              </a:rPr>
              <a:t>The analysis of age and gender among health providers showed that the majority of male cardiologists are aged between 50 and 60.</a:t>
            </a:r>
            <a:endParaRPr lang="en-IN" sz="1400" dirty="0">
              <a:solidFill>
                <a:schemeClr val="bg1"/>
              </a:solidFill>
            </a:endParaRPr>
          </a:p>
          <a:p>
            <a:pPr lvl="1"/>
            <a:r>
              <a:rPr lang="en-IN" dirty="0">
                <a:solidFill>
                  <a:schemeClr val="bg1"/>
                </a:solidFill>
              </a:rPr>
              <a:t>In the specialty of </a:t>
            </a:r>
            <a:r>
              <a:rPr lang="en-IN" dirty="0" err="1">
                <a:solidFill>
                  <a:schemeClr val="bg1"/>
                </a:solidFill>
              </a:rPr>
              <a:t>pediatric</a:t>
            </a:r>
            <a:r>
              <a:rPr lang="en-IN" dirty="0">
                <a:solidFill>
                  <a:schemeClr val="bg1"/>
                </a:solidFill>
              </a:rPr>
              <a:t> cardiology, most providers are under the age of 40.</a:t>
            </a:r>
            <a:endParaRPr lang="en-IN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8864D-5C73-4FA1-92B6-18A27BE5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1" y="2116181"/>
            <a:ext cx="5313680" cy="3207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AFAEB6-2B46-4A1C-AD9F-1B063F405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33" y="2100941"/>
            <a:ext cx="5976206" cy="328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8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73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3000">
              <a:srgbClr val="63598F"/>
            </a:gs>
            <a:gs pos="100000">
              <a:srgbClr val="B9A7A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081C-4C15-480A-A226-FB8C1276B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0" y="640080"/>
            <a:ext cx="10038080" cy="548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>
                <a:solidFill>
                  <a:schemeClr val="bg1"/>
                </a:solidFill>
              </a:rPr>
              <a:t>Conclusion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This analysis highlights important trends </a:t>
            </a:r>
            <a:r>
              <a:rPr lang="en-US" sz="2000">
                <a:solidFill>
                  <a:schemeClr val="bg1"/>
                </a:solidFill>
              </a:rPr>
              <a:t>among health providers </a:t>
            </a:r>
            <a:r>
              <a:rPr lang="en-US" sz="2000" dirty="0">
                <a:solidFill>
                  <a:schemeClr val="bg1"/>
                </a:solidFill>
              </a:rPr>
              <a:t>in New York. There are many cardiologists available, which is good for patients. However, patient comments show a mix of feedback, with more negative remarks than positive.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Providers with more reviews tend to have better ratings, showing that building a strong reputation is essential. Pediatric cardiologists received the highest ratings, suggesting they excel in their field.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Key themes from patient comments include treatment quality and staff interactions. The analysis of age and gender among providers also suggests opportunities for better recruitment and training.</a:t>
            </a:r>
          </a:p>
          <a:p>
            <a:r>
              <a:rPr lang="en-US" sz="2000" dirty="0">
                <a:solidFill>
                  <a:schemeClr val="bg1"/>
                </a:solidFill>
              </a:rPr>
              <a:t>Overall, these findings can help improve patient care and provider performance, leading to better health outcomes. Addressing negative feedback while highlighting successful specialties like pediatric cardiology will enhance patient experiences.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16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1339</TotalTime>
  <Words>476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Bahnschrift SemiBold Condensed</vt:lpstr>
      <vt:lpstr>Gill Sans MT</vt:lpstr>
      <vt:lpstr>Parcel</vt:lpstr>
      <vt:lpstr>PowerPoint Presentation</vt:lpstr>
      <vt:lpstr>Webscraping and analysis</vt:lpstr>
      <vt:lpstr>Healthgrade Analysis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lakhan jadam</dc:creator>
  <cp:lastModifiedBy>lakhan jadam</cp:lastModifiedBy>
  <cp:revision>15</cp:revision>
  <dcterms:created xsi:type="dcterms:W3CDTF">2024-09-18T07:54:40Z</dcterms:created>
  <dcterms:modified xsi:type="dcterms:W3CDTF">2024-09-19T06:14:21Z</dcterms:modified>
</cp:coreProperties>
</file>