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27" r:id="rId2"/>
    <p:sldId id="330" r:id="rId3"/>
    <p:sldId id="328" r:id="rId4"/>
    <p:sldId id="329" r:id="rId5"/>
    <p:sldId id="33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599"/>
  </p:normalViewPr>
  <p:slideViewPr>
    <p:cSldViewPr snapToGrid="0" snapToObjects="1">
      <p:cViewPr varScale="1">
        <p:scale>
          <a:sx n="111" d="100"/>
          <a:sy n="111" d="100"/>
        </p:scale>
        <p:origin x="15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E930-7028-394F-9430-7D6EBB9C670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23C0-2641-6649-9587-65C65F6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Interdependence</a:t>
            </a:r>
            <a:r>
              <a:rPr lang="en-US" baseline="0" dirty="0"/>
              <a:t> of the complex is </a:t>
            </a:r>
            <a:r>
              <a:rPr lang="en-US" baseline="0" dirty="0" err="1"/>
              <a:t>analysed</a:t>
            </a:r>
            <a:r>
              <a:rPr lang="en-US" baseline="0" dirty="0"/>
              <a:t> by deleting </a:t>
            </a:r>
            <a:r>
              <a:rPr lang="en-US" baseline="0" dirty="0" err="1"/>
              <a:t>kdmB</a:t>
            </a:r>
            <a:r>
              <a:rPr lang="en-US" baseline="0" dirty="0"/>
              <a:t> and </a:t>
            </a:r>
            <a:r>
              <a:rPr lang="en-US" baseline="0" dirty="0" err="1"/>
              <a:t>sntB</a:t>
            </a:r>
            <a:r>
              <a:rPr lang="en-US" baseline="0" dirty="0"/>
              <a:t> separately.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KdmB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is required for the interaction of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EcoA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with heterodimer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RpdA-SntB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1CF4-A722-A144-BA9E-E11F383061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SntB</a:t>
            </a:r>
            <a:r>
              <a:rPr lang="en-US" dirty="0"/>
              <a:t> acts as scaffold to recruit</a:t>
            </a:r>
            <a:r>
              <a:rPr lang="en-US" baseline="0" dirty="0"/>
              <a:t> </a:t>
            </a:r>
            <a:r>
              <a:rPr lang="en-US" baseline="0" dirty="0" err="1"/>
              <a:t>RpdA</a:t>
            </a:r>
            <a:r>
              <a:rPr lang="en-US" baseline="0" dirty="0"/>
              <a:t> into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1CF4-A722-A144-BA9E-E11F38306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3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0724-945F-2440-9B1A-BD304221BE8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CA0A-E1F7-154D-B712-F18F40A1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3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35" y="576711"/>
            <a:ext cx="6622256" cy="766880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/>
                <a:cs typeface="Arial"/>
              </a:rPr>
              <a:t>KdmB</a:t>
            </a:r>
            <a:r>
              <a:rPr lang="en-US" sz="1800" dirty="0">
                <a:latin typeface="Arial"/>
                <a:cs typeface="Arial"/>
              </a:rPr>
              <a:t> is required for the interaction of </a:t>
            </a:r>
            <a:r>
              <a:rPr lang="en-US" sz="1800" dirty="0" err="1">
                <a:latin typeface="Arial"/>
                <a:cs typeface="Arial"/>
              </a:rPr>
              <a:t>EcoA</a:t>
            </a:r>
            <a:r>
              <a:rPr lang="en-US" sz="1800" dirty="0">
                <a:latin typeface="Arial"/>
                <a:cs typeface="Arial"/>
              </a:rPr>
              <a:t> with </a:t>
            </a:r>
            <a:r>
              <a:rPr lang="en-US" sz="1800" dirty="0" err="1">
                <a:latin typeface="Arial"/>
                <a:cs typeface="Arial"/>
              </a:rPr>
              <a:t>RpdA-SntB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4485-729A-F64C-9E11-5CFBA7A5A478}" type="slidenum">
              <a:rPr lang="en-US" smtClean="0"/>
              <a:t>1</a:t>
            </a:fld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11346" y="2583881"/>
            <a:ext cx="933398" cy="5816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RpdA</a:t>
            </a:r>
            <a:endParaRPr lang="en-US" sz="1500" dirty="0"/>
          </a:p>
        </p:txBody>
      </p:sp>
      <p:sp>
        <p:nvSpPr>
          <p:cNvPr id="36" name="Heptagon 35"/>
          <p:cNvSpPr/>
          <p:nvPr/>
        </p:nvSpPr>
        <p:spPr>
          <a:xfrm>
            <a:off x="1981211" y="2834169"/>
            <a:ext cx="800830" cy="608297"/>
          </a:xfrm>
          <a:prstGeom prst="heptago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SntB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628879" y="1704180"/>
            <a:ext cx="644875" cy="478106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500" dirty="0"/>
              <a:t>EcoA </a:t>
            </a:r>
          </a:p>
        </p:txBody>
      </p:sp>
      <p:sp>
        <p:nvSpPr>
          <p:cNvPr id="38" name="Oval 37"/>
          <p:cNvSpPr/>
          <p:nvPr/>
        </p:nvSpPr>
        <p:spPr>
          <a:xfrm>
            <a:off x="1919477" y="2033556"/>
            <a:ext cx="962287" cy="87097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KdmB</a:t>
            </a:r>
            <a:endParaRPr lang="en-US" sz="1500" dirty="0"/>
          </a:p>
        </p:txBody>
      </p:sp>
      <p:sp>
        <p:nvSpPr>
          <p:cNvPr id="5" name="Pentagon 4"/>
          <p:cNvSpPr/>
          <p:nvPr/>
        </p:nvSpPr>
        <p:spPr>
          <a:xfrm>
            <a:off x="2701466" y="3121265"/>
            <a:ext cx="526125" cy="17570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8579" y="2608502"/>
            <a:ext cx="1028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entagon 40"/>
          <p:cNvSpPr/>
          <p:nvPr/>
        </p:nvSpPr>
        <p:spPr>
          <a:xfrm>
            <a:off x="5198688" y="2463306"/>
            <a:ext cx="479756" cy="14861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565575" y="3761056"/>
            <a:ext cx="644875" cy="494046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500" dirty="0"/>
              <a:t>EcoA 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80800" y="4029548"/>
            <a:ext cx="1028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917424" y="3761055"/>
            <a:ext cx="725740" cy="521143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500" dirty="0"/>
              <a:t>EcoA </a:t>
            </a:r>
          </a:p>
        </p:txBody>
      </p:sp>
      <p:sp>
        <p:nvSpPr>
          <p:cNvPr id="49" name="Pentagon 48"/>
          <p:cNvSpPr/>
          <p:nvPr/>
        </p:nvSpPr>
        <p:spPr>
          <a:xfrm>
            <a:off x="2210450" y="3941702"/>
            <a:ext cx="550486" cy="172057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sp>
        <p:nvSpPr>
          <p:cNvPr id="50" name="Pentagon 49"/>
          <p:cNvSpPr/>
          <p:nvPr/>
        </p:nvSpPr>
        <p:spPr>
          <a:xfrm>
            <a:off x="4643163" y="3965142"/>
            <a:ext cx="528231" cy="148617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sp>
        <p:nvSpPr>
          <p:cNvPr id="51" name="Oval 50"/>
          <p:cNvSpPr/>
          <p:nvPr/>
        </p:nvSpPr>
        <p:spPr>
          <a:xfrm>
            <a:off x="1274772" y="4777102"/>
            <a:ext cx="965154" cy="5932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RpdA</a:t>
            </a:r>
            <a:endParaRPr lang="en-US" sz="1500" dirty="0"/>
          </a:p>
        </p:txBody>
      </p:sp>
      <p:sp>
        <p:nvSpPr>
          <p:cNvPr id="52" name="Pentagon 51"/>
          <p:cNvSpPr/>
          <p:nvPr/>
        </p:nvSpPr>
        <p:spPr>
          <a:xfrm>
            <a:off x="2239925" y="5027158"/>
            <a:ext cx="521012" cy="11416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80800" y="5101466"/>
            <a:ext cx="1028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974772" y="4667033"/>
            <a:ext cx="932900" cy="57373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RpdA</a:t>
            </a:r>
            <a:endParaRPr lang="en-US" sz="1500" dirty="0"/>
          </a:p>
        </p:txBody>
      </p:sp>
      <p:sp>
        <p:nvSpPr>
          <p:cNvPr id="55" name="Pentagon 54"/>
          <p:cNvSpPr/>
          <p:nvPr/>
        </p:nvSpPr>
        <p:spPr>
          <a:xfrm>
            <a:off x="4907670" y="4897559"/>
            <a:ext cx="555433" cy="14861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1441" y="2439178"/>
            <a:ext cx="1531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EcoA</a:t>
            </a:r>
            <a:r>
              <a:rPr lang="en-US" sz="1350" dirty="0"/>
              <a:t> is not present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81441" y="3815702"/>
            <a:ext cx="13756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RpdA-SntB</a:t>
            </a:r>
            <a:r>
              <a:rPr lang="en-US" sz="1350" dirty="0"/>
              <a:t> </a:t>
            </a:r>
          </a:p>
          <a:p>
            <a:r>
              <a:rPr lang="en-US" sz="1350" dirty="0"/>
              <a:t>are not recruited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72825" y="4991052"/>
            <a:ext cx="1531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EcoA</a:t>
            </a:r>
            <a:r>
              <a:rPr lang="en-US" sz="1350" dirty="0"/>
              <a:t> is not present</a:t>
            </a:r>
          </a:p>
        </p:txBody>
      </p:sp>
      <p:sp>
        <p:nvSpPr>
          <p:cNvPr id="26" name="Heptagon 25"/>
          <p:cNvSpPr/>
          <p:nvPr/>
        </p:nvSpPr>
        <p:spPr>
          <a:xfrm>
            <a:off x="4432063" y="2192187"/>
            <a:ext cx="800830" cy="608297"/>
          </a:xfrm>
          <a:prstGeom prst="heptago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SntB</a:t>
            </a:r>
          </a:p>
        </p:txBody>
      </p:sp>
      <p:sp>
        <p:nvSpPr>
          <p:cNvPr id="27" name="Oval 26"/>
          <p:cNvSpPr/>
          <p:nvPr/>
        </p:nvSpPr>
        <p:spPr>
          <a:xfrm>
            <a:off x="3909500" y="2611583"/>
            <a:ext cx="874397" cy="6631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RpdA</a:t>
            </a:r>
            <a:endParaRPr lang="en-US" sz="1500" dirty="0"/>
          </a:p>
        </p:txBody>
      </p:sp>
      <p:sp>
        <p:nvSpPr>
          <p:cNvPr id="28" name="Heptagon 27"/>
          <p:cNvSpPr/>
          <p:nvPr/>
        </p:nvSpPr>
        <p:spPr>
          <a:xfrm>
            <a:off x="4370565" y="5141322"/>
            <a:ext cx="800830" cy="608297"/>
          </a:xfrm>
          <a:prstGeom prst="heptago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SntB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-84226"/>
            <a:ext cx="1562100" cy="8793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2" y="98125"/>
            <a:ext cx="813163" cy="8896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715" y="2316284"/>
            <a:ext cx="7810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 err="1">
                <a:latin typeface="Arial" charset="0"/>
                <a:ea typeface="Arial" charset="0"/>
                <a:cs typeface="Arial" charset="0"/>
              </a:rPr>
              <a:t>kdmB</a:t>
            </a:r>
            <a:r>
              <a:rPr lang="en-US" sz="135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2947210" y="4796631"/>
            <a:ext cx="7810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 err="1">
                <a:latin typeface="Arial" charset="0"/>
                <a:ea typeface="Arial" charset="0"/>
                <a:cs typeface="Arial" charset="0"/>
              </a:rPr>
              <a:t>kdmB</a:t>
            </a:r>
            <a:r>
              <a:rPr lang="en-US" sz="135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3008588" y="3752348"/>
            <a:ext cx="7810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 err="1">
                <a:latin typeface="Arial" charset="0"/>
                <a:ea typeface="Arial" charset="0"/>
                <a:cs typeface="Arial" charset="0"/>
              </a:rPr>
              <a:t>kdmB</a:t>
            </a:r>
            <a:r>
              <a:rPr lang="en-US" sz="135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5184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9236 -0.1120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-56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0625 L -0.20278 -0.129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4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5" grpId="0" animBg="1"/>
      <p:bldP spid="5" grpId="1" animBg="1"/>
      <p:bldP spid="41" grpId="0" animBg="1"/>
      <p:bldP spid="44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8" grpId="0"/>
      <p:bldP spid="56" grpId="0"/>
      <p:bldP spid="57" grpId="0"/>
      <p:bldP spid="26" grpId="0" animBg="1"/>
      <p:bldP spid="27" grpId="0" animBg="1"/>
      <p:bldP spid="28" grpId="0" animBg="1"/>
      <p:bldP spid="6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F056-A2DF-4A86-87AC-78B292AC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08" y="1103104"/>
            <a:ext cx="8834527" cy="4386869"/>
          </a:xfrm>
        </p:spPr>
        <p:txBody>
          <a:bodyPr>
            <a:normAutofit/>
          </a:bodyPr>
          <a:lstStyle/>
          <a:p>
            <a:r>
              <a:rPr lang="en-US" sz="2000" dirty="0"/>
              <a:t>Binding patterns for individual members of </a:t>
            </a:r>
            <a:r>
              <a:rPr lang="en-US" sz="2000" dirty="0" err="1"/>
              <a:t>kdmB</a:t>
            </a:r>
            <a:r>
              <a:rPr lang="en-US" sz="2000" dirty="0"/>
              <a:t> complex at 20h and 48h</a:t>
            </a:r>
          </a:p>
          <a:p>
            <a:r>
              <a:rPr lang="en-US" sz="2000" dirty="0"/>
              <a:t>Binding pattern of individual members upon </a:t>
            </a:r>
            <a:r>
              <a:rPr lang="en-US" sz="2000" dirty="0" err="1"/>
              <a:t>kdmB</a:t>
            </a:r>
            <a:r>
              <a:rPr lang="en-US" sz="2000" dirty="0"/>
              <a:t> deletion and GO</a:t>
            </a:r>
          </a:p>
          <a:p>
            <a:r>
              <a:rPr lang="en-US" sz="2000" dirty="0"/>
              <a:t>Something between </a:t>
            </a:r>
            <a:r>
              <a:rPr lang="en-US" sz="2000" dirty="0" err="1"/>
              <a:t>sudA</a:t>
            </a:r>
            <a:r>
              <a:rPr lang="en-US" sz="2000" dirty="0"/>
              <a:t> and </a:t>
            </a:r>
            <a:r>
              <a:rPr lang="en-US" sz="2000" dirty="0" err="1"/>
              <a:t>sntB</a:t>
            </a:r>
            <a:endParaRPr lang="en-US" sz="2000" dirty="0"/>
          </a:p>
          <a:p>
            <a:r>
              <a:rPr lang="en-US" sz="2000" dirty="0" err="1"/>
              <a:t>laeA</a:t>
            </a:r>
            <a:r>
              <a:rPr lang="en-US" sz="2000" dirty="0"/>
              <a:t> and </a:t>
            </a:r>
            <a:r>
              <a:rPr lang="en-US" sz="2000" dirty="0" err="1"/>
              <a:t>kdmB</a:t>
            </a:r>
            <a:r>
              <a:rPr lang="en-US" sz="2000" dirty="0"/>
              <a:t> </a:t>
            </a:r>
            <a:r>
              <a:rPr lang="en-US" sz="2000" dirty="0" err="1"/>
              <a:t>polII</a:t>
            </a:r>
            <a:r>
              <a:rPr lang="en-US" sz="2000" dirty="0"/>
              <a:t> profile comparison on independent deletion as well as double deletion</a:t>
            </a:r>
          </a:p>
          <a:p>
            <a:r>
              <a:rPr lang="en-US" sz="2000" dirty="0"/>
              <a:t>How </a:t>
            </a:r>
            <a:r>
              <a:rPr lang="en-US" sz="2000" dirty="0" err="1"/>
              <a:t>kdmB</a:t>
            </a:r>
            <a:r>
              <a:rPr lang="en-US" sz="2000" dirty="0"/>
              <a:t> binding pattern change upon </a:t>
            </a:r>
            <a:r>
              <a:rPr lang="en-US" sz="2000" dirty="0" err="1"/>
              <a:t>laeA</a:t>
            </a:r>
            <a:r>
              <a:rPr lang="en-US" sz="2000" dirty="0"/>
              <a:t> deletion</a:t>
            </a:r>
          </a:p>
          <a:p>
            <a:r>
              <a:rPr lang="en-US" sz="2000" dirty="0"/>
              <a:t>How </a:t>
            </a:r>
            <a:r>
              <a:rPr lang="en-US" sz="2000" dirty="0" err="1"/>
              <a:t>laeA</a:t>
            </a:r>
            <a:r>
              <a:rPr lang="en-US" sz="2000" dirty="0"/>
              <a:t> binding pattern change upon </a:t>
            </a:r>
            <a:r>
              <a:rPr lang="en-US" sz="2000" dirty="0" err="1"/>
              <a:t>kdmB</a:t>
            </a:r>
            <a:r>
              <a:rPr lang="en-US" sz="2000" dirty="0"/>
              <a:t> deletion</a:t>
            </a:r>
          </a:p>
          <a:p>
            <a:r>
              <a:rPr lang="en-US" sz="2000" dirty="0"/>
              <a:t>How </a:t>
            </a:r>
            <a:r>
              <a:rPr lang="en-US" sz="2000" dirty="0" err="1"/>
              <a:t>sudA</a:t>
            </a:r>
            <a:r>
              <a:rPr lang="en-US" sz="2000" dirty="0"/>
              <a:t> binding pattern change upon </a:t>
            </a:r>
            <a:r>
              <a:rPr lang="en-US" sz="2000" dirty="0" err="1"/>
              <a:t>kdmB</a:t>
            </a:r>
            <a:r>
              <a:rPr lang="en-US" sz="2000" dirty="0"/>
              <a:t> deletion</a:t>
            </a:r>
          </a:p>
          <a:p>
            <a:r>
              <a:rPr lang="en-US" sz="2000" dirty="0"/>
              <a:t>Functional enrichment for the genes showing binding of </a:t>
            </a:r>
            <a:r>
              <a:rPr lang="en-US" sz="2000" dirty="0" err="1"/>
              <a:t>kdmB</a:t>
            </a:r>
            <a:r>
              <a:rPr lang="en-US" sz="2000" dirty="0"/>
              <a:t> complex members</a:t>
            </a:r>
          </a:p>
          <a:p>
            <a:r>
              <a:rPr lang="en-US" sz="2000" dirty="0"/>
              <a:t>SM gene binding and </a:t>
            </a:r>
            <a:r>
              <a:rPr lang="en-US" sz="2000" dirty="0" err="1"/>
              <a:t>polII</a:t>
            </a:r>
            <a:r>
              <a:rPr lang="en-US" sz="2000" dirty="0"/>
              <a:t> transcription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020ED-81FA-4C40-84F8-F9AC4FDA466F}"/>
              </a:ext>
            </a:extLst>
          </p:cNvPr>
          <p:cNvSpPr txBox="1"/>
          <p:nvPr/>
        </p:nvSpPr>
        <p:spPr>
          <a:xfrm>
            <a:off x="198408" y="189781"/>
            <a:ext cx="816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Analysis related to </a:t>
            </a:r>
            <a:r>
              <a:rPr lang="en-US" sz="3200" b="1" dirty="0" err="1"/>
              <a:t>kdmB</a:t>
            </a:r>
            <a:r>
              <a:rPr lang="en-US" sz="3200" b="1" dirty="0"/>
              <a:t> complex</a:t>
            </a:r>
          </a:p>
        </p:txBody>
      </p:sp>
    </p:spTree>
    <p:extLst>
      <p:ext uri="{BB962C8B-B14F-4D97-AF65-F5344CB8AC3E}">
        <p14:creationId xmlns:p14="http://schemas.microsoft.com/office/powerpoint/2010/main" val="33572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24" y="257402"/>
            <a:ext cx="4120776" cy="857250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/>
                <a:cs typeface="Arial"/>
              </a:rPr>
              <a:t>SntB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u="sng" dirty="0">
                <a:latin typeface="Arial"/>
                <a:cs typeface="Arial"/>
              </a:rPr>
              <a:t>recruits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RpdA</a:t>
            </a:r>
            <a:r>
              <a:rPr lang="en-US" sz="1800" dirty="0">
                <a:latin typeface="Arial"/>
                <a:cs typeface="Arial"/>
              </a:rPr>
              <a:t> to the </a:t>
            </a:r>
            <a:r>
              <a:rPr lang="en-US" sz="1800" dirty="0" err="1">
                <a:latin typeface="Arial"/>
                <a:cs typeface="Arial"/>
              </a:rPr>
              <a:t>KdmB-EcoA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4485-729A-F64C-9E11-5CFBA7A5A478}" type="slidenum">
              <a:rPr lang="en-US" smtClean="0"/>
              <a:t>3</a:t>
            </a:fld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434223" y="2441352"/>
            <a:ext cx="933399" cy="5816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RpdA</a:t>
            </a:r>
            <a:endParaRPr lang="en-US" sz="1500" dirty="0"/>
          </a:p>
        </p:txBody>
      </p:sp>
      <p:sp>
        <p:nvSpPr>
          <p:cNvPr id="36" name="Heptagon 35"/>
          <p:cNvSpPr/>
          <p:nvPr/>
        </p:nvSpPr>
        <p:spPr>
          <a:xfrm>
            <a:off x="1842677" y="2797017"/>
            <a:ext cx="800830" cy="608297"/>
          </a:xfrm>
          <a:prstGeom prst="heptago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SntB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884227" y="1703420"/>
            <a:ext cx="643205" cy="585263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500" dirty="0"/>
              <a:t>EcoA </a:t>
            </a:r>
          </a:p>
        </p:txBody>
      </p:sp>
      <p:sp>
        <p:nvSpPr>
          <p:cNvPr id="38" name="Oval 37"/>
          <p:cNvSpPr/>
          <p:nvPr/>
        </p:nvSpPr>
        <p:spPr>
          <a:xfrm>
            <a:off x="2152389" y="2134991"/>
            <a:ext cx="962287" cy="87097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KdmB</a:t>
            </a:r>
            <a:endParaRPr lang="en-US" sz="1500" dirty="0"/>
          </a:p>
        </p:txBody>
      </p:sp>
      <p:sp>
        <p:nvSpPr>
          <p:cNvPr id="5" name="Pentagon 4"/>
          <p:cNvSpPr/>
          <p:nvPr/>
        </p:nvSpPr>
        <p:spPr>
          <a:xfrm>
            <a:off x="3092874" y="2496165"/>
            <a:ext cx="510765" cy="18131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3674254" y="2581674"/>
            <a:ext cx="1028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421037" y="2064792"/>
            <a:ext cx="1885876" cy="1285250"/>
            <a:chOff x="3688666" y="845442"/>
            <a:chExt cx="2333279" cy="1490657"/>
          </a:xfrm>
        </p:grpSpPr>
        <p:sp>
          <p:nvSpPr>
            <p:cNvPr id="39" name="Rounded Rectangle 38"/>
            <p:cNvSpPr/>
            <p:nvPr/>
          </p:nvSpPr>
          <p:spPr>
            <a:xfrm>
              <a:off x="3688666" y="1677371"/>
              <a:ext cx="697597" cy="65872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dirty="0"/>
                <a:t>EcoA 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4124533" y="845442"/>
              <a:ext cx="1283049" cy="1161293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/>
                <a:t>KdmB</a:t>
              </a:r>
              <a:endParaRPr lang="en-US" sz="1500" dirty="0"/>
            </a:p>
          </p:txBody>
        </p:sp>
        <p:sp>
          <p:nvSpPr>
            <p:cNvPr id="41" name="Pentagon 40"/>
            <p:cNvSpPr/>
            <p:nvPr/>
          </p:nvSpPr>
          <p:spPr>
            <a:xfrm>
              <a:off x="5407582" y="1327010"/>
              <a:ext cx="614363" cy="198157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ysClr val="windowText" lastClr="000000"/>
                  </a:solidFill>
                </a:rPr>
                <a:t>TAP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44461" y="3857506"/>
            <a:ext cx="765989" cy="494046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500" dirty="0"/>
              <a:t>EcoA 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2880800" y="4125998"/>
            <a:ext cx="1028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015482" y="4210580"/>
            <a:ext cx="613514" cy="494046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/>
              <a:t>EcoA </a:t>
            </a:r>
          </a:p>
        </p:txBody>
      </p:sp>
      <p:sp>
        <p:nvSpPr>
          <p:cNvPr id="48" name="Oval 47"/>
          <p:cNvSpPr/>
          <p:nvPr/>
        </p:nvSpPr>
        <p:spPr>
          <a:xfrm>
            <a:off x="4432698" y="3586635"/>
            <a:ext cx="962287" cy="87097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KdmB</a:t>
            </a:r>
            <a:endParaRPr lang="en-US" sz="1500" dirty="0"/>
          </a:p>
        </p:txBody>
      </p:sp>
      <p:sp>
        <p:nvSpPr>
          <p:cNvPr id="49" name="Pentagon 48"/>
          <p:cNvSpPr/>
          <p:nvPr/>
        </p:nvSpPr>
        <p:spPr>
          <a:xfrm>
            <a:off x="2210450" y="4038153"/>
            <a:ext cx="523198" cy="132957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sp>
        <p:nvSpPr>
          <p:cNvPr id="50" name="Pentagon 49"/>
          <p:cNvSpPr/>
          <p:nvPr/>
        </p:nvSpPr>
        <p:spPr>
          <a:xfrm>
            <a:off x="4628996" y="4500395"/>
            <a:ext cx="564106" cy="167172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sp>
        <p:nvSpPr>
          <p:cNvPr id="51" name="Oval 50"/>
          <p:cNvSpPr/>
          <p:nvPr/>
        </p:nvSpPr>
        <p:spPr>
          <a:xfrm>
            <a:off x="1250830" y="5150260"/>
            <a:ext cx="989095" cy="57373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RpdA</a:t>
            </a:r>
            <a:endParaRPr lang="en-US" sz="1500" dirty="0"/>
          </a:p>
        </p:txBody>
      </p:sp>
      <p:sp>
        <p:nvSpPr>
          <p:cNvPr id="52" name="Pentagon 51"/>
          <p:cNvSpPr/>
          <p:nvPr/>
        </p:nvSpPr>
        <p:spPr>
          <a:xfrm>
            <a:off x="2239924" y="5380786"/>
            <a:ext cx="493723" cy="100803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880800" y="5455094"/>
            <a:ext cx="1028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015482" y="5242537"/>
            <a:ext cx="892190" cy="57373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RpdA</a:t>
            </a:r>
            <a:endParaRPr lang="en-US" sz="1500" dirty="0"/>
          </a:p>
        </p:txBody>
      </p:sp>
      <p:sp>
        <p:nvSpPr>
          <p:cNvPr id="55" name="Pentagon 54"/>
          <p:cNvSpPr/>
          <p:nvPr/>
        </p:nvSpPr>
        <p:spPr>
          <a:xfrm>
            <a:off x="4907670" y="5473062"/>
            <a:ext cx="515341" cy="14861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TAP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5106" y="2402181"/>
            <a:ext cx="1669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RpdA</a:t>
            </a:r>
            <a:r>
              <a:rPr lang="en-US" sz="1350" dirty="0"/>
              <a:t> is not recruited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81442" y="3933581"/>
            <a:ext cx="1669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RpdA</a:t>
            </a:r>
            <a:r>
              <a:rPr lang="en-US" sz="1350" dirty="0"/>
              <a:t> is not recruited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72825" y="5344681"/>
            <a:ext cx="1551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KdmB</a:t>
            </a:r>
            <a:r>
              <a:rPr lang="en-US" sz="1350" dirty="0"/>
              <a:t> and </a:t>
            </a:r>
            <a:r>
              <a:rPr lang="en-US" sz="1350" dirty="0" err="1"/>
              <a:t>EcoA</a:t>
            </a:r>
            <a:r>
              <a:rPr lang="en-US" sz="1350" dirty="0"/>
              <a:t> are</a:t>
            </a:r>
          </a:p>
          <a:p>
            <a:r>
              <a:rPr lang="en-US" sz="1350" dirty="0"/>
              <a:t>not recruited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857251"/>
            <a:ext cx="1562100" cy="8793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857250"/>
            <a:ext cx="813163" cy="8896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80800" y="5181507"/>
            <a:ext cx="68486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 err="1">
                <a:latin typeface="Arial" charset="0"/>
                <a:ea typeface="Arial" charset="0"/>
                <a:cs typeface="Arial" charset="0"/>
              </a:rPr>
              <a:t>sntB</a:t>
            </a:r>
            <a:r>
              <a:rPr lang="en-US" sz="135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2918773" y="3820845"/>
            <a:ext cx="68486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 err="1">
                <a:latin typeface="Arial" charset="0"/>
                <a:ea typeface="Arial" charset="0"/>
                <a:cs typeface="Arial" charset="0"/>
              </a:rPr>
              <a:t>sntB</a:t>
            </a:r>
            <a:r>
              <a:rPr lang="en-US" sz="135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3801083" y="2213047"/>
            <a:ext cx="68486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 err="1">
                <a:latin typeface="Arial" charset="0"/>
                <a:ea typeface="Arial" charset="0"/>
                <a:cs typeface="Arial" charset="0"/>
              </a:rPr>
              <a:t>sntB</a:t>
            </a:r>
            <a:r>
              <a:rPr lang="en-US" sz="135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793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11823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11823 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6" grpId="1" animBg="1"/>
      <p:bldP spid="37" grpId="0" animBg="1"/>
      <p:bldP spid="38" grpId="0" animBg="1"/>
      <p:bldP spid="5" grpId="0" animBg="1"/>
      <p:bldP spid="5" grpId="1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8" grpId="0"/>
      <p:bldP spid="56" grpId="0"/>
      <p:bldP spid="57" grpId="0"/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1381"/>
            <a:ext cx="7886700" cy="268839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In the deletion of </a:t>
            </a:r>
            <a:r>
              <a:rPr lang="en-US" sz="2000" dirty="0" err="1"/>
              <a:t>KdmB</a:t>
            </a:r>
            <a:r>
              <a:rPr lang="en-US" sz="2000" dirty="0"/>
              <a:t> some residues </a:t>
            </a:r>
            <a:r>
              <a:rPr lang="en-US" sz="2000" dirty="0">
                <a:solidFill>
                  <a:srgbClr val="FF0000"/>
                </a:solidFill>
              </a:rPr>
              <a:t>(of what?) </a:t>
            </a:r>
            <a:r>
              <a:rPr lang="en-US" sz="2000" dirty="0"/>
              <a:t>get phosphorylated in </a:t>
            </a:r>
            <a:r>
              <a:rPr lang="en-US" sz="2000" dirty="0" err="1"/>
              <a:t>EcoA</a:t>
            </a:r>
            <a:r>
              <a:rPr lang="en-US" sz="2000" dirty="0"/>
              <a:t> pulldown.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In Down regulation of </a:t>
            </a:r>
            <a:r>
              <a:rPr lang="en-US" sz="2000" dirty="0" err="1"/>
              <a:t>EcoA</a:t>
            </a:r>
            <a:r>
              <a:rPr lang="en-US" sz="2000" dirty="0"/>
              <a:t>, </a:t>
            </a:r>
            <a:r>
              <a:rPr lang="en-US" sz="2000" dirty="0" err="1"/>
              <a:t>SudA</a:t>
            </a:r>
            <a:r>
              <a:rPr lang="en-US" sz="2000" dirty="0"/>
              <a:t> Acetylation of </a:t>
            </a:r>
            <a:r>
              <a:rPr lang="en-US" sz="2000" dirty="0">
                <a:solidFill>
                  <a:srgbClr val="FF0000"/>
                </a:solidFill>
              </a:rPr>
              <a:t>(of what?) </a:t>
            </a:r>
            <a:r>
              <a:rPr lang="en-US" sz="2000" dirty="0"/>
              <a:t>K105-106 residues </a:t>
            </a:r>
            <a:r>
              <a:rPr lang="en-US" sz="2000" dirty="0" err="1"/>
              <a:t>dissapear</a:t>
            </a:r>
            <a:r>
              <a:rPr lang="en-US" sz="2000" dirty="0"/>
              <a:t>.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In the </a:t>
            </a:r>
            <a:r>
              <a:rPr lang="en-US" sz="2000" dirty="0" err="1"/>
              <a:t>SntB</a:t>
            </a:r>
            <a:r>
              <a:rPr lang="en-US" sz="2000" dirty="0"/>
              <a:t> deletion strain there is no asexual sporulation, but surprisingly under osmotic stress conditions it covers, and start to make sporulation.</a:t>
            </a:r>
          </a:p>
        </p:txBody>
      </p:sp>
    </p:spTree>
    <p:extLst>
      <p:ext uri="{BB962C8B-B14F-4D97-AF65-F5344CB8AC3E}">
        <p14:creationId xmlns:p14="http://schemas.microsoft.com/office/powerpoint/2010/main" val="186033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A64A-F846-4D7C-A75B-14794B6A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kdmA</a:t>
            </a:r>
            <a:r>
              <a:rPr lang="en-US" dirty="0"/>
              <a:t>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B317-A1E6-46F1-BB5C-444DFFF2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pattern of all </a:t>
            </a:r>
            <a:r>
              <a:rPr lang="en-US" dirty="0" err="1"/>
              <a:t>kdmA</a:t>
            </a:r>
            <a:r>
              <a:rPr lang="en-US" dirty="0"/>
              <a:t> complex members</a:t>
            </a:r>
          </a:p>
          <a:p>
            <a:r>
              <a:rPr lang="en-US" dirty="0"/>
              <a:t>Binding pattern of all </a:t>
            </a:r>
            <a:r>
              <a:rPr lang="en-US" dirty="0" err="1"/>
              <a:t>kdmA</a:t>
            </a:r>
            <a:r>
              <a:rPr lang="en-US" dirty="0"/>
              <a:t> complex members upon </a:t>
            </a:r>
            <a:r>
              <a:rPr lang="en-US" dirty="0" err="1"/>
              <a:t>kdmA</a:t>
            </a:r>
            <a:r>
              <a:rPr lang="en-US" dirty="0"/>
              <a:t> deletion</a:t>
            </a:r>
          </a:p>
          <a:p>
            <a:r>
              <a:rPr lang="en-US" dirty="0" err="1"/>
              <a:t>polII</a:t>
            </a:r>
            <a:r>
              <a:rPr lang="en-US" dirty="0"/>
              <a:t> expression after deletion of each </a:t>
            </a:r>
            <a:r>
              <a:rPr lang="en-US" dirty="0" err="1"/>
              <a:t>kdmA</a:t>
            </a:r>
            <a:r>
              <a:rPr lang="en-US" dirty="0"/>
              <a:t> complex member</a:t>
            </a:r>
          </a:p>
        </p:txBody>
      </p:sp>
    </p:spTree>
    <p:extLst>
      <p:ext uri="{BB962C8B-B14F-4D97-AF65-F5344CB8AC3E}">
        <p14:creationId xmlns:p14="http://schemas.microsoft.com/office/powerpoint/2010/main" val="294502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295</Words>
  <Application>Microsoft Office PowerPoint</Application>
  <PresentationFormat>On-screen Show (4:3)</PresentationFormat>
  <Paragraphs>73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KdmB is required for the interaction of EcoA with RpdA-SntB</vt:lpstr>
      <vt:lpstr>PowerPoint Presentation</vt:lpstr>
      <vt:lpstr>SntB recruits RpdA to the KdmB-EcoA</vt:lpstr>
      <vt:lpstr>PowerPoint Presentation</vt:lpstr>
      <vt:lpstr>kdmA complex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BETIM KARAHODA</dc:creator>
  <cp:lastModifiedBy>Lakhansing Pardeshi</cp:lastModifiedBy>
  <cp:revision>12</cp:revision>
  <dcterms:created xsi:type="dcterms:W3CDTF">2018-05-16T09:00:34Z</dcterms:created>
  <dcterms:modified xsi:type="dcterms:W3CDTF">2018-06-13T15:44:26Z</dcterms:modified>
</cp:coreProperties>
</file>