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74" r:id="rId4"/>
    <p:sldId id="275" r:id="rId5"/>
    <p:sldId id="288" r:id="rId6"/>
    <p:sldId id="276" r:id="rId7"/>
    <p:sldId id="278" r:id="rId8"/>
    <p:sldId id="289" r:id="rId9"/>
    <p:sldId id="290" r:id="rId10"/>
    <p:sldId id="299" r:id="rId11"/>
    <p:sldId id="280" r:id="rId12"/>
    <p:sldId id="281" r:id="rId13"/>
    <p:sldId id="291" r:id="rId14"/>
    <p:sldId id="292" r:id="rId15"/>
    <p:sldId id="293" r:id="rId16"/>
    <p:sldId id="297" r:id="rId17"/>
    <p:sldId id="294" r:id="rId18"/>
    <p:sldId id="295" r:id="rId19"/>
    <p:sldId id="296" r:id="rId20"/>
    <p:sldId id="29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9EE44-5751-4253-A405-A74B8F2893A9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42398-8195-483A-A249-244B41673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0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42398-8195-483A-A249-244B416733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26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l-GR" sz="1200" i="0">
                    <a:latin typeface="Cambria Math" panose="02040503050406030204" pitchFamily="18" charset="0"/>
                  </a:rPr>
                  <a:t>ε</a:t>
                </a:r>
                <a:r>
                  <a:rPr lang="en-US" sz="1200" dirty="0"/>
                  <a:t> is the precision that we need. When </a:t>
                </a:r>
                <a:r>
                  <a:rPr lang="el-GR" sz="1200" i="0">
                    <a:latin typeface="Cambria Math" panose="02040503050406030204" pitchFamily="18" charset="0"/>
                  </a:rPr>
                  <a:t>ε</a:t>
                </a:r>
                <a:r>
                  <a:rPr lang="en-US" sz="1200" dirty="0"/>
                  <a:t> is high, the dimension reduction increases but we have lower training accuracies, when </a:t>
                </a:r>
                <a:r>
                  <a:rPr lang="el-GR" sz="1200" i="0">
                    <a:latin typeface="Cambria Math" panose="02040503050406030204" pitchFamily="18" charset="0"/>
                  </a:rPr>
                  <a:t>ε</a:t>
                </a:r>
                <a:r>
                  <a:rPr lang="en-US" sz="1200" dirty="0"/>
                  <a:t> is low then the dimensionality reduction is low, but we have high training accuracies.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42398-8195-483A-A249-244B416733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58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l-GR" sz="1200" i="0">
                    <a:latin typeface="Cambria Math" panose="02040503050406030204" pitchFamily="18" charset="0"/>
                  </a:rPr>
                  <a:t>ε</a:t>
                </a:r>
                <a:r>
                  <a:rPr lang="en-US" sz="1200" dirty="0"/>
                  <a:t> is the precision that we need. When </a:t>
                </a:r>
                <a:r>
                  <a:rPr lang="el-GR" sz="1200" i="0">
                    <a:latin typeface="Cambria Math" panose="02040503050406030204" pitchFamily="18" charset="0"/>
                  </a:rPr>
                  <a:t>ε</a:t>
                </a:r>
                <a:r>
                  <a:rPr lang="en-US" sz="1200" dirty="0"/>
                  <a:t> is high, the dimension reduction increases but we have lower training accuracies, when </a:t>
                </a:r>
                <a:r>
                  <a:rPr lang="el-GR" sz="1200" i="0">
                    <a:latin typeface="Cambria Math" panose="02040503050406030204" pitchFamily="18" charset="0"/>
                  </a:rPr>
                  <a:t>ε</a:t>
                </a:r>
                <a:r>
                  <a:rPr lang="en-US" sz="1200" dirty="0"/>
                  <a:t> is low then the dimensionality reduction is low, but we have high training accuracies.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42398-8195-483A-A249-244B416733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97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l-GR" sz="1200" i="0">
                    <a:latin typeface="Cambria Math" panose="02040503050406030204" pitchFamily="18" charset="0"/>
                  </a:rPr>
                  <a:t>ε</a:t>
                </a:r>
                <a:r>
                  <a:rPr lang="en-US" sz="1200" dirty="0"/>
                  <a:t> is the precision that we need. When </a:t>
                </a:r>
                <a:r>
                  <a:rPr lang="el-GR" sz="1200" i="0">
                    <a:latin typeface="Cambria Math" panose="02040503050406030204" pitchFamily="18" charset="0"/>
                  </a:rPr>
                  <a:t>ε</a:t>
                </a:r>
                <a:r>
                  <a:rPr lang="en-US" sz="1200" dirty="0"/>
                  <a:t> is high, the dimension reduction increases but we have lower training accuracies, when </a:t>
                </a:r>
                <a:r>
                  <a:rPr lang="el-GR" sz="1200" i="0">
                    <a:latin typeface="Cambria Math" panose="02040503050406030204" pitchFamily="18" charset="0"/>
                  </a:rPr>
                  <a:t>ε</a:t>
                </a:r>
                <a:r>
                  <a:rPr lang="en-US" sz="1200" dirty="0"/>
                  <a:t> is low then the dimensionality reduction is low, but we have high training accuracies.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42398-8195-483A-A249-244B416733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70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42398-8195-483A-A249-244B416733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7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42398-8195-483A-A249-244B416733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43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42398-8195-483A-A249-244B416733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07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42398-8195-483A-A249-244B416733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7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7D4-6939-4C4A-87F8-D143A155118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7402655-C496-487D-8087-ADFAFB1A3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7D4-6939-4C4A-87F8-D143A155118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7402655-C496-487D-8087-ADFAFB1A3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6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7D4-6939-4C4A-87F8-D143A155118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7402655-C496-487D-8087-ADFAFB1A3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32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7D4-6939-4C4A-87F8-D143A155118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7402655-C496-487D-8087-ADFAFB1A3BF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7952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7D4-6939-4C4A-87F8-D143A155118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7402655-C496-487D-8087-ADFAFB1A3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77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7D4-6939-4C4A-87F8-D143A155118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2655-C496-487D-8087-ADFAFB1A3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76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7D4-6939-4C4A-87F8-D143A155118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2655-C496-487D-8087-ADFAFB1A3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62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7D4-6939-4C4A-87F8-D143A155118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2655-C496-487D-8087-ADFAFB1A3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DE9E7D4-6939-4C4A-87F8-D143A155118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7402655-C496-487D-8087-ADFAFB1A3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7D4-6939-4C4A-87F8-D143A155118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2655-C496-487D-8087-ADFAFB1A3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3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7D4-6939-4C4A-87F8-D143A155118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7402655-C496-487D-8087-ADFAFB1A3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6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7D4-6939-4C4A-87F8-D143A155118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2655-C496-487D-8087-ADFAFB1A3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6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7D4-6939-4C4A-87F8-D143A155118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2655-C496-487D-8087-ADFAFB1A3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7D4-6939-4C4A-87F8-D143A155118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2655-C496-487D-8087-ADFAFB1A3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3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7D4-6939-4C4A-87F8-D143A155118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2655-C496-487D-8087-ADFAFB1A3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4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7D4-6939-4C4A-87F8-D143A155118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2655-C496-487D-8087-ADFAFB1A3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3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7D4-6939-4C4A-87F8-D143A155118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02655-C496-487D-8087-ADFAFB1A3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6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9E7D4-6939-4C4A-87F8-D143A155118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02655-C496-487D-8087-ADFAFB1A3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35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456618"/>
            <a:ext cx="8144134" cy="1373070"/>
          </a:xfrm>
        </p:spPr>
        <p:txBody>
          <a:bodyPr/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And-Inverter Graph Rewriting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Lakhan Shiva </a:t>
            </a:r>
            <a:r>
              <a:rPr lang="en-US" sz="2400" dirty="0" smtClean="0"/>
              <a:t>Kamireddy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538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NPN equivalence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NPN equivalent functions can be implemented with the same circuit plus some inverters.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This way it is possible to use a smaller library composed of one representative gate for each NPN class plus one inverter cell.</a:t>
            </a:r>
          </a:p>
          <a:p>
            <a:pPr algn="just"/>
            <a:r>
              <a:rPr lang="en-US" dirty="0"/>
              <a:t>For 4-input functions there are 222 NPN equivalence classes. </a:t>
            </a:r>
          </a:p>
          <a:p>
            <a:pPr algn="just"/>
            <a:r>
              <a:rPr lang="en-US" dirty="0"/>
              <a:t>Out of these only about a 100 appear more than once as functions of 4-feasible cuts in benchmarks. </a:t>
            </a:r>
          </a:p>
          <a:p>
            <a:pPr algn="just"/>
            <a:r>
              <a:rPr lang="en-US" dirty="0"/>
              <a:t>Only about 40 of them have been found experimentally to lead to improvements in rewriting. </a:t>
            </a: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2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For 4-input AIG rewriting, all 4-feasible cuts of the nodes are enumerated. </a:t>
            </a:r>
          </a:p>
          <a:p>
            <a:pPr algn="just"/>
            <a:r>
              <a:rPr lang="en-US" sz="2200" dirty="0" smtClean="0"/>
              <a:t>For each cut, the Boolean function is computed and its NPN-class is determined by a hash-table </a:t>
            </a:r>
            <a:r>
              <a:rPr lang="en-US" sz="2200" dirty="0" smtClean="0"/>
              <a:t>lookup of pre-computed structures. </a:t>
            </a:r>
          </a:p>
          <a:p>
            <a:pPr algn="just"/>
            <a:r>
              <a:rPr lang="en-US" sz="2200" dirty="0" smtClean="0"/>
              <a:t>For each structure in the possible structures, identify the structure that gives maximum gain in terms of number of nodes. </a:t>
            </a:r>
          </a:p>
          <a:p>
            <a:pPr algn="just"/>
            <a:r>
              <a:rPr lang="en-US" sz="2200" dirty="0" smtClean="0"/>
              <a:t>Keep updating the best structure until the gain is maximized among the possible structures.</a:t>
            </a:r>
          </a:p>
          <a:p>
            <a:pPr algn="just"/>
            <a:r>
              <a:rPr lang="en-US" sz="2200" dirty="0" smtClean="0"/>
              <a:t>Replace the subgraph with the maximum gain pre-computed structure.</a:t>
            </a:r>
            <a:endParaRPr lang="en-US" sz="2200" dirty="0"/>
          </a:p>
          <a:p>
            <a:pPr algn="just"/>
            <a:r>
              <a:rPr lang="en-US" sz="2200" dirty="0" smtClean="0"/>
              <a:t>Output the best gain in the </a:t>
            </a:r>
            <a:r>
              <a:rPr lang="en-US" sz="2200" dirty="0" smtClean="0"/>
              <a:t>overall graph.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8079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</a:t>
            </a:r>
            <a:r>
              <a:rPr lang="en-US" dirty="0" smtClean="0"/>
              <a:t>mplemented it in C language. </a:t>
            </a:r>
          </a:p>
          <a:p>
            <a:pPr algn="just"/>
            <a:r>
              <a:rPr lang="en-US" dirty="0" smtClean="0"/>
              <a:t>Used AIGER library to store and manipulate And-inverter graphs. </a:t>
            </a:r>
          </a:p>
          <a:p>
            <a:pPr algn="just"/>
            <a:r>
              <a:rPr lang="en-US" dirty="0" smtClean="0"/>
              <a:t>Wasn’t able to perform a hash table based implementation. </a:t>
            </a:r>
          </a:p>
          <a:p>
            <a:pPr algn="just"/>
            <a:r>
              <a:rPr lang="en-US" dirty="0" smtClean="0"/>
              <a:t>Was able to rewrite AIGs structurally.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79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49113"/>
            <a:ext cx="3111168" cy="4307105"/>
          </a:xfrm>
        </p:spPr>
      </p:pic>
      <p:sp>
        <p:nvSpPr>
          <p:cNvPr id="5" name="Right Arrow 4"/>
          <p:cNvSpPr/>
          <p:nvPr/>
        </p:nvSpPr>
        <p:spPr>
          <a:xfrm>
            <a:off x="4378036" y="3948545"/>
            <a:ext cx="2258291" cy="58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874" y="2193422"/>
            <a:ext cx="3403562" cy="426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378036" y="3948545"/>
            <a:ext cx="2258291" cy="58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95" y="2149113"/>
            <a:ext cx="3714097" cy="430710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72" y="2149114"/>
            <a:ext cx="3658897" cy="433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585388" y="4023883"/>
            <a:ext cx="2258291" cy="58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2" y="2270421"/>
            <a:ext cx="3891173" cy="421012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72" y="2317218"/>
            <a:ext cx="3438149" cy="41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4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244983"/>
              </p:ext>
            </p:extLst>
          </p:nvPr>
        </p:nvGraphicFramePr>
        <p:xfrm>
          <a:off x="778275" y="2946400"/>
          <a:ext cx="9515907" cy="248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969">
                  <a:extLst>
                    <a:ext uri="{9D8B030D-6E8A-4147-A177-3AD203B41FA5}">
                      <a16:colId xmlns:a16="http://schemas.microsoft.com/office/drawing/2014/main" val="1075806554"/>
                    </a:ext>
                  </a:extLst>
                </a:gridCol>
                <a:gridCol w="3171969">
                  <a:extLst>
                    <a:ext uri="{9D8B030D-6E8A-4147-A177-3AD203B41FA5}">
                      <a16:colId xmlns:a16="http://schemas.microsoft.com/office/drawing/2014/main" val="457236734"/>
                    </a:ext>
                  </a:extLst>
                </a:gridCol>
                <a:gridCol w="3171969">
                  <a:extLst>
                    <a:ext uri="{9D8B030D-6E8A-4147-A177-3AD203B41FA5}">
                      <a16:colId xmlns:a16="http://schemas.microsoft.com/office/drawing/2014/main" val="363865890"/>
                    </a:ext>
                  </a:extLst>
                </a:gridCol>
              </a:tblGrid>
              <a:tr h="621146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 gates before rewriting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rewriting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597194"/>
                  </a:ext>
                </a:extLst>
              </a:tr>
              <a:tr h="621146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835498"/>
                  </a:ext>
                </a:extLst>
              </a:tr>
              <a:tr h="621146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2261"/>
                  </a:ext>
                </a:extLst>
              </a:tr>
              <a:tr h="621146">
                <a:tc>
                  <a:txBody>
                    <a:bodyPr/>
                    <a:lstStyle/>
                    <a:p>
                      <a:r>
                        <a:rPr lang="en-US" dirty="0" smtClean="0"/>
                        <a:t>3.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27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54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have </a:t>
            </a:r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/>
              <a:t>learnt? What can be improved?</a:t>
            </a:r>
          </a:p>
        </p:txBody>
      </p:sp>
    </p:spTree>
    <p:extLst>
      <p:ext uri="{BB962C8B-B14F-4D97-AF65-F5344CB8AC3E}">
        <p14:creationId xmlns:p14="http://schemas.microsoft.com/office/powerpoint/2010/main" val="12523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have I learnt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logic representations – AIGs</a:t>
            </a:r>
          </a:p>
          <a:p>
            <a:r>
              <a:rPr lang="en-US" dirty="0" smtClean="0"/>
              <a:t>Cuts and NPN equivalent classes</a:t>
            </a:r>
          </a:p>
          <a:p>
            <a:r>
              <a:rPr lang="en-US" dirty="0" smtClean="0"/>
              <a:t>Using AIGER library</a:t>
            </a:r>
            <a:endParaRPr lang="en-US" dirty="0"/>
          </a:p>
          <a:p>
            <a:r>
              <a:rPr lang="en-US" dirty="0" smtClean="0"/>
              <a:t>Coding structural rewriting (supporting AIGER format)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Improve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results did not show any improvement on the AIGER benchmark files.</a:t>
            </a:r>
          </a:p>
          <a:p>
            <a:r>
              <a:rPr lang="en-US" dirty="0" smtClean="0"/>
              <a:t>The reason may be because the 40 NPN equivalent classes that practically appear in the benchmarks have not been structurally rewritten.</a:t>
            </a:r>
          </a:p>
          <a:p>
            <a:r>
              <a:rPr lang="en-US" dirty="0" smtClean="0"/>
              <a:t>A hash-table look up implementation may improve the results.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0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Representation of Boolean formulae is important in Formal Verification</a:t>
            </a:r>
          </a:p>
          <a:p>
            <a:r>
              <a:rPr lang="en-US" dirty="0" smtClean="0"/>
              <a:t>We have already seen Binary Decision Diagrams. BDDs are canonical representations.</a:t>
            </a:r>
          </a:p>
          <a:p>
            <a:r>
              <a:rPr lang="en-US" dirty="0" smtClean="0"/>
              <a:t>A non-canonical representation is and-inverter graph (AIG). </a:t>
            </a:r>
          </a:p>
          <a:p>
            <a:r>
              <a:rPr lang="en-US" dirty="0" smtClean="0"/>
              <a:t>With the loss of canonicity, they are highly </a:t>
            </a:r>
            <a:r>
              <a:rPr lang="en-US" dirty="0" smtClean="0"/>
              <a:t>scalable, efficient.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wo-input and functions at vertices and inverter attributes on edges.</a:t>
            </a:r>
          </a:p>
          <a:p>
            <a:r>
              <a:rPr lang="en-US" dirty="0" smtClean="0"/>
              <a:t>They were a topic of interest since 1950s.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[1] </a:t>
            </a:r>
            <a:r>
              <a:rPr lang="en-US" sz="2000" dirty="0"/>
              <a:t>Alan </a:t>
            </a:r>
            <a:r>
              <a:rPr lang="en-US" sz="2000" dirty="0" err="1"/>
              <a:t>Mishchenko</a:t>
            </a:r>
            <a:r>
              <a:rPr lang="en-US" sz="2000" dirty="0"/>
              <a:t>, </a:t>
            </a:r>
            <a:r>
              <a:rPr lang="en-US" sz="2000" dirty="0" err="1"/>
              <a:t>Satrajit</a:t>
            </a:r>
            <a:r>
              <a:rPr lang="en-US" sz="2000" dirty="0"/>
              <a:t> Chatterjee, and Robert Brayton. Dag-aware </a:t>
            </a:r>
            <a:r>
              <a:rPr lang="en-US" sz="2000" dirty="0" err="1"/>
              <a:t>aig</a:t>
            </a:r>
            <a:r>
              <a:rPr lang="en-US" sz="2000" dirty="0"/>
              <a:t> rewriting a fresh look </a:t>
            </a:r>
            <a:r>
              <a:rPr lang="en-US" sz="2000" dirty="0" smtClean="0"/>
              <a:t>at combinational </a:t>
            </a:r>
            <a:r>
              <a:rPr lang="en-US" sz="2000" dirty="0"/>
              <a:t>logic synthesis. In Proceedings of the 43rd annual Design Automation Conference, </a:t>
            </a:r>
            <a:r>
              <a:rPr lang="en-US" sz="2000" dirty="0" smtClean="0"/>
              <a:t>pages 532535</a:t>
            </a:r>
            <a:r>
              <a:rPr lang="en-US" sz="2000" dirty="0"/>
              <a:t>. ACM, 2006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[2] </a:t>
            </a:r>
            <a:r>
              <a:rPr lang="en-US" sz="2000" dirty="0"/>
              <a:t>Andreas </a:t>
            </a:r>
            <a:r>
              <a:rPr lang="en-US" sz="2000" dirty="0" err="1"/>
              <a:t>Kuehlmann</a:t>
            </a:r>
            <a:r>
              <a:rPr lang="en-US" sz="2000" dirty="0"/>
              <a:t> and Florian </a:t>
            </a:r>
            <a:r>
              <a:rPr lang="en-US" sz="2000" dirty="0" err="1"/>
              <a:t>Krohm</a:t>
            </a:r>
            <a:r>
              <a:rPr lang="en-US" sz="2000" dirty="0"/>
              <a:t>. Equivalence checking using cuts and heaps. In Proceedings </a:t>
            </a:r>
            <a:r>
              <a:rPr lang="en-US" sz="2000" dirty="0" smtClean="0"/>
              <a:t>of the </a:t>
            </a:r>
            <a:r>
              <a:rPr lang="en-US" sz="2000" dirty="0"/>
              <a:t>34th Annual Design Automation Conference, DAC '97, pages 263268, New York, NY, USA, </a:t>
            </a:r>
            <a:r>
              <a:rPr lang="en-US" sz="2000" dirty="0" smtClean="0"/>
              <a:t>1997. ACM.</a:t>
            </a:r>
          </a:p>
          <a:p>
            <a:r>
              <a:rPr lang="en-US" sz="2000" dirty="0"/>
              <a:t>[3] Johannes </a:t>
            </a:r>
            <a:r>
              <a:rPr lang="en-US" sz="2000" dirty="0" err="1"/>
              <a:t>Keppler</a:t>
            </a:r>
            <a:r>
              <a:rPr lang="en-US" sz="2000" dirty="0"/>
              <a:t> University Formal </a:t>
            </a:r>
            <a:r>
              <a:rPr lang="en-US" sz="2000" dirty="0" err="1"/>
              <a:t>Verication</a:t>
            </a:r>
            <a:r>
              <a:rPr lang="en-US" sz="2000" dirty="0"/>
              <a:t> Group. Benchmarks. Technical </a:t>
            </a:r>
            <a:r>
              <a:rPr lang="en-US" sz="2000" dirty="0" smtClean="0"/>
              <a:t>report, http</a:t>
            </a:r>
            <a:r>
              <a:rPr lang="en-US" sz="2000" dirty="0"/>
              <a:t>://fmv.jku.at/aiger/, 2004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[4] </a:t>
            </a:r>
            <a:r>
              <a:rPr lang="en-US" sz="2000" dirty="0"/>
              <a:t>P. </a:t>
            </a:r>
            <a:r>
              <a:rPr lang="en-US" sz="2000" dirty="0" err="1"/>
              <a:t>Bjesse</a:t>
            </a:r>
            <a:r>
              <a:rPr lang="en-US" sz="2000" dirty="0"/>
              <a:t> and A. </a:t>
            </a:r>
            <a:r>
              <a:rPr lang="en-US" sz="2000" dirty="0" err="1"/>
              <a:t>Boralv</a:t>
            </a:r>
            <a:r>
              <a:rPr lang="en-US" sz="2000" dirty="0"/>
              <a:t>. Dag-aware circuit compression for formal </a:t>
            </a:r>
            <a:r>
              <a:rPr lang="en-US" sz="2000" dirty="0" err="1"/>
              <a:t>verication</a:t>
            </a:r>
            <a:r>
              <a:rPr lang="en-US" sz="2000" dirty="0"/>
              <a:t>. In Computer </a:t>
            </a:r>
            <a:r>
              <a:rPr lang="en-US" sz="2000" dirty="0" smtClean="0"/>
              <a:t>Aided Design</a:t>
            </a:r>
            <a:r>
              <a:rPr lang="en-US" sz="2000" dirty="0"/>
              <a:t>, 2004. ICCAD-2004. IEEE/ACM International Conference on, pages 4249, Nov 2004.</a:t>
            </a:r>
          </a:p>
        </p:txBody>
      </p:sp>
    </p:spTree>
    <p:extLst>
      <p:ext uri="{BB962C8B-B14F-4D97-AF65-F5344CB8AC3E}">
        <p14:creationId xmlns:p14="http://schemas.microsoft.com/office/powerpoint/2010/main" val="378040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Conversion to AIGs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959" y="2208718"/>
            <a:ext cx="2343150" cy="31623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16" y="3046918"/>
            <a:ext cx="3714750" cy="1485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62916" y="5514737"/>
            <a:ext cx="9837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Conversion of an OR gate to </a:t>
            </a:r>
            <a:r>
              <a:rPr lang="en-US" sz="2400" dirty="0"/>
              <a:t>a</a:t>
            </a:r>
            <a:r>
              <a:rPr lang="en-US" sz="2400" dirty="0" smtClean="0"/>
              <a:t>nd-inverter graph. We use </a:t>
            </a:r>
            <a:r>
              <a:rPr lang="en-US" sz="2400" dirty="0" err="1" smtClean="0"/>
              <a:t>DeMorgan’s</a:t>
            </a:r>
            <a:r>
              <a:rPr lang="en-US" sz="2400" dirty="0" smtClean="0"/>
              <a:t> laws to get to this form.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53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AIG Rewriting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0428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AIG Rewriting is an optimization technique that is alternated to reduce area by sharing common logic.</a:t>
            </a:r>
          </a:p>
          <a:p>
            <a:pPr algn="just"/>
            <a:r>
              <a:rPr lang="en-US" dirty="0" smtClean="0"/>
              <a:t>My work is centered around implementing DAG-Aware Rewriting algorithm proposed by Berkeley Logic Synthesis and Verification group.</a:t>
            </a:r>
          </a:p>
          <a:p>
            <a:pPr algn="just"/>
            <a:r>
              <a:rPr lang="en-US" dirty="0" smtClean="0"/>
              <a:t>Rewriting is a fast greedy algorithm for minimizing AIG size by iteratively selecting AIG subgraphs rooted at node and replacing them with smaller pre-computed subgraphs.</a:t>
            </a:r>
          </a:p>
          <a:p>
            <a:pPr algn="just"/>
            <a:r>
              <a:rPr lang="en-US" dirty="0" smtClean="0"/>
              <a:t>Let us see some </a:t>
            </a:r>
            <a:r>
              <a:rPr lang="en-US" dirty="0" smtClean="0"/>
              <a:t>concepts important </a:t>
            </a:r>
            <a:r>
              <a:rPr lang="en-US" dirty="0" smtClean="0"/>
              <a:t>to this algorithm.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Networks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Cut, k-feasible cut computation, NPN equivalence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8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7" y="2105226"/>
            <a:ext cx="5437786" cy="23143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7" y="4690661"/>
            <a:ext cx="3810000" cy="1866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20692" y="2105226"/>
            <a:ext cx="5735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Each node has only one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node can have any number of inputs(</a:t>
            </a:r>
            <a:r>
              <a:rPr lang="en-US" sz="2400" dirty="0" err="1" smtClean="0"/>
              <a:t>fanins</a:t>
            </a:r>
            <a:r>
              <a:rPr lang="en-US" sz="2400" dirty="0" smtClean="0"/>
              <a:t>) and can be input to any number of nodes (</a:t>
            </a:r>
            <a:r>
              <a:rPr lang="en-US" sz="2400" dirty="0" err="1" smtClean="0"/>
              <a:t>fanouts</a:t>
            </a:r>
            <a:r>
              <a:rPr lang="en-US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Transitive </a:t>
            </a:r>
            <a:r>
              <a:rPr lang="en-US" sz="2400" dirty="0" err="1" smtClean="0"/>
              <a:t>fanin</a:t>
            </a:r>
            <a:r>
              <a:rPr lang="en-US" sz="2400" dirty="0" smtClean="0"/>
              <a:t> or </a:t>
            </a:r>
            <a:r>
              <a:rPr lang="en-US" sz="2400" dirty="0" err="1" smtClean="0"/>
              <a:t>fanout</a:t>
            </a:r>
            <a:r>
              <a:rPr lang="en-US" sz="2400" dirty="0" smtClean="0"/>
              <a:t> means, there is either a direct or indirect connection between the gates.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268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27163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A cut of a node n is a set of nodes(leaves) in transitive fan-in such that every path from the node to the PI is blocked by at least one leaf in the cut.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k-feasible cut means the size of the cut must be k or less. Above is a 3-feasible cut.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734" y="3405136"/>
            <a:ext cx="28098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6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NPN equivalence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Two Boolean functions, F and G belong to same NPN-class if F can be derived from G by negating (N) and permuting (P) inputs and negating (N) the output.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For example, F=ab + c and G=ac + b are NPN-equivalent because swapping b and c make them identical. </a:t>
            </a:r>
          </a:p>
          <a:p>
            <a:r>
              <a:rPr lang="en-US" dirty="0" smtClean="0"/>
              <a:t>If there are n variables there are 2</a:t>
            </a:r>
            <a:r>
              <a:rPr lang="en-US" baseline="30000" dirty="0" smtClean="0"/>
              <a:t>n </a:t>
            </a:r>
            <a:r>
              <a:rPr lang="en-US" dirty="0" smtClean="0"/>
              <a:t>combinations. Each of these combinations can be true or false, i.e. for n variables there are 2</a:t>
            </a:r>
            <a:r>
              <a:rPr lang="en-US" baseline="30000" dirty="0" smtClean="0"/>
              <a:t>2</a:t>
            </a:r>
            <a:r>
              <a:rPr lang="en-US" baseline="50000" dirty="0" smtClean="0"/>
              <a:t>n </a:t>
            </a:r>
            <a:r>
              <a:rPr lang="en-US" dirty="0" err="1" smtClean="0"/>
              <a:t>boolean</a:t>
            </a:r>
            <a:r>
              <a:rPr lang="en-US" dirty="0" smtClean="0"/>
              <a:t> functions.</a:t>
            </a:r>
          </a:p>
          <a:p>
            <a:r>
              <a:rPr lang="en-US" dirty="0" smtClean="0"/>
              <a:t>Let us say we have 2 variables, A and B.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NPN equivalence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9" y="2141099"/>
            <a:ext cx="5250132" cy="43975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8" y="3561033"/>
            <a:ext cx="5458539" cy="155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5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Custom 1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Aller"/>
        <a:ea typeface=""/>
        <a:cs typeface=""/>
      </a:majorFont>
      <a:minorFont>
        <a:latin typeface="Junction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703</TotalTime>
  <Words>858</Words>
  <Application>Microsoft Office PowerPoint</Application>
  <PresentationFormat>Widescreen</PresentationFormat>
  <Paragraphs>98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Aller</vt:lpstr>
      <vt:lpstr>Arial</vt:lpstr>
      <vt:lpstr>Calibri</vt:lpstr>
      <vt:lpstr>Junction</vt:lpstr>
      <vt:lpstr>Trebuchet MS</vt:lpstr>
      <vt:lpstr>Berlin</vt:lpstr>
      <vt:lpstr>And-Inverter Graph Rewriting</vt:lpstr>
      <vt:lpstr>Introduction</vt:lpstr>
      <vt:lpstr>Conversion to AIGs</vt:lpstr>
      <vt:lpstr>AIG Rewriting</vt:lpstr>
      <vt:lpstr>Boolean Networks </vt:lpstr>
      <vt:lpstr>Cut</vt:lpstr>
      <vt:lpstr>Cut</vt:lpstr>
      <vt:lpstr>NPN equivalence</vt:lpstr>
      <vt:lpstr>NPN equivalence</vt:lpstr>
      <vt:lpstr>NPN equivalence</vt:lpstr>
      <vt:lpstr>Algorithm</vt:lpstr>
      <vt:lpstr>Implementation</vt:lpstr>
      <vt:lpstr>Results</vt:lpstr>
      <vt:lpstr>Results</vt:lpstr>
      <vt:lpstr>Results</vt:lpstr>
      <vt:lpstr>Results</vt:lpstr>
      <vt:lpstr>Conclusion</vt:lpstr>
      <vt:lpstr>What have I learnt?</vt:lpstr>
      <vt:lpstr>Ways To Improve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Genre Classification</dc:title>
  <dc:creator>Theja Kanumury</dc:creator>
  <cp:lastModifiedBy>lakhanshiva kamireddy</cp:lastModifiedBy>
  <cp:revision>90</cp:revision>
  <dcterms:created xsi:type="dcterms:W3CDTF">2016-11-28T21:12:36Z</dcterms:created>
  <dcterms:modified xsi:type="dcterms:W3CDTF">2016-12-06T04:37:10Z</dcterms:modified>
</cp:coreProperties>
</file>