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146847056" r:id="rId9"/>
    <p:sldId id="2146847057" r:id="rId10"/>
    <p:sldId id="265" r:id="rId11"/>
    <p:sldId id="266" r:id="rId12"/>
    <p:sldId id="267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4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4/5/2024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 .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RAMALAKSHMI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JAYARAJ ANNAPACKIAM CSI COLLEGE OF ENGINEERING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 / INFORMATION 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dirty="0" smtClean="0"/>
              <a:t>It is imperative for individuals and organizations to remain vigilant , implement robust cyber security measures , and continuously adopt to mitigate the risk posed by key loggers and others cyber threats .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2000" dirty="0" smtClean="0">
                <a:ea typeface="+mn-lt"/>
                <a:cs typeface="+mn-lt"/>
              </a:rPr>
              <a:t>Zero Trust Architecture to Adoption of  zero trust architecture principles , where every user and device is treated as  not trusted by default to mitigate the risk key logger information and unauthorized access to sensitive data .</a:t>
            </a: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>
              <a:buNone/>
            </a:pPr>
            <a:r>
              <a:rPr lang="en-IN" sz="2400" dirty="0" smtClean="0">
                <a:solidFill>
                  <a:srgbClr val="0F0F0F"/>
                </a:solidFill>
                <a:ea typeface="+mn-lt"/>
                <a:cs typeface="+mn-lt"/>
              </a:rPr>
              <a:t>Here are some references that provide insights into the proliferation of key loggers and the associated cyber security threats to Symantec  , CISA </a:t>
            </a:r>
            <a:r>
              <a:rPr lang="en-IN" sz="2400" dirty="0" smtClean="0">
                <a:solidFill>
                  <a:srgbClr val="0F0F0F"/>
                </a:solidFill>
                <a:ea typeface="+mn-lt"/>
                <a:cs typeface="+mn-lt"/>
              </a:rPr>
              <a:t>, McAfee .</a:t>
            </a:r>
            <a:endParaRPr lang="en-IN" sz="2400" dirty="0" smtClean="0"/>
          </a:p>
          <a:p>
            <a:pPr marL="305435" indent="-305435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1600" b="1" dirty="0" smtClean="0">
                <a:latin typeface="Arial"/>
                <a:ea typeface="+mn-lt"/>
                <a:cs typeface="Arial"/>
              </a:rPr>
              <a:t>Problem Statement </a:t>
            </a:r>
            <a:r>
              <a:rPr lang="en-US" sz="1600" dirty="0" smtClean="0">
                <a:latin typeface="Arial"/>
                <a:ea typeface="+mn-lt"/>
                <a:cs typeface="Arial"/>
              </a:rPr>
              <a:t>(Should not include solution)</a:t>
            </a:r>
            <a:endParaRPr lang="en-US" dirty="0" smtClean="0">
              <a:latin typeface="Arial"/>
              <a:cs typeface="Arial"/>
            </a:endParaRPr>
          </a:p>
          <a:p>
            <a:pPr marL="305435" indent="-305435"/>
            <a:r>
              <a:rPr lang="en-US" sz="1600" b="1" dirty="0" smtClean="0">
                <a:latin typeface="Arial"/>
                <a:ea typeface="+mn-lt"/>
                <a:cs typeface="Arial"/>
              </a:rPr>
              <a:t>Proposed System/Solution</a:t>
            </a:r>
          </a:p>
          <a:p>
            <a:pPr marL="305435" indent="-305435"/>
            <a:r>
              <a:rPr lang="en-US" sz="1600" b="1" dirty="0" smtClean="0">
                <a:latin typeface="Arial"/>
                <a:ea typeface="+mn-lt"/>
                <a:cs typeface="Arial"/>
              </a:rPr>
              <a:t>Key logger code</a:t>
            </a:r>
          </a:p>
          <a:p>
            <a:pPr marL="305435" indent="-305435"/>
            <a:r>
              <a:rPr lang="en-US" sz="1600" b="1" dirty="0" smtClean="0">
                <a:latin typeface="Arial"/>
                <a:ea typeface="+mn-lt"/>
                <a:cs typeface="Arial"/>
              </a:rPr>
              <a:t>Key logger Run &amp; Output</a:t>
            </a:r>
            <a:endParaRPr lang="en-US" dirty="0" smtClean="0">
              <a:latin typeface="Arial"/>
              <a:cs typeface="Arial"/>
            </a:endParaRPr>
          </a:p>
          <a:p>
            <a:pPr marL="305435" indent="-305435"/>
            <a:r>
              <a:rPr lang="en-US" sz="1600" b="1" dirty="0" smtClean="0">
                <a:latin typeface="Arial"/>
                <a:ea typeface="+mn-lt"/>
                <a:cs typeface="Calibri"/>
              </a:rPr>
              <a:t>System </a:t>
            </a:r>
            <a:r>
              <a:rPr lang="en-US" sz="1600" b="1" dirty="0" smtClean="0">
                <a:latin typeface="Arial"/>
                <a:ea typeface="+mn-lt"/>
                <a:cs typeface="+mn-lt"/>
              </a:rPr>
              <a:t>Development Approach </a:t>
            </a:r>
            <a:r>
              <a:rPr lang="en-US" sz="1600" dirty="0" smtClean="0">
                <a:latin typeface="Arial"/>
                <a:ea typeface="+mn-lt"/>
                <a:cs typeface="+mn-lt"/>
              </a:rPr>
              <a:t>(Technology Used) </a:t>
            </a:r>
            <a:endParaRPr lang="en-US" dirty="0" smtClean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1600" b="1" dirty="0" smtClean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 smtClean="0">
              <a:latin typeface="Arial"/>
              <a:cs typeface="Calibri"/>
            </a:endParaRPr>
          </a:p>
          <a:p>
            <a:pPr marL="305435" indent="-305435"/>
            <a:r>
              <a:rPr lang="en-US" sz="1600" b="1" dirty="0" smtClean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1600" b="1" dirty="0" smtClean="0">
                <a:latin typeface="Arial"/>
                <a:ea typeface="+mn-lt"/>
                <a:cs typeface="Arial"/>
              </a:rPr>
              <a:t>Conclusion</a:t>
            </a:r>
            <a:endParaRPr lang="en-US" dirty="0" smtClean="0">
              <a:latin typeface="Arial"/>
              <a:cs typeface="Arial"/>
            </a:endParaRPr>
          </a:p>
          <a:p>
            <a:pPr marL="305435" indent="-305435"/>
            <a:r>
              <a:rPr lang="en-US" sz="1600" b="1" dirty="0" smtClean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1600" b="1" dirty="0" smtClean="0">
                <a:latin typeface="Arial"/>
                <a:ea typeface="+mn-lt"/>
                <a:cs typeface="Arial"/>
              </a:rPr>
              <a:t>References</a:t>
            </a:r>
            <a:endParaRPr lang="en-US" dirty="0" smtClean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 today's digital age, where cyber security threats loom large, one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of the significant concerns is the proliferation of key loggers,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stealthy software tools designed to monitor and record keystrokes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 a user's computer without their knowledge. Key loggers pose a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severe threat to individuals and organizations as they can capture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sensitive information such as passwords, credit card details, and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other personal data, leading to identity theft, financial loss, and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privacy breaches 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IN" sz="1200" b="1" dirty="0" smtClean="0">
                <a:latin typeface="Calibri"/>
                <a:ea typeface="+mn-lt"/>
                <a:cs typeface="+mn-lt"/>
              </a:rPr>
              <a:t>The proposed system to compact the threat key loggers in today’s age , several solutions can be implemented. The solution will consist of the following components:</a:t>
            </a:r>
            <a:endParaRPr lang="en-IN" sz="1200" b="1" dirty="0" smtClean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 smtClean="0">
                <a:latin typeface="Calibri"/>
                <a:ea typeface="+mn-lt"/>
                <a:cs typeface="+mn-lt"/>
              </a:rPr>
              <a:t>Use Antivirus Software:</a:t>
            </a:r>
            <a:endParaRPr lang="en-IN" sz="1200" b="1" dirty="0" smtClean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 smtClean="0">
                <a:latin typeface="Calibri"/>
                <a:ea typeface="+mn-lt"/>
                <a:cs typeface="+mn-lt"/>
              </a:rPr>
              <a:t>Employ reputable antivirus software with key logger detection capabilities.</a:t>
            </a:r>
            <a:endParaRPr lang="en-IN" sz="1200" b="1" dirty="0" smtClean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 smtClean="0">
                <a:latin typeface="Calibri"/>
                <a:ea typeface="+mn-lt"/>
                <a:cs typeface="+mn-lt"/>
              </a:rPr>
              <a:t>Regular Updates:</a:t>
            </a:r>
            <a:endParaRPr lang="en-IN" sz="1200" b="1" dirty="0" smtClean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 smtClean="0">
                <a:latin typeface="Calibri"/>
                <a:ea typeface="+mn-lt"/>
                <a:cs typeface="+mn-lt"/>
              </a:rPr>
              <a:t>Keep all software ,including OS and applications, up to date to patch  vulnerabilities exploited by key loggers.</a:t>
            </a:r>
            <a:endParaRPr lang="en-IN" sz="1200" b="1" dirty="0" smtClean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 smtClean="0">
                <a:latin typeface="Calibri"/>
                <a:ea typeface="+mn-lt"/>
                <a:cs typeface="+mn-lt"/>
              </a:rPr>
              <a:t>Firewalls and IDS:</a:t>
            </a:r>
            <a:endParaRPr lang="en-IN" sz="1200" b="1" dirty="0" smtClean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 smtClean="0">
                <a:latin typeface="Calibri"/>
                <a:ea typeface="+mn-lt"/>
                <a:cs typeface="+mn-lt"/>
              </a:rPr>
              <a:t>Utilize firewalls and Instruction Detection Systems to monitor and block suspicious network activity. </a:t>
            </a:r>
            <a:endParaRPr lang="en-IN" sz="1200" b="1" dirty="0" smtClean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 smtClean="0">
                <a:latin typeface="Calibri"/>
                <a:ea typeface="+mn-lt"/>
                <a:cs typeface="+mn-lt"/>
              </a:rPr>
              <a:t>Virtual Keyboards:</a:t>
            </a:r>
            <a:endParaRPr lang="en-IN" sz="1200" b="1" dirty="0" smtClean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 smtClean="0">
                <a:latin typeface="Calibri"/>
                <a:cs typeface="Calibri"/>
              </a:rPr>
              <a:t>Encourage the use of virtual keyboards for sensitive activities to avoid physical keystroke capture.</a:t>
            </a:r>
          </a:p>
          <a:p>
            <a:pPr marL="305435" indent="-305435"/>
            <a:r>
              <a:rPr lang="en-IN" sz="1200" b="1" dirty="0" smtClean="0">
                <a:latin typeface="Calibri"/>
                <a:ea typeface="+mn-lt"/>
                <a:cs typeface="+mn-lt"/>
              </a:rPr>
              <a:t>User Education:</a:t>
            </a:r>
            <a:endParaRPr lang="en-IN" sz="1200" b="1" dirty="0" smtClean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 smtClean="0">
                <a:latin typeface="Calibri"/>
                <a:ea typeface="+mn-lt"/>
                <a:cs typeface="+mn-lt"/>
              </a:rPr>
              <a:t>Train users about key loggers risks and best practices to mitigate them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.</a:t>
            </a:r>
            <a:endParaRPr lang="en-IN" sz="1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2906" y="740779"/>
            <a:ext cx="10590835" cy="8965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 LOGGER CODE</a:t>
            </a:r>
            <a:endParaRPr kumimoji="0" lang="en-US" sz="4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C:\Users\ACER\Downloads\AK\AK\kum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3493" y="1631576"/>
            <a:ext cx="5759648" cy="47961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6732" y="786884"/>
            <a:ext cx="75005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KEY </a:t>
            </a:r>
            <a:r>
              <a:rPr lang="en-US" sz="4400" dirty="0" smtClean="0">
                <a:solidFill>
                  <a:schemeClr val="accent1"/>
                </a:solidFill>
              </a:rPr>
              <a:t>LOGGER  RUNS &amp; OUTPUT</a:t>
            </a:r>
            <a:endParaRPr lang="en-US" sz="4400" dirty="0"/>
          </a:p>
        </p:txBody>
      </p:sp>
      <p:pic>
        <p:nvPicPr>
          <p:cNvPr id="1026" name="Picture 2" descr="C:\Users\ACER\Downloads\AK\AK\Capture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149" y="1581150"/>
            <a:ext cx="9086851" cy="4305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b="1" dirty="0" smtClean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proliferation of key loggers in today’s digital age involves multiple interconnected strategies. Here's a suggested structure for this section: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305435" indent="-305435"/>
            <a:r>
              <a:rPr lang="en-IN" sz="1800" b="1" dirty="0" smtClean="0">
                <a:solidFill>
                  <a:srgbClr val="0F0F0F"/>
                </a:solidFill>
              </a:rPr>
              <a:t>Collaboration</a:t>
            </a:r>
          </a:p>
          <a:p>
            <a:pPr marL="305435" indent="-305435"/>
            <a:r>
              <a:rPr lang="en-IN" sz="1800" b="1" dirty="0" smtClean="0">
                <a:solidFill>
                  <a:srgbClr val="0F0F0F"/>
                </a:solidFill>
              </a:rPr>
              <a:t>Vendor Evaluation</a:t>
            </a:r>
          </a:p>
          <a:p>
            <a:pPr marL="305435" indent="-305435"/>
            <a:r>
              <a:rPr lang="en-IN" sz="1800" b="1" dirty="0" smtClean="0">
                <a:solidFill>
                  <a:srgbClr val="0F0F0F"/>
                </a:solidFill>
              </a:rPr>
              <a:t>Regulatory Compliance</a:t>
            </a:r>
            <a:endParaRPr lang="en-IN" sz="1800" b="1" dirty="0" smtClean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05435" indent="-305435"/>
            <a:r>
              <a:rPr lang="en-IN" sz="1400" dirty="0" smtClean="0">
                <a:ea typeface="+mn-lt"/>
                <a:cs typeface="+mn-lt"/>
              </a:rPr>
              <a:t> Certainly  here’s an algorithm and deployment plan to address the proliferation of key loggers:</a:t>
            </a:r>
            <a:endParaRPr lang="en-IN" sz="1400" dirty="0" smtClean="0"/>
          </a:p>
          <a:p>
            <a:pPr marL="305435" indent="-305435"/>
            <a:endParaRPr lang="en-IN" sz="1400" dirty="0"/>
          </a:p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Anti key logger Software:</a:t>
            </a:r>
            <a:endParaRPr lang="en-IN" sz="1400" dirty="0" smtClean="0"/>
          </a:p>
          <a:p>
            <a:pPr marL="629920" lvl="1" indent="-305435"/>
            <a:r>
              <a:rPr lang="en-IN" dirty="0" smtClean="0"/>
              <a:t>Deploy specialized anti-key logger software solutions capable of detecting and removing key loggers from the system.</a:t>
            </a:r>
          </a:p>
          <a:p>
            <a:pPr marL="629920" lvl="1" indent="-305435"/>
            <a:r>
              <a:rPr lang="en-IN" dirty="0" smtClean="0"/>
              <a:t>Ensure anti-key logger software is regularly updated to detect new threats and </a:t>
            </a:r>
            <a:r>
              <a:rPr lang="en-IN" dirty="0" smtClean="0"/>
              <a:t>vulnerability</a:t>
            </a:r>
            <a:r>
              <a:rPr lang="en-IN" dirty="0"/>
              <a:t> </a:t>
            </a:r>
            <a:r>
              <a:rPr lang="en-IN" dirty="0" smtClean="0"/>
              <a:t>.</a:t>
            </a:r>
            <a:endParaRPr lang="en-IN" dirty="0"/>
          </a:p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Heuristic  Analysis:</a:t>
            </a:r>
            <a:endParaRPr lang="en-IN" sz="1400" dirty="0"/>
          </a:p>
          <a:p>
            <a:pPr marL="629920" lvl="1" indent="-305435"/>
            <a:r>
              <a:rPr lang="en-IN" dirty="0" smtClean="0">
                <a:ea typeface="+mn-lt"/>
                <a:cs typeface="+mn-lt"/>
              </a:rPr>
              <a:t>Apply heuristic analysis to identify potentially malicious behaviours and code structures behaviours and code structures commonly associated with key loggers.</a:t>
            </a:r>
          </a:p>
          <a:p>
            <a:pPr marL="629920" lvl="1" indent="-305435"/>
            <a:r>
              <a:rPr lang="en-IN" dirty="0" smtClean="0">
                <a:ea typeface="+mn-lt"/>
                <a:cs typeface="+mn-lt"/>
              </a:rPr>
              <a:t>Analyze file metadata  , code  structures and runtime behaviour to identify suspicious activity.</a:t>
            </a:r>
            <a:endParaRPr lang="en-IN" dirty="0"/>
          </a:p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Endpoint Protection:</a:t>
            </a:r>
            <a:endParaRPr lang="en-IN" sz="1400" dirty="0"/>
          </a:p>
          <a:p>
            <a:pPr marL="629920" lvl="1" indent="-305435"/>
            <a:r>
              <a:rPr lang="en-IN" dirty="0" smtClean="0">
                <a:ea typeface="+mn-lt"/>
                <a:cs typeface="+mn-lt"/>
              </a:rPr>
              <a:t>Install and configure anti-key logger software on all endpoint devices , including desktops , laptops and mobile devices.</a:t>
            </a:r>
          </a:p>
          <a:p>
            <a:pPr marL="629920" lvl="1" indent="-305435"/>
            <a:r>
              <a:rPr lang="en-IN" dirty="0" smtClean="0">
                <a:ea typeface="+mn-lt"/>
                <a:cs typeface="+mn-lt"/>
              </a:rPr>
              <a:t>Integrate anti-key logger solutions with existing end point protection platform for centralized management and monitoring. </a:t>
            </a:r>
            <a:endParaRPr lang="en-IN" dirty="0"/>
          </a:p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User Education:</a:t>
            </a:r>
            <a:endParaRPr lang="en-IN" sz="1400" dirty="0" smtClean="0"/>
          </a:p>
          <a:p>
            <a:pPr marL="629920" lvl="1" indent="-305435"/>
            <a:r>
              <a:rPr lang="en-IN" dirty="0" smtClean="0">
                <a:ea typeface="+mn-lt"/>
                <a:cs typeface="+mn-lt"/>
              </a:rPr>
              <a:t>Provide a training and awareness programs to educate users about the risk of key logger and best practice s for preventing infection.</a:t>
            </a:r>
          </a:p>
          <a:p>
            <a:pPr marL="629920" lvl="1" indent="-305435"/>
            <a:r>
              <a:rPr lang="en-IN" dirty="0" smtClean="0">
                <a:ea typeface="+mn-lt"/>
                <a:cs typeface="+mn-lt"/>
              </a:rPr>
              <a:t>Encourage users to practice safe browsing habits , avoid downloading suspicious files and use virtual keyboards for sensitive data entry. </a:t>
            </a: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Enhanced trust confidence in digital systems and online activities . Strengthened regulatory compliance and adherence to data protection standards . 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115</TotalTime>
  <Words>574</Words>
  <Application>Microsoft Office PowerPoint</Application>
  <PresentationFormat>Custom</PresentationFormat>
  <Paragraphs>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KEYLOGGER AND SECURITY</vt:lpstr>
      <vt:lpstr>OUTLINE</vt:lpstr>
      <vt:lpstr>Problem Statement</vt:lpstr>
      <vt:lpstr>Proposed Solution</vt:lpstr>
      <vt:lpstr>Slide 5</vt:lpstr>
      <vt:lpstr>Slide 6</vt:lpstr>
      <vt:lpstr>System  Approach</vt:lpstr>
      <vt:lpstr>Algorithm &amp; Deployment</vt:lpstr>
      <vt:lpstr>Result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ACER</cp:lastModifiedBy>
  <cp:revision>36</cp:revision>
  <dcterms:created xsi:type="dcterms:W3CDTF">2021-05-26T16:50:10Z</dcterms:created>
  <dcterms:modified xsi:type="dcterms:W3CDTF">2024-04-04T23:44:21Z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