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5" r:id="rId11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BCDD577-9606-4D3B-A5AD-626B3A70902F}">
          <p14:sldIdLst>
            <p14:sldId id="256"/>
            <p14:sldId id="257"/>
            <p14:sldId id="258"/>
          </p14:sldIdLst>
        </p14:section>
        <p14:section name="Solution" id="{03F51E89-84BD-40CE-93B8-3D822F109D34}">
          <p14:sldIdLst>
            <p14:sldId id="259"/>
            <p14:sldId id="260"/>
            <p14:sldId id="261"/>
            <p14:sldId id="266"/>
            <p14:sldId id="262"/>
            <p14:sldId id="263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E2DF3A-3015-436E-9297-0B938BC21DEA}" type="doc">
      <dgm:prSet loTypeId="urn:microsoft.com/office/officeart/2005/8/layout/cycle1" loCatId="cycle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A45897DB-EAD4-4118-9F4F-619376D0C604}">
      <dgm:prSet/>
      <dgm:spPr/>
      <dgm:t>
        <a:bodyPr/>
        <a:lstStyle/>
        <a:p>
          <a:r>
            <a:rPr lang="de-DE" dirty="0" smtClean="0"/>
            <a:t> </a:t>
          </a:r>
          <a:endParaRPr lang="en-US" dirty="0"/>
        </a:p>
      </dgm:t>
    </dgm:pt>
    <dgm:pt modelId="{10A40234-5865-4309-9DF4-8FFB0E7949A4}" type="parTrans" cxnId="{BF278B94-36EE-49F2-A285-FFD3FD2BF0AD}">
      <dgm:prSet/>
      <dgm:spPr/>
      <dgm:t>
        <a:bodyPr/>
        <a:lstStyle/>
        <a:p>
          <a:endParaRPr lang="en-US"/>
        </a:p>
      </dgm:t>
    </dgm:pt>
    <dgm:pt modelId="{86B255B7-7B17-4EA8-A999-607EC3E2C71A}" type="sibTrans" cxnId="{BF278B94-36EE-49F2-A285-FFD3FD2BF0AD}">
      <dgm:prSet/>
      <dgm:spPr/>
      <dgm:t>
        <a:bodyPr/>
        <a:lstStyle/>
        <a:p>
          <a:endParaRPr lang="en-US"/>
        </a:p>
      </dgm:t>
    </dgm:pt>
    <dgm:pt modelId="{B331456E-77B2-43C6-BD9D-7843AAF93500}">
      <dgm:prSet/>
      <dgm:spPr/>
      <dgm:t>
        <a:bodyPr/>
        <a:lstStyle/>
        <a:p>
          <a:endParaRPr lang="en-US"/>
        </a:p>
      </dgm:t>
    </dgm:pt>
    <dgm:pt modelId="{E5C4A083-5D46-4C9D-8188-6B38311C0C52}" type="parTrans" cxnId="{074CFD0D-C8F0-485D-8873-D93D2825A40F}">
      <dgm:prSet/>
      <dgm:spPr/>
      <dgm:t>
        <a:bodyPr/>
        <a:lstStyle/>
        <a:p>
          <a:endParaRPr lang="en-US"/>
        </a:p>
      </dgm:t>
    </dgm:pt>
    <dgm:pt modelId="{1E097952-2118-4148-91A4-DE014E6420DB}" type="sibTrans" cxnId="{074CFD0D-C8F0-485D-8873-D93D2825A40F}">
      <dgm:prSet/>
      <dgm:spPr/>
      <dgm:t>
        <a:bodyPr/>
        <a:lstStyle/>
        <a:p>
          <a:endParaRPr lang="en-US"/>
        </a:p>
      </dgm:t>
    </dgm:pt>
    <dgm:pt modelId="{1B9DBFCC-2CB0-4064-A6D9-9846D4545EFF}" type="pres">
      <dgm:prSet presAssocID="{61E2DF3A-3015-436E-9297-0B938BC21DE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A0A6E6E-6038-48F9-8363-998038F5A46B}" type="pres">
      <dgm:prSet presAssocID="{A45897DB-EAD4-4118-9F4F-619376D0C604}" presName="dummy" presStyleCnt="0"/>
      <dgm:spPr/>
    </dgm:pt>
    <dgm:pt modelId="{F3E67579-7346-4429-B13F-4F72A1280436}" type="pres">
      <dgm:prSet presAssocID="{A45897DB-EAD4-4118-9F4F-619376D0C604}" presName="node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DC4D3D-CFFE-4B90-8971-859E7998526A}" type="pres">
      <dgm:prSet presAssocID="{86B255B7-7B17-4EA8-A999-607EC3E2C71A}" presName="sibTrans" presStyleLbl="node1" presStyleIdx="0" presStyleCnt="2"/>
      <dgm:spPr/>
      <dgm:t>
        <a:bodyPr/>
        <a:lstStyle/>
        <a:p>
          <a:endParaRPr lang="en-US"/>
        </a:p>
      </dgm:t>
    </dgm:pt>
    <dgm:pt modelId="{6A0CB2A5-EF86-4D5A-AF19-008A0570D3DD}" type="pres">
      <dgm:prSet presAssocID="{B331456E-77B2-43C6-BD9D-7843AAF93500}" presName="dummy" presStyleCnt="0"/>
      <dgm:spPr/>
    </dgm:pt>
    <dgm:pt modelId="{4DBDAFA2-2B6C-4D01-AAEE-1708517F2258}" type="pres">
      <dgm:prSet presAssocID="{B331456E-77B2-43C6-BD9D-7843AAF93500}" presName="node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EF9658-CBE1-4463-996A-725C29EA9BD7}" type="pres">
      <dgm:prSet presAssocID="{1E097952-2118-4148-91A4-DE014E6420DB}" presName="sibTrans" presStyleLbl="node1" presStyleIdx="1" presStyleCnt="2"/>
      <dgm:spPr/>
      <dgm:t>
        <a:bodyPr/>
        <a:lstStyle/>
        <a:p>
          <a:endParaRPr lang="en-US"/>
        </a:p>
      </dgm:t>
    </dgm:pt>
  </dgm:ptLst>
  <dgm:cxnLst>
    <dgm:cxn modelId="{B20FC9E8-BD04-4D54-9407-DB0E88B01BD9}" type="presOf" srcId="{A45897DB-EAD4-4118-9F4F-619376D0C604}" destId="{F3E67579-7346-4429-B13F-4F72A1280436}" srcOrd="0" destOrd="0" presId="urn:microsoft.com/office/officeart/2005/8/layout/cycle1"/>
    <dgm:cxn modelId="{074CFD0D-C8F0-485D-8873-D93D2825A40F}" srcId="{61E2DF3A-3015-436E-9297-0B938BC21DEA}" destId="{B331456E-77B2-43C6-BD9D-7843AAF93500}" srcOrd="1" destOrd="0" parTransId="{E5C4A083-5D46-4C9D-8188-6B38311C0C52}" sibTransId="{1E097952-2118-4148-91A4-DE014E6420DB}"/>
    <dgm:cxn modelId="{77A3792B-AA28-4276-A06D-7B4C1DFFC540}" type="presOf" srcId="{86B255B7-7B17-4EA8-A999-607EC3E2C71A}" destId="{B4DC4D3D-CFFE-4B90-8971-859E7998526A}" srcOrd="0" destOrd="0" presId="urn:microsoft.com/office/officeart/2005/8/layout/cycle1"/>
    <dgm:cxn modelId="{E6DD8079-53F5-4F17-B1DD-DE0490787236}" type="presOf" srcId="{B331456E-77B2-43C6-BD9D-7843AAF93500}" destId="{4DBDAFA2-2B6C-4D01-AAEE-1708517F2258}" srcOrd="0" destOrd="0" presId="urn:microsoft.com/office/officeart/2005/8/layout/cycle1"/>
    <dgm:cxn modelId="{1BB70BFF-86C0-4C0B-A4D9-25FF38D8906D}" type="presOf" srcId="{1E097952-2118-4148-91A4-DE014E6420DB}" destId="{73EF9658-CBE1-4463-996A-725C29EA9BD7}" srcOrd="0" destOrd="0" presId="urn:microsoft.com/office/officeart/2005/8/layout/cycle1"/>
    <dgm:cxn modelId="{BF278B94-36EE-49F2-A285-FFD3FD2BF0AD}" srcId="{61E2DF3A-3015-436E-9297-0B938BC21DEA}" destId="{A45897DB-EAD4-4118-9F4F-619376D0C604}" srcOrd="0" destOrd="0" parTransId="{10A40234-5865-4309-9DF4-8FFB0E7949A4}" sibTransId="{86B255B7-7B17-4EA8-A999-607EC3E2C71A}"/>
    <dgm:cxn modelId="{6C2E0C69-7C53-4CCA-8E87-D902FDFE3A5B}" type="presOf" srcId="{61E2DF3A-3015-436E-9297-0B938BC21DEA}" destId="{1B9DBFCC-2CB0-4064-A6D9-9846D4545EFF}" srcOrd="0" destOrd="0" presId="urn:microsoft.com/office/officeart/2005/8/layout/cycle1"/>
    <dgm:cxn modelId="{BD65F806-BEAB-486F-AD56-089212403D3E}" type="presParOf" srcId="{1B9DBFCC-2CB0-4064-A6D9-9846D4545EFF}" destId="{7A0A6E6E-6038-48F9-8363-998038F5A46B}" srcOrd="0" destOrd="0" presId="urn:microsoft.com/office/officeart/2005/8/layout/cycle1"/>
    <dgm:cxn modelId="{BDCF98DE-686A-4973-A7D1-4AED376BE2E8}" type="presParOf" srcId="{1B9DBFCC-2CB0-4064-A6D9-9846D4545EFF}" destId="{F3E67579-7346-4429-B13F-4F72A1280436}" srcOrd="1" destOrd="0" presId="urn:microsoft.com/office/officeart/2005/8/layout/cycle1"/>
    <dgm:cxn modelId="{1D0C2EA2-C96D-49D3-964E-CBA72C3FDAC9}" type="presParOf" srcId="{1B9DBFCC-2CB0-4064-A6D9-9846D4545EFF}" destId="{B4DC4D3D-CFFE-4B90-8971-859E7998526A}" srcOrd="2" destOrd="0" presId="urn:microsoft.com/office/officeart/2005/8/layout/cycle1"/>
    <dgm:cxn modelId="{7F3B192F-E8C3-4209-B44C-85C50FD22F43}" type="presParOf" srcId="{1B9DBFCC-2CB0-4064-A6D9-9846D4545EFF}" destId="{6A0CB2A5-EF86-4D5A-AF19-008A0570D3DD}" srcOrd="3" destOrd="0" presId="urn:microsoft.com/office/officeart/2005/8/layout/cycle1"/>
    <dgm:cxn modelId="{C9B9C0AE-8CD2-4700-9589-D53D05708228}" type="presParOf" srcId="{1B9DBFCC-2CB0-4064-A6D9-9846D4545EFF}" destId="{4DBDAFA2-2B6C-4D01-AAEE-1708517F2258}" srcOrd="4" destOrd="0" presId="urn:microsoft.com/office/officeart/2005/8/layout/cycle1"/>
    <dgm:cxn modelId="{6B8791EB-4CDB-48F4-8872-E468D4C98BC8}" type="presParOf" srcId="{1B9DBFCC-2CB0-4064-A6D9-9846D4545EFF}" destId="{73EF9658-CBE1-4463-996A-725C29EA9BD7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E67579-7346-4429-B13F-4F72A1280436}">
      <dsp:nvSpPr>
        <dsp:cNvPr id="0" name=""/>
        <dsp:cNvSpPr/>
      </dsp:nvSpPr>
      <dsp:spPr>
        <a:xfrm>
          <a:off x="1139458" y="315919"/>
          <a:ext cx="599283" cy="5992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kern="1200" dirty="0" smtClean="0"/>
            <a:t> </a:t>
          </a:r>
          <a:endParaRPr lang="en-US" sz="3600" kern="1200" dirty="0"/>
        </a:p>
      </dsp:txBody>
      <dsp:txXfrm>
        <a:off x="1139458" y="315919"/>
        <a:ext cx="599283" cy="599283"/>
      </dsp:txXfrm>
    </dsp:sp>
    <dsp:sp modelId="{B4DC4D3D-CFFE-4B90-8971-859E7998526A}">
      <dsp:nvSpPr>
        <dsp:cNvPr id="0" name=""/>
        <dsp:cNvSpPr/>
      </dsp:nvSpPr>
      <dsp:spPr>
        <a:xfrm>
          <a:off x="334196" y="-189"/>
          <a:ext cx="1231501" cy="1231501"/>
        </a:xfrm>
        <a:prstGeom prst="circularArrow">
          <a:avLst>
            <a:gd name="adj1" fmla="val 9489"/>
            <a:gd name="adj2" fmla="val 685544"/>
            <a:gd name="adj3" fmla="val 7847908"/>
            <a:gd name="adj4" fmla="val 2266549"/>
            <a:gd name="adj5" fmla="val 11071"/>
          </a:avLst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BDAFA2-2B6C-4D01-AAEE-1708517F2258}">
      <dsp:nvSpPr>
        <dsp:cNvPr id="0" name=""/>
        <dsp:cNvSpPr/>
      </dsp:nvSpPr>
      <dsp:spPr>
        <a:xfrm>
          <a:off x="161153" y="315919"/>
          <a:ext cx="599283" cy="5992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161153" y="315919"/>
        <a:ext cx="599283" cy="599283"/>
      </dsp:txXfrm>
    </dsp:sp>
    <dsp:sp modelId="{73EF9658-CBE1-4463-996A-725C29EA9BD7}">
      <dsp:nvSpPr>
        <dsp:cNvPr id="0" name=""/>
        <dsp:cNvSpPr/>
      </dsp:nvSpPr>
      <dsp:spPr>
        <a:xfrm>
          <a:off x="334196" y="-189"/>
          <a:ext cx="1231501" cy="1231501"/>
        </a:xfrm>
        <a:prstGeom prst="circularArrow">
          <a:avLst>
            <a:gd name="adj1" fmla="val 9489"/>
            <a:gd name="adj2" fmla="val 685544"/>
            <a:gd name="adj3" fmla="val 18647908"/>
            <a:gd name="adj4" fmla="val 13066549"/>
            <a:gd name="adj5" fmla="val 11071"/>
          </a:avLst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  <a:prstGeom prst="rect">
            <a:avLst/>
          </a:prstGeo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  <a:prstGeom prst="rect">
            <a:avLst/>
          </a:prstGeom>
        </p:spPr>
        <p:txBody>
          <a:bodyPr/>
          <a:lstStyle/>
          <a:p>
            <a:fld id="{E5727C02-FC49-47FD-B9F3-65F6669044C3}" type="datetimeFigureOut">
              <a:rPr lang="sr-Latn-RS" smtClean="0"/>
              <a:t>10.9.2015.</a:t>
            </a:fld>
            <a:endParaRPr lang="sr-Latn-R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1126D127-9A06-4F5F-BEBA-F03AA1414A8D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/>
          <a:lstStyle/>
          <a:p>
            <a:fld id="{E5727C02-FC49-47FD-B9F3-65F6669044C3}" type="datetimeFigureOut">
              <a:rPr lang="sr-Latn-RS" smtClean="0"/>
              <a:t>10.9.2015.</a:t>
            </a:fld>
            <a:endParaRPr lang="sr-Latn-R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/>
          <a:lstStyle/>
          <a:p>
            <a:fld id="{1126D127-9A06-4F5F-BEBA-F03AA1414A8D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/>
          <a:lstStyle/>
          <a:p>
            <a:fld id="{E5727C02-FC49-47FD-B9F3-65F6669044C3}" type="datetimeFigureOut">
              <a:rPr lang="sr-Latn-RS" smtClean="0"/>
              <a:t>10.9.2015.</a:t>
            </a:fld>
            <a:endParaRPr lang="sr-Latn-R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/>
          <a:lstStyle/>
          <a:p>
            <a:fld id="{1126D127-9A06-4F5F-BEBA-F03AA1414A8D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/>
          <a:lstStyle/>
          <a:p>
            <a:fld id="{E5727C02-FC49-47FD-B9F3-65F6669044C3}" type="datetimeFigureOut">
              <a:rPr lang="sr-Latn-RS" smtClean="0"/>
              <a:t>10.9.2015.</a:t>
            </a:fld>
            <a:endParaRPr lang="sr-Latn-R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/>
          <a:lstStyle/>
          <a:p>
            <a:fld id="{1126D127-9A06-4F5F-BEBA-F03AA1414A8D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  <a:prstGeom prst="rect">
            <a:avLst/>
          </a:prstGeom>
        </p:spPr>
        <p:txBody>
          <a:bodyPr/>
          <a:lstStyle/>
          <a:p>
            <a:fld id="{E5727C02-FC49-47FD-B9F3-65F6669044C3}" type="datetimeFigureOut">
              <a:rPr lang="sr-Latn-RS" smtClean="0"/>
              <a:t>10.9.2015.</a:t>
            </a:fld>
            <a:endParaRPr lang="sr-Latn-R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  <a:prstGeom prst="rect">
            <a:avLst/>
          </a:prstGeom>
        </p:spPr>
        <p:txBody>
          <a:bodyPr/>
          <a:lstStyle/>
          <a:p>
            <a:fld id="{1126D127-9A06-4F5F-BEBA-F03AA1414A8D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  <a:prstGeom prst="rect">
            <a:avLst/>
          </a:prstGeo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/>
          <a:lstStyle/>
          <a:p>
            <a:fld id="{E5727C02-FC49-47FD-B9F3-65F6669044C3}" type="datetimeFigureOut">
              <a:rPr lang="sr-Latn-RS" smtClean="0"/>
              <a:t>10.9.2015.</a:t>
            </a:fld>
            <a:endParaRPr lang="sr-Latn-R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/>
          <a:lstStyle/>
          <a:p>
            <a:fld id="{1126D127-9A06-4F5F-BEBA-F03AA1414A8D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/>
          <a:lstStyle/>
          <a:p>
            <a:fld id="{E5727C02-FC49-47FD-B9F3-65F6669044C3}" type="datetimeFigureOut">
              <a:rPr lang="sr-Latn-RS" smtClean="0"/>
              <a:t>10.9.2015.</a:t>
            </a:fld>
            <a:endParaRPr lang="sr-Latn-R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/>
          <a:lstStyle/>
          <a:p>
            <a:fld id="{1126D127-9A06-4F5F-BEBA-F03AA1414A8D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/>
          <a:lstStyle/>
          <a:p>
            <a:fld id="{E5727C02-FC49-47FD-B9F3-65F6669044C3}" type="datetimeFigureOut">
              <a:rPr lang="sr-Latn-RS" smtClean="0"/>
              <a:t>10.9.2015.</a:t>
            </a:fld>
            <a:endParaRPr lang="sr-Latn-R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/>
          <a:lstStyle/>
          <a:p>
            <a:fld id="{1126D127-9A06-4F5F-BEBA-F03AA1414A8D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/>
          <a:lstStyle/>
          <a:p>
            <a:fld id="{E5727C02-FC49-47FD-B9F3-65F6669044C3}" type="datetimeFigureOut">
              <a:rPr lang="sr-Latn-RS" smtClean="0"/>
              <a:t>10.9.2015.</a:t>
            </a:fld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/>
          <a:lstStyle/>
          <a:p>
            <a:fld id="{1126D127-9A06-4F5F-BEBA-F03AA1414A8D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/>
          <a:lstStyle/>
          <a:p>
            <a:fld id="{E5727C02-FC49-47FD-B9F3-65F6669044C3}" type="datetimeFigureOut">
              <a:rPr lang="sr-Latn-RS" smtClean="0"/>
              <a:t>10.9.2015.</a:t>
            </a:fld>
            <a:endParaRPr lang="sr-Latn-R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/>
          <a:lstStyle/>
          <a:p>
            <a:fld id="{1126D127-9A06-4F5F-BEBA-F03AA1414A8D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/>
          <a:lstStyle/>
          <a:p>
            <a:fld id="{E5727C02-FC49-47FD-B9F3-65F6669044C3}" type="datetimeFigureOut">
              <a:rPr lang="sr-Latn-RS" smtClean="0"/>
              <a:t>10.9.2015.</a:t>
            </a:fld>
            <a:endParaRPr lang="sr-Latn-R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/>
          <a:lstStyle/>
          <a:p>
            <a:fld id="{1126D127-9A06-4F5F-BEBA-F03AA1414A8D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9552" y="1052736"/>
            <a:ext cx="6408712" cy="5328592"/>
          </a:xfrm>
        </p:spPr>
        <p:txBody>
          <a:bodyPr anchor="t"/>
          <a:lstStyle/>
          <a:p>
            <a:pPr algn="l"/>
            <a:r>
              <a:rPr lang="en-GB" sz="5400" dirty="0" smtClean="0"/>
              <a:t>Translation script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sr-Latn-RS" dirty="0" smtClean="0"/>
              <a:t/>
            </a:r>
            <a:br>
              <a:rPr lang="sr-Latn-RS" dirty="0" smtClean="0"/>
            </a:br>
            <a:r>
              <a:rPr lang="sr-Latn-RS" dirty="0"/>
              <a:t/>
            </a:r>
            <a:br>
              <a:rPr lang="sr-Latn-RS" dirty="0"/>
            </a:br>
            <a:r>
              <a:rPr lang="sr-Latn-RS" dirty="0" smtClean="0"/>
              <a:t/>
            </a:r>
            <a:br>
              <a:rPr lang="sr-Latn-RS" dirty="0" smtClean="0"/>
            </a:br>
            <a:r>
              <a:rPr lang="sr-Latn-RS" dirty="0"/>
              <a:t/>
            </a:r>
            <a:br>
              <a:rPr lang="sr-Latn-RS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Lazar</a:t>
            </a:r>
            <a:r>
              <a:rPr lang="sr-Latn-RS" dirty="0" smtClean="0"/>
              <a:t> </a:t>
            </a:r>
            <a:r>
              <a:rPr lang="en-GB" dirty="0" err="1" smtClean="0"/>
              <a:t>Vujadinovi</a:t>
            </a:r>
            <a:r>
              <a:rPr lang="sr-Latn-RS" dirty="0"/>
              <a:t>ć</a:t>
            </a:r>
          </a:p>
        </p:txBody>
      </p:sp>
    </p:spTree>
    <p:extLst>
      <p:ext uri="{BB962C8B-B14F-4D97-AF65-F5344CB8AC3E}">
        <p14:creationId xmlns:p14="http://schemas.microsoft.com/office/powerpoint/2010/main" val="204105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116632"/>
            <a:ext cx="8640960" cy="6055567"/>
          </a:xfrm>
        </p:spPr>
        <p:txBody>
          <a:bodyPr/>
          <a:lstStyle/>
          <a:p>
            <a:pPr marL="0" indent="0">
              <a:buNone/>
            </a:pPr>
            <a:r>
              <a:rPr lang="sr-Latn-RS" sz="1400" dirty="0">
                <a:latin typeface="Courier New" pitchFamily="49" charset="0"/>
                <a:cs typeface="Courier New" pitchFamily="49" charset="0"/>
              </a:rPr>
              <a:t>public void saveEnglishCodes(List&lt;Code&gt; codesToTranslate) throws Exception {</a:t>
            </a:r>
          </a:p>
          <a:p>
            <a:pPr marL="0" indent="0">
              <a:buNone/>
            </a:pPr>
            <a:r>
              <a:rPr lang="sr-Latn-RS" sz="1400" dirty="0">
                <a:latin typeface="Courier New" pitchFamily="49" charset="0"/>
                <a:cs typeface="Courier New" pitchFamily="49" charset="0"/>
              </a:rPr>
              <a:t>        Statement statement = connection.createStatement();</a:t>
            </a:r>
          </a:p>
          <a:p>
            <a:pPr marL="0" indent="0">
              <a:buNone/>
            </a:pPr>
            <a:r>
              <a:rPr lang="sr-Latn-RS" sz="1400" dirty="0">
                <a:latin typeface="Courier New" pitchFamily="49" charset="0"/>
                <a:cs typeface="Courier New" pitchFamily="49" charset="0"/>
              </a:rPr>
              <a:t>        String sql = "CREATE TABLE IF NOT EXISTS PMKFORUMULA_ENG"</a:t>
            </a:r>
          </a:p>
          <a:p>
            <a:pPr marL="0" indent="0">
              <a:buNone/>
            </a:pPr>
            <a:r>
              <a:rPr lang="sr-Latn-R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sr-Latn-RS" sz="14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sr-Latn-RS" sz="1400" dirty="0">
                <a:latin typeface="Courier New" pitchFamily="49" charset="0"/>
                <a:cs typeface="Courier New" pitchFamily="49" charset="0"/>
              </a:rPr>
              <a:t>"(OBJECTID CHAR(10) NOT NULL</a:t>
            </a:r>
            <a:r>
              <a:rPr lang="sr-Latn-RS" sz="1400" dirty="0" smtClean="0">
                <a:latin typeface="Courier New" pitchFamily="49" charset="0"/>
                <a:cs typeface="Courier New" pitchFamily="49" charset="0"/>
              </a:rPr>
              <a:t>,“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r-Latn-RS" sz="14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sr-Latn-RS" sz="1400" dirty="0">
                <a:latin typeface="Courier New" pitchFamily="49" charset="0"/>
                <a:cs typeface="Courier New" pitchFamily="49" charset="0"/>
              </a:rPr>
              <a:t>" DOMAINID CHAR(10) NOT NULL,"</a:t>
            </a:r>
          </a:p>
          <a:p>
            <a:pPr marL="0" indent="0">
              <a:buNone/>
            </a:pPr>
            <a:r>
              <a:rPr lang="sr-Latn-R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sr-Latn-RS" sz="14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sr-Latn-RS" sz="1400" dirty="0">
                <a:latin typeface="Courier New" pitchFamily="49" charset="0"/>
                <a:cs typeface="Courier New" pitchFamily="49" charset="0"/>
              </a:rPr>
              <a:t>" FORMULATEXTWORK TEXT</a:t>
            </a:r>
            <a:r>
              <a:rPr lang="sr-Latn-RS" sz="1400" dirty="0" smtClean="0">
                <a:latin typeface="Courier New" pitchFamily="49" charset="0"/>
                <a:cs typeface="Courier New" pitchFamily="49" charset="0"/>
              </a:rPr>
              <a:t>,“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sr-Latn-RS" sz="14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sr-Latn-RS" sz="1400" dirty="0">
                <a:latin typeface="Courier New" pitchFamily="49" charset="0"/>
                <a:cs typeface="Courier New" pitchFamily="49" charset="0"/>
              </a:rPr>
              <a:t>" PRIMARY KEY(OBJECTID,DOMAINID))";</a:t>
            </a:r>
          </a:p>
          <a:p>
            <a:pPr marL="0" indent="0">
              <a:buNone/>
            </a:pPr>
            <a:r>
              <a:rPr lang="sr-Latn-RS" sz="1400" dirty="0">
                <a:latin typeface="Courier New" pitchFamily="49" charset="0"/>
                <a:cs typeface="Courier New" pitchFamily="49" charset="0"/>
              </a:rPr>
              <a:t>        statement.executeUpdate(sql);</a:t>
            </a:r>
          </a:p>
          <a:p>
            <a:pPr marL="0" indent="0">
              <a:buNone/>
            </a:pPr>
            <a:r>
              <a:rPr lang="sr-Latn-RS" sz="1400" dirty="0">
                <a:latin typeface="Courier New" pitchFamily="49" charset="0"/>
                <a:cs typeface="Courier New" pitchFamily="49" charset="0"/>
              </a:rPr>
              <a:t>        statement.close();</a:t>
            </a:r>
          </a:p>
          <a:p>
            <a:pPr marL="0" indent="0">
              <a:buNone/>
            </a:pPr>
            <a:endParaRPr lang="sr-Latn-R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sr-Latn-RS" sz="1400" dirty="0">
                <a:latin typeface="Courier New" pitchFamily="49" charset="0"/>
                <a:cs typeface="Courier New" pitchFamily="49" charset="0"/>
              </a:rPr>
              <a:t>        Statement deleteStatement = connection.createStatement();</a:t>
            </a:r>
          </a:p>
          <a:p>
            <a:pPr marL="0" indent="0">
              <a:buNone/>
            </a:pPr>
            <a:r>
              <a:rPr lang="sr-Latn-RS" sz="1400" dirty="0">
                <a:latin typeface="Courier New" pitchFamily="49" charset="0"/>
                <a:cs typeface="Courier New" pitchFamily="49" charset="0"/>
              </a:rPr>
              <a:t>        String sqlDelete = "DELETE FROM PMKFORUMULA_ENG";</a:t>
            </a:r>
          </a:p>
          <a:p>
            <a:pPr marL="0" indent="0">
              <a:buNone/>
            </a:pPr>
            <a:r>
              <a:rPr lang="sr-Latn-RS" sz="1400" dirty="0">
                <a:latin typeface="Courier New" pitchFamily="49" charset="0"/>
                <a:cs typeface="Courier New" pitchFamily="49" charset="0"/>
              </a:rPr>
              <a:t>        deleteStatement.executeUpdate(sqlDelete);</a:t>
            </a:r>
          </a:p>
          <a:p>
            <a:pPr marL="0" indent="0">
              <a:buNone/>
            </a:pPr>
            <a:r>
              <a:rPr lang="sr-Latn-RS" sz="1400" dirty="0">
                <a:latin typeface="Courier New" pitchFamily="49" charset="0"/>
                <a:cs typeface="Courier New" pitchFamily="49" charset="0"/>
              </a:rPr>
              <a:t>        deleteStatement.close();</a:t>
            </a:r>
          </a:p>
          <a:p>
            <a:pPr marL="0" indent="0">
              <a:buNone/>
            </a:pPr>
            <a:endParaRPr lang="sr-Latn-R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sr-Latn-RS" sz="1400" dirty="0">
                <a:latin typeface="Courier New" pitchFamily="49" charset="0"/>
                <a:cs typeface="Courier New" pitchFamily="49" charset="0"/>
              </a:rPr>
              <a:t>        String query = "INSERT INTO 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		  	</a:t>
            </a:r>
            <a:r>
              <a:rPr lang="sr-Latn-RS" sz="1400" dirty="0" smtClean="0">
                <a:latin typeface="Courier New" pitchFamily="49" charset="0"/>
                <a:cs typeface="Courier New" pitchFamily="49" charset="0"/>
              </a:rPr>
              <a:t>PMKFORUMULA_ENG(OBJECTID,DOMAINID,FORMULATEXTWORK</a:t>
            </a:r>
            <a:r>
              <a:rPr lang="sr-Latn-RS" sz="1400" dirty="0">
                <a:latin typeface="Courier New" pitchFamily="49" charset="0"/>
                <a:cs typeface="Courier New" pitchFamily="49" charset="0"/>
              </a:rPr>
              <a:t>) VALUES(?,?,?)";</a:t>
            </a:r>
          </a:p>
          <a:p>
            <a:pPr marL="0" indent="0">
              <a:buNone/>
            </a:pPr>
            <a:r>
              <a:rPr lang="sr-Latn-RS" sz="1400" dirty="0">
                <a:latin typeface="Courier New" pitchFamily="49" charset="0"/>
                <a:cs typeface="Courier New" pitchFamily="49" charset="0"/>
              </a:rPr>
              <a:t>        for (Code c : codesToTranslate) {</a:t>
            </a:r>
          </a:p>
          <a:p>
            <a:pPr marL="0" indent="0">
              <a:buNone/>
            </a:pPr>
            <a:r>
              <a:rPr lang="sr-Latn-RS" sz="1400" dirty="0">
                <a:latin typeface="Courier New" pitchFamily="49" charset="0"/>
                <a:cs typeface="Courier New" pitchFamily="49" charset="0"/>
              </a:rPr>
              <a:t>            PreparedStatement ps = connection.prepareStatement(query);</a:t>
            </a:r>
          </a:p>
          <a:p>
            <a:pPr marL="0" indent="0">
              <a:buNone/>
            </a:pPr>
            <a:r>
              <a:rPr lang="sr-Latn-RS" sz="1400" dirty="0">
                <a:latin typeface="Courier New" pitchFamily="49" charset="0"/>
                <a:cs typeface="Courier New" pitchFamily="49" charset="0"/>
              </a:rPr>
              <a:t>            ps.setString(1, c.getObjectID());</a:t>
            </a:r>
          </a:p>
          <a:p>
            <a:pPr marL="0" indent="0">
              <a:buNone/>
            </a:pPr>
            <a:r>
              <a:rPr lang="sr-Latn-RS" sz="1400" dirty="0">
                <a:latin typeface="Courier New" pitchFamily="49" charset="0"/>
                <a:cs typeface="Courier New" pitchFamily="49" charset="0"/>
              </a:rPr>
              <a:t>            ps.setString(2, c.getDomainID());</a:t>
            </a:r>
          </a:p>
          <a:p>
            <a:pPr marL="0" indent="0">
              <a:buNone/>
            </a:pPr>
            <a:r>
              <a:rPr lang="sr-Latn-RS" sz="1400" dirty="0">
                <a:latin typeface="Courier New" pitchFamily="49" charset="0"/>
                <a:cs typeface="Courier New" pitchFamily="49" charset="0"/>
              </a:rPr>
              <a:t>            ps.setString(3, c.getCode());</a:t>
            </a:r>
          </a:p>
          <a:p>
            <a:pPr marL="0" indent="0">
              <a:buNone/>
            </a:pPr>
            <a:r>
              <a:rPr lang="sr-Latn-RS" sz="1400" dirty="0">
                <a:latin typeface="Courier New" pitchFamily="49" charset="0"/>
                <a:cs typeface="Courier New" pitchFamily="49" charset="0"/>
              </a:rPr>
              <a:t>            System.out.println("Code: " + c.getObjectID() + ", " + 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			                       </a:t>
            </a:r>
            <a:r>
              <a:rPr lang="sr-Latn-RS" sz="1400" dirty="0" smtClean="0">
                <a:latin typeface="Courier New" pitchFamily="49" charset="0"/>
                <a:cs typeface="Courier New" pitchFamily="49" charset="0"/>
              </a:rPr>
              <a:t>c.getDomainID</a:t>
            </a:r>
            <a:r>
              <a:rPr lang="sr-Latn-RS" sz="1400" dirty="0">
                <a:latin typeface="Courier New" pitchFamily="49" charset="0"/>
                <a:cs typeface="Courier New" pitchFamily="49" charset="0"/>
              </a:rPr>
              <a:t>() + " saved.");</a:t>
            </a:r>
          </a:p>
          <a:p>
            <a:pPr marL="0" indent="0">
              <a:buNone/>
            </a:pPr>
            <a:r>
              <a:rPr lang="sr-Latn-RS" sz="1400" dirty="0">
                <a:latin typeface="Courier New" pitchFamily="49" charset="0"/>
                <a:cs typeface="Courier New" pitchFamily="49" charset="0"/>
              </a:rPr>
              <a:t>            ps.executeUpdate();</a:t>
            </a:r>
          </a:p>
          <a:p>
            <a:pPr marL="0" indent="0">
              <a:buNone/>
            </a:pPr>
            <a:r>
              <a:rPr lang="sr-Latn-RS" sz="1400" dirty="0">
                <a:latin typeface="Courier New" pitchFamily="49" charset="0"/>
                <a:cs typeface="Courier New" pitchFamily="49" charset="0"/>
              </a:rPr>
              <a:t>            ps.close();</a:t>
            </a:r>
          </a:p>
          <a:p>
            <a:pPr marL="0" indent="0">
              <a:buNone/>
            </a:pPr>
            <a:r>
              <a:rPr lang="sr-Latn-RS" sz="14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buNone/>
            </a:pPr>
            <a:r>
              <a:rPr lang="sr-Latn-RS" sz="1400" dirty="0">
                <a:latin typeface="Courier New" pitchFamily="49" charset="0"/>
                <a:cs typeface="Courier New" pitchFamily="49" charset="0"/>
              </a:rPr>
              <a:t>        System.out.println("English codes saved</a:t>
            </a:r>
            <a:r>
              <a:rPr lang="sr-Latn-RS" sz="1400" dirty="0" smtClean="0">
                <a:latin typeface="Courier New" pitchFamily="49" charset="0"/>
                <a:cs typeface="Courier New" pitchFamily="49" charset="0"/>
              </a:rPr>
              <a:t>.");    </a:t>
            </a:r>
            <a:r>
              <a:rPr lang="sr-Latn-RS" sz="1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1519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Magnetic Disk 4"/>
          <p:cNvSpPr/>
          <p:nvPr/>
        </p:nvSpPr>
        <p:spPr>
          <a:xfrm>
            <a:off x="127719" y="3920326"/>
            <a:ext cx="2376264" cy="2088232"/>
          </a:xfrm>
          <a:prstGeom prst="flowChartMagneticDisk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smtClean="0">
                <a:solidFill>
                  <a:schemeClr val="accent2"/>
                </a:solidFill>
              </a:rPr>
              <a:t>msg.PM Database</a:t>
            </a:r>
            <a:endParaRPr lang="en-US" b="1">
              <a:solidFill>
                <a:schemeClr val="accent2"/>
              </a:solidFill>
            </a:endParaRPr>
          </a:p>
        </p:txBody>
      </p:sp>
      <p:pic>
        <p:nvPicPr>
          <p:cNvPr id="6" name="Picture 5" descr="excel2007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04183" y="1688078"/>
            <a:ext cx="1124474" cy="1124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feld 11"/>
          <p:cNvSpPr txBox="1"/>
          <p:nvPr/>
        </p:nvSpPr>
        <p:spPr>
          <a:xfrm>
            <a:off x="4016151" y="2779231"/>
            <a:ext cx="17070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200" b="1" smtClean="0">
                <a:solidFill>
                  <a:srgbClr val="000000"/>
                </a:solidFill>
              </a:rPr>
              <a:t>Translation Glossary</a:t>
            </a:r>
          </a:p>
        </p:txBody>
      </p:sp>
      <p:sp>
        <p:nvSpPr>
          <p:cNvPr id="8" name="Abgerundetes Rechteck 12"/>
          <p:cNvSpPr/>
          <p:nvPr/>
        </p:nvSpPr>
        <p:spPr>
          <a:xfrm>
            <a:off x="3691135" y="4045749"/>
            <a:ext cx="2485256" cy="1858955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mtClean="0"/>
              <a:t>Translation Script</a:t>
            </a:r>
            <a:endParaRPr lang="en-US"/>
          </a:p>
        </p:txBody>
      </p:sp>
      <p:sp>
        <p:nvSpPr>
          <p:cNvPr id="9" name="Pfeil nach rechts 13"/>
          <p:cNvSpPr/>
          <p:nvPr/>
        </p:nvSpPr>
        <p:spPr>
          <a:xfrm>
            <a:off x="2575991" y="4208358"/>
            <a:ext cx="1046584" cy="561054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smtClean="0"/>
              <a:t>READ</a:t>
            </a:r>
            <a:endParaRPr lang="en-US" sz="1400"/>
          </a:p>
        </p:txBody>
      </p:sp>
      <p:sp>
        <p:nvSpPr>
          <p:cNvPr id="10" name="Pfeil nach rechts 15"/>
          <p:cNvSpPr/>
          <p:nvPr/>
        </p:nvSpPr>
        <p:spPr>
          <a:xfrm rot="5400000">
            <a:off x="4479503" y="3229963"/>
            <a:ext cx="908519" cy="561054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smtClean="0"/>
              <a:t>READ</a:t>
            </a:r>
            <a:endParaRPr lang="en-US" sz="1400"/>
          </a:p>
        </p:txBody>
      </p:sp>
      <p:sp>
        <p:nvSpPr>
          <p:cNvPr id="11" name="Pfeil nach links 14"/>
          <p:cNvSpPr/>
          <p:nvPr/>
        </p:nvSpPr>
        <p:spPr>
          <a:xfrm>
            <a:off x="2575991" y="5216469"/>
            <a:ext cx="1046584" cy="577889"/>
          </a:xfrm>
          <a:prstGeom prst="lef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smtClean="0"/>
              <a:t>STORE</a:t>
            </a:r>
            <a:endParaRPr lang="en-US" sz="1400"/>
          </a:p>
        </p:txBody>
      </p:sp>
      <p:graphicFrame>
        <p:nvGraphicFramePr>
          <p:cNvPr id="12" name="Diagramm 18"/>
          <p:cNvGraphicFramePr/>
          <p:nvPr>
            <p:extLst>
              <p:ext uri="{D42A27DB-BD31-4B8C-83A1-F6EECF244321}">
                <p14:modId xmlns:p14="http://schemas.microsoft.com/office/powerpoint/2010/main" val="1989611653"/>
              </p:ext>
            </p:extLst>
          </p:nvPr>
        </p:nvGraphicFramePr>
        <p:xfrm>
          <a:off x="3988464" y="4561412"/>
          <a:ext cx="1899895" cy="12311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Textfeld 17"/>
          <p:cNvSpPr txBox="1"/>
          <p:nvPr/>
        </p:nvSpPr>
        <p:spPr>
          <a:xfrm>
            <a:off x="4285691" y="4975226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en-US" sz="1400" smtClean="0">
                <a:solidFill>
                  <a:schemeClr val="bg1"/>
                </a:solidFill>
              </a:rPr>
              <a:t>TRANSLATE</a:t>
            </a:r>
          </a:p>
        </p:txBody>
      </p:sp>
      <p:pic>
        <p:nvPicPr>
          <p:cNvPr id="14" name="Picture 13" descr="D:\41802d1177765259-nice-notepad-icon-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519" y="4136350"/>
            <a:ext cx="1198173" cy="1198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22"/>
          <p:cNvSpPr txBox="1"/>
          <p:nvPr/>
        </p:nvSpPr>
        <p:spPr>
          <a:xfrm>
            <a:off x="7255953" y="5359310"/>
            <a:ext cx="1296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en-US" sz="1200" b="1" smtClean="0">
                <a:solidFill>
                  <a:srgbClr val="000000"/>
                </a:solidFill>
              </a:rPr>
              <a:t>Non Translated</a:t>
            </a:r>
            <a:br>
              <a:rPr lang="en-US" sz="1200" b="1" smtClean="0">
                <a:solidFill>
                  <a:srgbClr val="000000"/>
                </a:solidFill>
              </a:rPr>
            </a:br>
            <a:r>
              <a:rPr lang="en-US" sz="1200" b="1" smtClean="0">
                <a:solidFill>
                  <a:srgbClr val="000000"/>
                </a:solidFill>
              </a:rPr>
              <a:t>Terms List</a:t>
            </a:r>
          </a:p>
        </p:txBody>
      </p:sp>
      <p:sp>
        <p:nvSpPr>
          <p:cNvPr id="16" name="Pfeil nach rechts 23"/>
          <p:cNvSpPr/>
          <p:nvPr/>
        </p:nvSpPr>
        <p:spPr>
          <a:xfrm>
            <a:off x="6230820" y="4617823"/>
            <a:ext cx="1046584" cy="561054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smtClean="0"/>
              <a:t>STORE</a:t>
            </a:r>
            <a:endParaRPr lang="en-US" sz="140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27719" y="543177"/>
            <a:ext cx="8694711" cy="4220733"/>
          </a:xfrm>
        </p:spPr>
        <p:txBody>
          <a:bodyPr>
            <a:normAutofit fontScale="90000"/>
          </a:bodyPr>
          <a:lstStyle/>
          <a:p>
            <a:pPr marL="0" indent="0" algn="l" fontAlgn="auto">
              <a:spcAft>
                <a:spcPts val="0"/>
              </a:spcAft>
              <a:defRPr/>
            </a:pPr>
            <a:r>
              <a:rPr lang="sr-Latn-RS" sz="2700" dirty="0" smtClean="0"/>
              <a:t>E</a:t>
            </a:r>
            <a:r>
              <a:rPr lang="en-US" sz="2700" dirty="0" err="1" smtClean="0"/>
              <a:t>xplanation</a:t>
            </a:r>
            <a:r>
              <a:rPr lang="en-US" sz="2700" dirty="0" smtClean="0"/>
              <a:t> </a:t>
            </a:r>
            <a:r>
              <a:rPr lang="en-US" sz="2700" dirty="0"/>
              <a:t>of task structure :</a:t>
            </a: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700" dirty="0"/>
              <a:t/>
            </a:r>
            <a:br>
              <a:rPr lang="en-US" sz="2700" dirty="0"/>
            </a:br>
            <a:r>
              <a:rPr lang="en-US" sz="2700" dirty="0" smtClean="0"/>
              <a:t>				Translation-Glossary.xlsx</a:t>
            </a:r>
            <a:r>
              <a:rPr lang="en-US" sz="2700" dirty="0"/>
              <a:t/>
            </a:r>
            <a:br>
              <a:rPr lang="en-US" sz="2700" dirty="0"/>
            </a:b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700" dirty="0"/>
              <a:t/>
            </a:r>
            <a:br>
              <a:rPr lang="en-US" sz="2700" dirty="0"/>
            </a:b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700" dirty="0" smtClean="0"/>
              <a:t>Database_Extract.s3db</a:t>
            </a:r>
            <a:br>
              <a:rPr lang="en-US" sz="2700" dirty="0" smtClean="0"/>
            </a:br>
            <a:r>
              <a:rPr lang="en-US" sz="2700" dirty="0" smtClean="0"/>
              <a:t> </a:t>
            </a:r>
            <a:r>
              <a:rPr lang="en-US" sz="2700" dirty="0"/>
              <a:t>(SQLite Database</a:t>
            </a:r>
            <a:r>
              <a:rPr lang="en-US" sz="2700" dirty="0" smtClean="0"/>
              <a:t>)</a:t>
            </a:r>
            <a:br>
              <a:rPr lang="en-US" sz="2700" dirty="0" smtClean="0"/>
            </a:br>
            <a:r>
              <a:rPr lang="en-US" dirty="0" smtClean="0"/>
              <a:t>			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sr-Latn-RS" dirty="0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6411921" y="3722871"/>
            <a:ext cx="2732079" cy="645755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GB" sz="2400" dirty="0" smtClean="0"/>
              <a:t>notTranslated.xml</a:t>
            </a:r>
            <a:endParaRPr lang="sr-Latn-RS" dirty="0"/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141783" y="6008558"/>
            <a:ext cx="5915000" cy="451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PMKFORMULA</a:t>
            </a:r>
            <a:r>
              <a:rPr lang="sr-Latn-RS" dirty="0" smtClean="0"/>
              <a:t> (</a:t>
            </a:r>
            <a:r>
              <a:rPr lang="en-US" u="sng" dirty="0" smtClean="0"/>
              <a:t>OBJECTID</a:t>
            </a:r>
            <a:r>
              <a:rPr lang="sr-Latn-RS" u="sng" dirty="0" smtClean="0"/>
              <a:t>, </a:t>
            </a:r>
            <a:r>
              <a:rPr lang="en-US" u="sng" dirty="0" smtClean="0"/>
              <a:t>DOMAINID</a:t>
            </a:r>
            <a:r>
              <a:rPr lang="sr-Latn-RS" dirty="0" smtClean="0"/>
              <a:t>, </a:t>
            </a:r>
            <a:r>
              <a:rPr lang="en-US" dirty="0" smtClean="0"/>
              <a:t>FORMULATEXTWORK</a:t>
            </a:r>
            <a:r>
              <a:rPr lang="sr-Latn-RS" dirty="0" smtClean="0"/>
              <a:t>)</a:t>
            </a:r>
            <a:endParaRPr lang="en-US" i="1" u="sng" dirty="0" smtClean="0"/>
          </a:p>
        </p:txBody>
      </p:sp>
    </p:spTree>
    <p:extLst>
      <p:ext uri="{BB962C8B-B14F-4D97-AF65-F5344CB8AC3E}">
        <p14:creationId xmlns:p14="http://schemas.microsoft.com/office/powerpoint/2010/main" val="77295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457200"/>
            <a:ext cx="7355160" cy="5708104"/>
          </a:xfrm>
        </p:spPr>
        <p:txBody>
          <a:bodyPr/>
          <a:lstStyle/>
          <a:p>
            <a:pPr marL="0" indent="0" fontAlgn="auto">
              <a:spcAft>
                <a:spcPts val="2400"/>
              </a:spcAft>
              <a:buNone/>
              <a:defRPr/>
            </a:pPr>
            <a:r>
              <a:rPr lang="sr-Latn-RS" sz="2800" b="1" dirty="0" smtClean="0"/>
              <a:t>Main task:</a:t>
            </a:r>
            <a:endParaRPr lang="sr-Latn-RS" b="1" dirty="0" smtClean="0"/>
          </a:p>
          <a:p>
            <a:pPr fontAlgn="auto">
              <a:spcAft>
                <a:spcPts val="1200"/>
              </a:spcAft>
              <a:defRPr/>
            </a:pPr>
            <a:r>
              <a:rPr lang="en-US" dirty="0" smtClean="0"/>
              <a:t>Establish </a:t>
            </a:r>
            <a:r>
              <a:rPr lang="en-US" dirty="0"/>
              <a:t>connection (read &amp; write) to msg.PM Database SQLite</a:t>
            </a:r>
            <a:br>
              <a:rPr lang="en-US" dirty="0"/>
            </a:br>
            <a:r>
              <a:rPr lang="sr-Latn-RS" dirty="0" smtClean="0"/>
              <a:t>	(</a:t>
            </a:r>
            <a:r>
              <a:rPr lang="en-US" i="1" dirty="0" smtClean="0"/>
              <a:t>other </a:t>
            </a:r>
            <a:r>
              <a:rPr lang="en-US" i="1" dirty="0"/>
              <a:t>DBMS </a:t>
            </a:r>
            <a:r>
              <a:rPr lang="en-US" i="1" dirty="0" smtClean="0"/>
              <a:t>supported</a:t>
            </a:r>
            <a:r>
              <a:rPr lang="sr-Latn-RS" i="1" dirty="0" smtClean="0"/>
              <a:t> by </a:t>
            </a:r>
            <a:r>
              <a:rPr lang="sr-Latn-RS" i="1" u="sng" dirty="0" smtClean="0"/>
              <a:t>db.properties</a:t>
            </a:r>
            <a:r>
              <a:rPr lang="sr-Latn-RS" i="1" dirty="0" smtClean="0"/>
              <a:t> file)</a:t>
            </a:r>
            <a:endParaRPr lang="en-US" i="1" dirty="0"/>
          </a:p>
          <a:p>
            <a:pPr fontAlgn="auto">
              <a:spcAft>
                <a:spcPts val="1200"/>
              </a:spcAft>
              <a:defRPr/>
            </a:pPr>
            <a:r>
              <a:rPr lang="en-US" dirty="0"/>
              <a:t>Parse Glossary Excel</a:t>
            </a:r>
            <a:br>
              <a:rPr lang="en-US" dirty="0"/>
            </a:br>
            <a:r>
              <a:rPr lang="sr-Latn-RS" dirty="0" smtClean="0"/>
              <a:t>	(</a:t>
            </a:r>
            <a:r>
              <a:rPr lang="en-US" i="1" dirty="0" smtClean="0"/>
              <a:t>Establish </a:t>
            </a:r>
            <a:r>
              <a:rPr lang="en-US" i="1" dirty="0"/>
              <a:t>internal data structure for the </a:t>
            </a:r>
            <a:r>
              <a:rPr lang="en-US" i="1" dirty="0" smtClean="0"/>
              <a:t>glossary</a:t>
            </a:r>
            <a:r>
              <a:rPr lang="sr-Latn-RS" i="1" dirty="0" smtClean="0"/>
              <a:t> -&gt; </a:t>
            </a:r>
            <a:r>
              <a:rPr lang="sr-Latn-RS" i="1" u="sng" dirty="0" smtClean="0"/>
              <a:t>map</a:t>
            </a:r>
            <a:r>
              <a:rPr lang="sr-Latn-RS" i="1" dirty="0" smtClean="0"/>
              <a:t>)</a:t>
            </a:r>
            <a:endParaRPr lang="en-US" i="1" dirty="0"/>
          </a:p>
          <a:p>
            <a:pPr fontAlgn="auto">
              <a:spcAft>
                <a:spcPts val="1200"/>
              </a:spcAft>
              <a:defRPr/>
            </a:pPr>
            <a:r>
              <a:rPr lang="en-US" dirty="0"/>
              <a:t>Apply Glossary on formula text and identify not translated terms</a:t>
            </a:r>
            <a:br>
              <a:rPr lang="en-US" dirty="0"/>
            </a:br>
            <a:r>
              <a:rPr lang="sr-Latn-RS" dirty="0" smtClean="0"/>
              <a:t>	(</a:t>
            </a:r>
            <a:r>
              <a:rPr lang="en-US" i="1" dirty="0" smtClean="0"/>
              <a:t>Ignore reserved terms &amp; comments</a:t>
            </a:r>
            <a:r>
              <a:rPr lang="sr-Latn-RS" i="1" dirty="0" smtClean="0"/>
              <a:t>)</a:t>
            </a:r>
          </a:p>
          <a:p>
            <a:pPr marL="0" indent="0">
              <a:spcAft>
                <a:spcPts val="2400"/>
              </a:spcAft>
              <a:buNone/>
              <a:defRPr/>
            </a:pPr>
            <a:r>
              <a:rPr lang="sr-Latn-RS" sz="2800" b="1" dirty="0" smtClean="0"/>
              <a:t>Bonus task:</a:t>
            </a:r>
          </a:p>
          <a:p>
            <a:pPr fontAlgn="auto">
              <a:spcAft>
                <a:spcPts val="1200"/>
              </a:spcAft>
              <a:defRPr/>
            </a:pPr>
            <a:r>
              <a:rPr lang="en-US" dirty="0" smtClean="0"/>
              <a:t>Apply Store </a:t>
            </a:r>
            <a:r>
              <a:rPr lang="en-US" dirty="0"/>
              <a:t>the non translated terms in separate XML file also. The structure of the file is left up to you to define.</a:t>
            </a:r>
          </a:p>
          <a:p>
            <a:pPr marL="0" indent="0">
              <a:spcAft>
                <a:spcPts val="2400"/>
              </a:spcAft>
              <a:buNone/>
              <a:defRPr/>
            </a:pPr>
            <a:r>
              <a:rPr lang="sr-Latn-RS" dirty="0" smtClean="0"/>
              <a:t>	(</a:t>
            </a:r>
            <a:r>
              <a:rPr lang="en-US" i="1" dirty="0" smtClean="0"/>
              <a:t>Non translated terms written into </a:t>
            </a:r>
            <a:r>
              <a:rPr lang="sr-Latn-RS" i="1" u="sng" dirty="0" smtClean="0"/>
              <a:t>notTranslated.xml</a:t>
            </a:r>
            <a:r>
              <a:rPr lang="sr-Latn-RS" i="1" dirty="0" smtClean="0"/>
              <a:t>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8812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48680"/>
            <a:ext cx="8667750" cy="523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160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9552" y="0"/>
            <a:ext cx="8219256" cy="6328792"/>
          </a:xfrm>
        </p:spPr>
        <p:txBody>
          <a:bodyPr/>
          <a:lstStyle/>
          <a:p>
            <a:pPr marL="0" indent="0">
              <a:buNone/>
            </a:pPr>
            <a:r>
              <a:rPr lang="sr-Latn-RS" sz="1600" dirty="0">
                <a:latin typeface="Courier New" pitchFamily="49" charset="0"/>
                <a:cs typeface="Courier New" pitchFamily="49" charset="0"/>
              </a:rPr>
              <a:t>public static void main(String[] args) {</a:t>
            </a:r>
          </a:p>
          <a:p>
            <a:pPr marL="0" indent="0">
              <a:buNone/>
            </a:pPr>
            <a:r>
              <a:rPr lang="sr-Latn-RS" sz="1600" dirty="0">
                <a:latin typeface="Courier New" pitchFamily="49" charset="0"/>
                <a:cs typeface="Courier New" pitchFamily="49" charset="0"/>
              </a:rPr>
              <a:t>        try {</a:t>
            </a:r>
          </a:p>
          <a:p>
            <a:pPr marL="0" indent="0">
              <a:buNone/>
            </a:pPr>
            <a:r>
              <a:rPr lang="sr-Latn-RS" sz="1600" dirty="0">
                <a:latin typeface="Courier New" pitchFamily="49" charset="0"/>
                <a:cs typeface="Courier New" pitchFamily="49" charset="0"/>
              </a:rPr>
              <a:t>            reservedTerms = getReservedTerms();</a:t>
            </a:r>
          </a:p>
          <a:p>
            <a:pPr marL="0" indent="0">
              <a:buNone/>
            </a:pPr>
            <a:r>
              <a:rPr lang="sr-Latn-RS" sz="1600" dirty="0">
                <a:latin typeface="Courier New" pitchFamily="49" charset="0"/>
                <a:cs typeface="Courier New" pitchFamily="49" charset="0"/>
              </a:rPr>
              <a:t>            glossary = getGlossaryMap();</a:t>
            </a:r>
          </a:p>
          <a:p>
            <a:pPr marL="0" indent="0">
              <a:buNone/>
            </a:pPr>
            <a:endParaRPr lang="sr-Latn-R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sr-Latn-RS" sz="1600" dirty="0">
                <a:latin typeface="Courier New" pitchFamily="49" charset="0"/>
                <a:cs typeface="Courier New" pitchFamily="49" charset="0"/>
              </a:rPr>
              <a:t>            dbb = DBBroker.getINSTANCE();</a:t>
            </a:r>
          </a:p>
          <a:p>
            <a:pPr marL="0" indent="0">
              <a:buNone/>
            </a:pPr>
            <a:r>
              <a:rPr lang="sr-Latn-RS" sz="1600" dirty="0">
                <a:latin typeface="Courier New" pitchFamily="49" charset="0"/>
                <a:cs typeface="Courier New" pitchFamily="49" charset="0"/>
              </a:rPr>
              <a:t>            dbb.loadDriver();</a:t>
            </a:r>
          </a:p>
          <a:p>
            <a:pPr marL="0" indent="0">
              <a:buNone/>
            </a:pPr>
            <a:r>
              <a:rPr lang="sr-Latn-RS" sz="1600" dirty="0">
                <a:latin typeface="Courier New" pitchFamily="49" charset="0"/>
                <a:cs typeface="Courier New" pitchFamily="49" charset="0"/>
              </a:rPr>
              <a:t>            dbb.openConnection();</a:t>
            </a:r>
          </a:p>
          <a:p>
            <a:pPr marL="0" indent="0">
              <a:buNone/>
            </a:pPr>
            <a:r>
              <a:rPr lang="sr-Latn-RS" sz="1600" dirty="0">
                <a:latin typeface="Courier New" pitchFamily="49" charset="0"/>
                <a:cs typeface="Courier New" pitchFamily="49" charset="0"/>
              </a:rPr>
              <a:t>            codesToTranslate = dbb.getCodesToTranslate();</a:t>
            </a:r>
          </a:p>
          <a:p>
            <a:pPr marL="0" indent="0">
              <a:buNone/>
            </a:pPr>
            <a:endParaRPr lang="sr-Latn-R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sr-Latn-RS" sz="1600" dirty="0">
                <a:latin typeface="Courier New" pitchFamily="49" charset="0"/>
                <a:cs typeface="Courier New" pitchFamily="49" charset="0"/>
              </a:rPr>
              <a:t>            for (Code c : codesToTranslate) {</a:t>
            </a:r>
          </a:p>
          <a:p>
            <a:pPr marL="0" indent="0">
              <a:buNone/>
            </a:pPr>
            <a:r>
              <a:rPr lang="sr-Latn-RS" sz="1600" dirty="0">
                <a:latin typeface="Courier New" pitchFamily="49" charset="0"/>
                <a:cs typeface="Courier New" pitchFamily="49" charset="0"/>
              </a:rPr>
              <a:t>                translate(c);</a:t>
            </a:r>
          </a:p>
          <a:p>
            <a:pPr marL="0" indent="0">
              <a:buNone/>
            </a:pPr>
            <a:r>
              <a:rPr lang="sr-Latn-RS" sz="1600" dirty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pPr marL="0" indent="0">
              <a:buNone/>
            </a:pPr>
            <a:r>
              <a:rPr lang="sr-Latn-RS" sz="1600" dirty="0">
                <a:latin typeface="Courier New" pitchFamily="49" charset="0"/>
                <a:cs typeface="Courier New" pitchFamily="49" charset="0"/>
              </a:rPr>
              <a:t>            System.out.println("All codes translated.");</a:t>
            </a:r>
          </a:p>
          <a:p>
            <a:pPr marL="0" indent="0">
              <a:buNone/>
            </a:pPr>
            <a:endParaRPr lang="sr-Latn-R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sr-Latn-RS" sz="1600" dirty="0">
                <a:latin typeface="Courier New" pitchFamily="49" charset="0"/>
                <a:cs typeface="Courier New" pitchFamily="49" charset="0"/>
              </a:rPr>
              <a:t>            dbb.saveEnglishCodes(codesToTranslate);</a:t>
            </a:r>
          </a:p>
          <a:p>
            <a:pPr marL="0" indent="0">
              <a:buNone/>
            </a:pPr>
            <a:r>
              <a:rPr lang="sr-Latn-RS" sz="1600" dirty="0">
                <a:latin typeface="Courier New" pitchFamily="49" charset="0"/>
                <a:cs typeface="Courier New" pitchFamily="49" charset="0"/>
              </a:rPr>
              <a:t>            dbb.closeConnection();</a:t>
            </a:r>
          </a:p>
          <a:p>
            <a:pPr marL="0" indent="0">
              <a:buNone/>
            </a:pPr>
            <a:endParaRPr lang="sr-Latn-R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sr-Latn-RS" sz="1600" dirty="0">
                <a:latin typeface="Courier New" pitchFamily="49" charset="0"/>
                <a:cs typeface="Courier New" pitchFamily="49" charset="0"/>
              </a:rPr>
              <a:t>            saveNotTranslated();</a:t>
            </a:r>
          </a:p>
          <a:p>
            <a:pPr marL="0" indent="0">
              <a:buNone/>
            </a:pPr>
            <a:r>
              <a:rPr lang="sr-Latn-RS" sz="1600" dirty="0">
                <a:latin typeface="Courier New" pitchFamily="49" charset="0"/>
                <a:cs typeface="Courier New" pitchFamily="49" charset="0"/>
              </a:rPr>
              <a:t>        } catch (Exception ex) {</a:t>
            </a:r>
          </a:p>
          <a:p>
            <a:pPr marL="0" indent="0">
              <a:buNone/>
            </a:pPr>
            <a:r>
              <a:rPr lang="sr-Latn-RS" sz="1600" dirty="0">
                <a:latin typeface="Courier New" pitchFamily="49" charset="0"/>
                <a:cs typeface="Courier New" pitchFamily="49" charset="0"/>
              </a:rPr>
              <a:t>            ex.printStackTrace();</a:t>
            </a:r>
          </a:p>
          <a:p>
            <a:pPr marL="0" indent="0">
              <a:buNone/>
            </a:pPr>
            <a:r>
              <a:rPr lang="sr-Latn-R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sr-Latn-R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sr-Latn-R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sr-Latn-RS" sz="1600" dirty="0">
                <a:latin typeface="Courier New" pitchFamily="49" charset="0"/>
                <a:cs typeface="Courier New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77444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260648"/>
            <a:ext cx="8568952" cy="6311730"/>
          </a:xfrm>
        </p:spPr>
        <p:txBody>
          <a:bodyPr/>
          <a:lstStyle/>
          <a:p>
            <a:pPr marL="0" indent="0">
              <a:buNone/>
            </a:pPr>
            <a:endParaRPr lang="en-GB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sr-Latn-RS" sz="1400" dirty="0">
                <a:latin typeface="Courier New" pitchFamily="49" charset="0"/>
                <a:cs typeface="Courier New" pitchFamily="49" charset="0"/>
              </a:rPr>
              <a:t>private static Map&lt;String, String&gt; getGlossaryMap() throws Exception {</a:t>
            </a:r>
          </a:p>
          <a:p>
            <a:pPr marL="0" indent="0">
              <a:buNone/>
            </a:pPr>
            <a:r>
              <a:rPr lang="sr-Latn-R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sr-Latn-RS" sz="1400" dirty="0" smtClean="0">
                <a:latin typeface="Courier New" pitchFamily="49" charset="0"/>
                <a:cs typeface="Courier New" pitchFamily="49" charset="0"/>
              </a:rPr>
              <a:t>InputStream </a:t>
            </a:r>
            <a:r>
              <a:rPr lang="sr-Latn-RS" sz="1400" dirty="0">
                <a:latin typeface="Courier New" pitchFamily="49" charset="0"/>
                <a:cs typeface="Courier New" pitchFamily="49" charset="0"/>
              </a:rPr>
              <a:t>glossaryFile = new FileInputStream(new File("</a:t>
            </a:r>
            <a:r>
              <a:rPr lang="sr-Latn-RS" sz="1400" dirty="0" smtClean="0">
                <a:latin typeface="Courier New" pitchFamily="49" charset="0"/>
                <a:cs typeface="Courier New" pitchFamily="49" charset="0"/>
              </a:rPr>
              <a:t>Translation-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			                                      </a:t>
            </a:r>
            <a:r>
              <a:rPr lang="sr-Latn-RS" sz="1400" dirty="0" smtClean="0">
                <a:latin typeface="Courier New" pitchFamily="49" charset="0"/>
                <a:cs typeface="Courier New" pitchFamily="49" charset="0"/>
              </a:rPr>
              <a:t>Glossary.xlsx</a:t>
            </a:r>
            <a:r>
              <a:rPr lang="sr-Latn-RS" sz="1400" dirty="0">
                <a:latin typeface="Courier New" pitchFamily="49" charset="0"/>
                <a:cs typeface="Courier New" pitchFamily="49" charset="0"/>
              </a:rPr>
              <a:t>"));</a:t>
            </a:r>
          </a:p>
          <a:p>
            <a:pPr marL="0" indent="0">
              <a:buNone/>
            </a:pPr>
            <a:r>
              <a:rPr lang="sr-Latn-RS" sz="1400" dirty="0">
                <a:latin typeface="Courier New" pitchFamily="49" charset="0"/>
                <a:cs typeface="Courier New" pitchFamily="49" charset="0"/>
              </a:rPr>
              <a:t>        XSSFWorkbook wb = new XSSFWorkbook(glossaryFile</a:t>
            </a:r>
            <a:r>
              <a:rPr lang="sr-Latn-RS" sz="14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sr-Latn-R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sr-Latn-RS" sz="1400" dirty="0">
                <a:latin typeface="Courier New" pitchFamily="49" charset="0"/>
                <a:cs typeface="Courier New" pitchFamily="49" charset="0"/>
              </a:rPr>
              <a:t>        Map&lt;String, String&gt; map = new HashMap&lt;&gt;();</a:t>
            </a:r>
          </a:p>
          <a:p>
            <a:pPr marL="0" indent="0">
              <a:buNone/>
            </a:pPr>
            <a:r>
              <a:rPr lang="sr-Latn-RS" sz="1400" dirty="0">
                <a:latin typeface="Courier New" pitchFamily="49" charset="0"/>
                <a:cs typeface="Courier New" pitchFamily="49" charset="0"/>
              </a:rPr>
              <a:t>        for (int i = 0; i &lt; wb.getNumberOfSheets(); i++) {</a:t>
            </a:r>
          </a:p>
          <a:p>
            <a:pPr marL="0" indent="0">
              <a:buNone/>
            </a:pPr>
            <a:r>
              <a:rPr lang="sr-Latn-RS" sz="1400" dirty="0">
                <a:latin typeface="Courier New" pitchFamily="49" charset="0"/>
                <a:cs typeface="Courier New" pitchFamily="49" charset="0"/>
              </a:rPr>
              <a:t>            XSSFSheet sheet = wb.getSheetAt(i);</a:t>
            </a:r>
          </a:p>
          <a:p>
            <a:pPr marL="0" indent="0">
              <a:buNone/>
            </a:pPr>
            <a:r>
              <a:rPr lang="sr-Latn-RS" sz="1400" dirty="0">
                <a:latin typeface="Courier New" pitchFamily="49" charset="0"/>
                <a:cs typeface="Courier New" pitchFamily="49" charset="0"/>
              </a:rPr>
              <a:t>            XSSFRow row</a:t>
            </a:r>
            <a:r>
              <a:rPr lang="sr-Latn-RS" sz="1400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//Apache poi</a:t>
            </a:r>
            <a:endParaRPr lang="sr-Latn-RS" sz="1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sr-Latn-RS" sz="1400" dirty="0">
                <a:latin typeface="Courier New" pitchFamily="49" charset="0"/>
                <a:cs typeface="Courier New" pitchFamily="49" charset="0"/>
              </a:rPr>
              <a:t>            Iterator rows = sheet.rowIterator();</a:t>
            </a:r>
          </a:p>
          <a:p>
            <a:pPr marL="0" indent="0">
              <a:buNone/>
            </a:pPr>
            <a:r>
              <a:rPr lang="sr-Latn-RS" sz="1400" dirty="0">
                <a:latin typeface="Courier New" pitchFamily="49" charset="0"/>
                <a:cs typeface="Courier New" pitchFamily="49" charset="0"/>
              </a:rPr>
              <a:t>            while (rows.hasNext()) {</a:t>
            </a:r>
          </a:p>
          <a:p>
            <a:pPr marL="0" indent="0">
              <a:buNone/>
            </a:pPr>
            <a:r>
              <a:rPr lang="sr-Latn-RS" sz="1400" dirty="0">
                <a:latin typeface="Courier New" pitchFamily="49" charset="0"/>
                <a:cs typeface="Courier New" pitchFamily="49" charset="0"/>
              </a:rPr>
              <a:t>                row = (XSSFRow) rows.next();</a:t>
            </a:r>
          </a:p>
          <a:p>
            <a:pPr marL="0" indent="0">
              <a:buNone/>
            </a:pPr>
            <a:r>
              <a:rPr lang="sr-Latn-RS" sz="1400" dirty="0">
                <a:latin typeface="Courier New" pitchFamily="49" charset="0"/>
                <a:cs typeface="Courier New" pitchFamily="49" charset="0"/>
              </a:rPr>
              <a:t>                if (row == null || row.getCell(0) == null || 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			            </a:t>
            </a:r>
            <a:r>
              <a:rPr lang="sr-Latn-RS" sz="1400" dirty="0" smtClean="0">
                <a:latin typeface="Courier New" pitchFamily="49" charset="0"/>
                <a:cs typeface="Courier New" pitchFamily="49" charset="0"/>
              </a:rPr>
              <a:t>row.getCell(0</a:t>
            </a:r>
            <a:r>
              <a:rPr lang="sr-Latn-RS" sz="1400" dirty="0">
                <a:latin typeface="Courier New" pitchFamily="49" charset="0"/>
                <a:cs typeface="Courier New" pitchFamily="49" charset="0"/>
              </a:rPr>
              <a:t>).getStringCellValue().equals("German")) {</a:t>
            </a:r>
          </a:p>
          <a:p>
            <a:pPr marL="0" indent="0">
              <a:buNone/>
            </a:pPr>
            <a:r>
              <a:rPr lang="sr-Latn-RS" sz="1400" dirty="0">
                <a:latin typeface="Courier New" pitchFamily="49" charset="0"/>
                <a:cs typeface="Courier New" pitchFamily="49" charset="0"/>
              </a:rPr>
              <a:t>                    continue;</a:t>
            </a:r>
          </a:p>
          <a:p>
            <a:pPr marL="0" indent="0">
              <a:buNone/>
            </a:pPr>
            <a:r>
              <a:rPr lang="sr-Latn-RS" sz="1400" dirty="0">
                <a:latin typeface="Courier New" pitchFamily="49" charset="0"/>
                <a:cs typeface="Courier New" pitchFamily="49" charset="0"/>
              </a:rPr>
              <a:t>                }</a:t>
            </a:r>
          </a:p>
          <a:p>
            <a:pPr marL="0" indent="0">
              <a:buNone/>
            </a:pPr>
            <a:r>
              <a:rPr lang="sr-Latn-RS" sz="1400" dirty="0">
                <a:latin typeface="Courier New" pitchFamily="49" charset="0"/>
                <a:cs typeface="Courier New" pitchFamily="49" charset="0"/>
              </a:rPr>
              <a:t>                map.put(row.getCell(0).getStringCellValue(), 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			                </a:t>
            </a:r>
            <a:r>
              <a:rPr lang="sr-Latn-RS" sz="1400" dirty="0" smtClean="0">
                <a:latin typeface="Courier New" pitchFamily="49" charset="0"/>
                <a:cs typeface="Courier New" pitchFamily="49" charset="0"/>
              </a:rPr>
              <a:t>row.getCell(1</a:t>
            </a:r>
            <a:r>
              <a:rPr lang="sr-Latn-RS" sz="1400" dirty="0">
                <a:latin typeface="Courier New" pitchFamily="49" charset="0"/>
                <a:cs typeface="Courier New" pitchFamily="49" charset="0"/>
              </a:rPr>
              <a:t>).getStringCellValue());</a:t>
            </a:r>
          </a:p>
          <a:p>
            <a:pPr marL="0" indent="0">
              <a:buNone/>
            </a:pPr>
            <a:r>
              <a:rPr lang="sr-Latn-RS" sz="1400" dirty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pPr marL="0" indent="0">
              <a:buNone/>
            </a:pPr>
            <a:r>
              <a:rPr lang="sr-Latn-RS" sz="14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buNone/>
            </a:pPr>
            <a:r>
              <a:rPr lang="sr-Latn-RS" sz="1400" dirty="0">
                <a:latin typeface="Courier New" pitchFamily="49" charset="0"/>
                <a:cs typeface="Courier New" pitchFamily="49" charset="0"/>
              </a:rPr>
              <a:t>        System.out.println("Translation Glossary loaded.");</a:t>
            </a:r>
          </a:p>
          <a:p>
            <a:pPr marL="0" indent="0">
              <a:buNone/>
            </a:pPr>
            <a:r>
              <a:rPr lang="sr-Latn-RS" sz="1400" dirty="0">
                <a:latin typeface="Courier New" pitchFamily="49" charset="0"/>
                <a:cs typeface="Courier New" pitchFamily="49" charset="0"/>
              </a:rPr>
              <a:t>        return map;</a:t>
            </a:r>
          </a:p>
          <a:p>
            <a:pPr marL="0" indent="0">
              <a:buNone/>
            </a:pPr>
            <a:r>
              <a:rPr lang="sr-Latn-RS" sz="1400" dirty="0">
                <a:latin typeface="Courier New" pitchFamily="49" charset="0"/>
                <a:cs typeface="Courier New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46343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32040" y="1196752"/>
            <a:ext cx="3747392" cy="3528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251520" y="836712"/>
            <a:ext cx="8568952" cy="4464496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						</a:t>
            </a:r>
            <a:r>
              <a:rPr lang="sr-Latn-RS" sz="1400" dirty="0" smtClean="0">
                <a:latin typeface="Courier New" pitchFamily="49" charset="0"/>
                <a:cs typeface="Courier New" pitchFamily="49" charset="0"/>
              </a:rPr>
              <a:t> db.properties</a:t>
            </a:r>
            <a:endParaRPr lang="en-GB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sr-Latn-RS" sz="1400" dirty="0" smtClean="0">
                <a:latin typeface="Courier New" pitchFamily="49" charset="0"/>
                <a:cs typeface="Courier New" pitchFamily="49" charset="0"/>
              </a:rPr>
              <a:t>private Util() {</a:t>
            </a:r>
          </a:p>
          <a:p>
            <a:pPr marL="0" indent="0">
              <a:buFont typeface="Wingdings" pitchFamily="2" charset="2"/>
              <a:buNone/>
            </a:pPr>
            <a:r>
              <a:rPr lang="sr-Latn-RS" sz="1400" dirty="0" smtClean="0">
                <a:latin typeface="Courier New" pitchFamily="49" charset="0"/>
                <a:cs typeface="Courier New" pitchFamily="49" charset="0"/>
              </a:rPr>
              <a:t>   properties = new Properties();</a:t>
            </a:r>
          </a:p>
          <a:p>
            <a:pPr marL="0" indent="0">
              <a:buFont typeface="Wingdings" pitchFamily="2" charset="2"/>
              <a:buNone/>
            </a:pPr>
            <a:r>
              <a:rPr lang="sr-Latn-RS" sz="1400" dirty="0" smtClean="0">
                <a:latin typeface="Courier New" pitchFamily="49" charset="0"/>
                <a:cs typeface="Courier New" pitchFamily="49" charset="0"/>
              </a:rPr>
              <a:t>   try {</a:t>
            </a:r>
          </a:p>
          <a:p>
            <a:pPr marL="0" indent="0">
              <a:buFont typeface="Wingdings" pitchFamily="2" charset="2"/>
              <a:buNone/>
            </a:pPr>
            <a:r>
              <a:rPr lang="sr-Latn-RS" sz="1400" dirty="0" smtClean="0">
                <a:latin typeface="Courier New" pitchFamily="49" charset="0"/>
                <a:cs typeface="Courier New" pitchFamily="49" charset="0"/>
              </a:rPr>
              <a:t>       properties.load(new </a:t>
            </a:r>
            <a:endParaRPr lang="en-GB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sr-Latn-RS" sz="1400" dirty="0" smtClean="0">
                <a:latin typeface="Courier New" pitchFamily="49" charset="0"/>
                <a:cs typeface="Courier New" pitchFamily="49" charset="0"/>
              </a:rPr>
              <a:t>FileInputStream("db.properties"));</a:t>
            </a:r>
          </a:p>
          <a:p>
            <a:pPr marL="0" indent="0">
              <a:buFont typeface="Wingdings" pitchFamily="2" charset="2"/>
              <a:buNone/>
            </a:pPr>
            <a:r>
              <a:rPr lang="sr-Latn-RS" sz="1400" dirty="0" smtClean="0">
                <a:latin typeface="Courier New" pitchFamily="49" charset="0"/>
                <a:cs typeface="Courier New" pitchFamily="49" charset="0"/>
              </a:rPr>
              <a:t>   } catch (Exception ex) {</a:t>
            </a:r>
          </a:p>
          <a:p>
            <a:pPr marL="0" indent="0">
              <a:buFont typeface="Wingdings" pitchFamily="2" charset="2"/>
              <a:buNone/>
            </a:pPr>
            <a:r>
              <a:rPr lang="sr-Latn-RS" sz="1400" dirty="0" smtClean="0">
                <a:latin typeface="Courier New" pitchFamily="49" charset="0"/>
                <a:cs typeface="Courier New" pitchFamily="49" charset="0"/>
              </a:rPr>
              <a:t>       ex.printStackTrace();</a:t>
            </a:r>
          </a:p>
          <a:p>
            <a:pPr marL="0" indent="0">
              <a:buFont typeface="Wingdings" pitchFamily="2" charset="2"/>
              <a:buNone/>
            </a:pPr>
            <a:r>
              <a:rPr lang="sr-Latn-RS" sz="14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0" indent="0">
              <a:buFont typeface="Wingdings" pitchFamily="2" charset="2"/>
              <a:buNone/>
            </a:pPr>
            <a:r>
              <a:rPr lang="sr-Latn-R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</a:pPr>
            <a:endParaRPr lang="sr-Latn-R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sr-Latn-RS" sz="1400" dirty="0" smtClean="0">
                <a:latin typeface="Courier New" pitchFamily="49" charset="0"/>
                <a:cs typeface="Courier New" pitchFamily="49" charset="0"/>
              </a:rPr>
              <a:t>public String getDBURL() {</a:t>
            </a:r>
          </a:p>
          <a:p>
            <a:pPr marL="0" indent="0">
              <a:buFont typeface="Wingdings" pitchFamily="2" charset="2"/>
              <a:buNone/>
            </a:pPr>
            <a:r>
              <a:rPr lang="sr-Latn-RS" sz="1400" dirty="0" smtClean="0">
                <a:latin typeface="Courier New" pitchFamily="49" charset="0"/>
                <a:cs typeface="Courier New" pitchFamily="49" charset="0"/>
              </a:rPr>
              <a:t>   return properties.getProperty</a:t>
            </a:r>
            <a:endParaRPr lang="en-GB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sr-Latn-RS" sz="1400" dirty="0" smtClean="0">
                <a:latin typeface="Courier New" pitchFamily="49" charset="0"/>
                <a:cs typeface="Courier New" pitchFamily="49" charset="0"/>
              </a:rPr>
              <a:t>(properties.getProperty("current_db") 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0" indent="0">
              <a:buFont typeface="Wingdings" pitchFamily="2" charset="2"/>
              <a:buNone/>
            </a:pP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sr-Latn-RS" sz="1400" dirty="0" smtClean="0">
                <a:latin typeface="Courier New" pitchFamily="49" charset="0"/>
                <a:cs typeface="Courier New" pitchFamily="49" charset="0"/>
              </a:rPr>
              <a:t>+ "_url");</a:t>
            </a:r>
          </a:p>
          <a:p>
            <a:pPr marL="0" indent="0">
              <a:buFont typeface="Wingdings" pitchFamily="2" charset="2"/>
              <a:buNone/>
            </a:pPr>
            <a:r>
              <a:rPr lang="sr-Latn-RS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sr-Latn-R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5076056" y="1340768"/>
            <a:ext cx="3603376" cy="3212976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r-Latn-RS" sz="1400" dirty="0">
                <a:latin typeface="Courier New" pitchFamily="49" charset="0"/>
                <a:cs typeface="Courier New" pitchFamily="49" charset="0"/>
              </a:rPr>
              <a:t>current_db=sqlite</a:t>
            </a:r>
          </a:p>
          <a:p>
            <a:pPr marL="0" indent="0">
              <a:buNone/>
            </a:pPr>
            <a:endParaRPr lang="sr-Latn-R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sr-Latn-RS" sz="1400" dirty="0">
                <a:latin typeface="Courier New" pitchFamily="49" charset="0"/>
                <a:cs typeface="Courier New" pitchFamily="49" charset="0"/>
              </a:rPr>
              <a:t>sqlite_url=jdbc:sqlite:Database</a:t>
            </a:r>
            <a:r>
              <a:rPr lang="sr-Latn-RS" sz="14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sr-Latn-RS" sz="1400" dirty="0" smtClean="0">
                <a:latin typeface="Courier New" pitchFamily="49" charset="0"/>
                <a:cs typeface="Courier New" pitchFamily="49" charset="0"/>
              </a:rPr>
              <a:t>Extract.s3db</a:t>
            </a:r>
            <a:endParaRPr lang="sr-Latn-R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sr-Latn-RS" sz="1400" dirty="0">
                <a:latin typeface="Courier New" pitchFamily="49" charset="0"/>
                <a:cs typeface="Courier New" pitchFamily="49" charset="0"/>
              </a:rPr>
              <a:t>sqlite_user=</a:t>
            </a:r>
          </a:p>
          <a:p>
            <a:pPr marL="0" indent="0">
              <a:buNone/>
            </a:pPr>
            <a:r>
              <a:rPr lang="sr-Latn-RS" sz="1400" dirty="0">
                <a:latin typeface="Courier New" pitchFamily="49" charset="0"/>
                <a:cs typeface="Courier New" pitchFamily="49" charset="0"/>
              </a:rPr>
              <a:t>sqlite_password=</a:t>
            </a:r>
          </a:p>
          <a:p>
            <a:pPr marL="0" indent="0">
              <a:buNone/>
            </a:pPr>
            <a:r>
              <a:rPr lang="sr-Latn-RS" sz="1400" dirty="0">
                <a:latin typeface="Courier New" pitchFamily="49" charset="0"/>
                <a:cs typeface="Courier New" pitchFamily="49" charset="0"/>
              </a:rPr>
              <a:t>sqlite_driver=org.sqlite.JDBC</a:t>
            </a:r>
          </a:p>
          <a:p>
            <a:pPr marL="0" indent="0">
              <a:buNone/>
            </a:pPr>
            <a:endParaRPr lang="sr-Latn-R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sr-Latn-RS" sz="1400" dirty="0">
                <a:latin typeface="Courier New" pitchFamily="49" charset="0"/>
                <a:cs typeface="Courier New" pitchFamily="49" charset="0"/>
              </a:rPr>
              <a:t>newDB_url=</a:t>
            </a:r>
          </a:p>
          <a:p>
            <a:pPr marL="0" indent="0">
              <a:buNone/>
            </a:pPr>
            <a:r>
              <a:rPr lang="sr-Latn-RS" sz="1400" dirty="0">
                <a:latin typeface="Courier New" pitchFamily="49" charset="0"/>
                <a:cs typeface="Courier New" pitchFamily="49" charset="0"/>
              </a:rPr>
              <a:t>newDB_user=</a:t>
            </a:r>
          </a:p>
          <a:p>
            <a:pPr marL="0" indent="0">
              <a:buNone/>
            </a:pPr>
            <a:r>
              <a:rPr lang="sr-Latn-RS" sz="1400" dirty="0">
                <a:latin typeface="Courier New" pitchFamily="49" charset="0"/>
                <a:cs typeface="Courier New" pitchFamily="49" charset="0"/>
              </a:rPr>
              <a:t>newDB_password=</a:t>
            </a:r>
          </a:p>
          <a:p>
            <a:pPr marL="0" indent="0">
              <a:buNone/>
            </a:pPr>
            <a:r>
              <a:rPr lang="sr-Latn-RS" sz="1400" dirty="0">
                <a:latin typeface="Courier New" pitchFamily="49" charset="0"/>
                <a:cs typeface="Courier New" pitchFamily="49" charset="0"/>
              </a:rPr>
              <a:t>newDB_driver=</a:t>
            </a:r>
          </a:p>
        </p:txBody>
      </p:sp>
    </p:spTree>
    <p:extLst>
      <p:ext uri="{BB962C8B-B14F-4D97-AF65-F5344CB8AC3E}">
        <p14:creationId xmlns:p14="http://schemas.microsoft.com/office/powerpoint/2010/main" val="161981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16632"/>
            <a:ext cx="8219256" cy="6408712"/>
          </a:xfrm>
        </p:spPr>
        <p:txBody>
          <a:bodyPr/>
          <a:lstStyle/>
          <a:p>
            <a:pPr marL="0" indent="0">
              <a:buNone/>
            </a:pPr>
            <a:r>
              <a:rPr lang="sr-Latn-RS" sz="1400" dirty="0">
                <a:latin typeface="Courier New" pitchFamily="49" charset="0"/>
                <a:cs typeface="Courier New" pitchFamily="49" charset="0"/>
              </a:rPr>
              <a:t>public List&lt;Code&gt; getCodesToTranslate() {</a:t>
            </a:r>
          </a:p>
          <a:p>
            <a:pPr marL="0" indent="0">
              <a:buNone/>
            </a:pPr>
            <a:r>
              <a:rPr lang="sr-Latn-RS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sr-Latn-RS" sz="1400" dirty="0" smtClean="0">
                <a:latin typeface="Courier New" pitchFamily="49" charset="0"/>
                <a:cs typeface="Courier New" pitchFamily="49" charset="0"/>
              </a:rPr>
              <a:t>try {</a:t>
            </a:r>
            <a:r>
              <a:rPr lang="en-GB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sr-Latn-RS" sz="1400" dirty="0" smtClean="0">
                <a:latin typeface="Courier New" pitchFamily="49" charset="0"/>
                <a:cs typeface="Courier New" pitchFamily="49" charset="0"/>
              </a:rPr>
              <a:t>Statement </a:t>
            </a:r>
            <a:r>
              <a:rPr lang="sr-Latn-RS" sz="1400" dirty="0">
                <a:latin typeface="Courier New" pitchFamily="49" charset="0"/>
                <a:cs typeface="Courier New" pitchFamily="49" charset="0"/>
              </a:rPr>
              <a:t>stmt = connection.createStatement();</a:t>
            </a:r>
          </a:p>
          <a:p>
            <a:pPr marL="0" indent="0">
              <a:buNone/>
            </a:pPr>
            <a:r>
              <a:rPr lang="sr-Latn-RS" sz="1400" dirty="0">
                <a:latin typeface="Courier New" pitchFamily="49" charset="0"/>
                <a:cs typeface="Courier New" pitchFamily="49" charset="0"/>
              </a:rPr>
              <a:t>            String sql = "SELECT * FROM PMKFORMULA";</a:t>
            </a:r>
          </a:p>
          <a:p>
            <a:pPr marL="0" indent="0">
              <a:buNone/>
            </a:pPr>
            <a:r>
              <a:rPr lang="sr-Latn-RS" sz="1400" dirty="0">
                <a:latin typeface="Courier New" pitchFamily="49" charset="0"/>
                <a:cs typeface="Courier New" pitchFamily="49" charset="0"/>
              </a:rPr>
              <a:t>            List&lt;Code&gt; lc = new ArrayList&lt;&gt;();</a:t>
            </a:r>
          </a:p>
          <a:p>
            <a:pPr marL="0" indent="0">
              <a:buNone/>
            </a:pPr>
            <a:r>
              <a:rPr lang="sr-Latn-RS" sz="1400" dirty="0">
                <a:latin typeface="Courier New" pitchFamily="49" charset="0"/>
                <a:cs typeface="Courier New" pitchFamily="49" charset="0"/>
              </a:rPr>
              <a:t>            ResultSet rs = stmt.executeQuery(sql);</a:t>
            </a:r>
          </a:p>
          <a:p>
            <a:pPr marL="0" indent="0">
              <a:buNone/>
            </a:pPr>
            <a:r>
              <a:rPr lang="sr-Latn-RS" sz="1400" dirty="0">
                <a:latin typeface="Courier New" pitchFamily="49" charset="0"/>
                <a:cs typeface="Courier New" pitchFamily="49" charset="0"/>
              </a:rPr>
              <a:t>            while (rs.next()) {</a:t>
            </a:r>
          </a:p>
          <a:p>
            <a:pPr marL="0" indent="0">
              <a:buNone/>
            </a:pPr>
            <a:r>
              <a:rPr lang="sr-Latn-RS" sz="1400" dirty="0">
                <a:latin typeface="Courier New" pitchFamily="49" charset="0"/>
                <a:cs typeface="Courier New" pitchFamily="49" charset="0"/>
              </a:rPr>
              <a:t>                Code c = new Code();</a:t>
            </a:r>
          </a:p>
          <a:p>
            <a:pPr marL="0" indent="0">
              <a:buNone/>
            </a:pPr>
            <a:r>
              <a:rPr lang="sr-Latn-RS" sz="1400" dirty="0">
                <a:latin typeface="Courier New" pitchFamily="49" charset="0"/>
                <a:cs typeface="Courier New" pitchFamily="49" charset="0"/>
              </a:rPr>
              <a:t>                String code = rs.getString("FORMULATEXTWORK");</a:t>
            </a:r>
          </a:p>
          <a:p>
            <a:pPr marL="0" indent="0">
              <a:buNone/>
            </a:pPr>
            <a:r>
              <a:rPr lang="sr-Latn-RS" sz="1400" dirty="0">
                <a:latin typeface="Courier New" pitchFamily="49" charset="0"/>
                <a:cs typeface="Courier New" pitchFamily="49" charset="0"/>
              </a:rPr>
              <a:t>                if (code.startsWith("\"")) {</a:t>
            </a:r>
          </a:p>
          <a:p>
            <a:pPr marL="0" indent="0">
              <a:buNone/>
            </a:pPr>
            <a:r>
              <a:rPr lang="sr-Latn-RS" sz="1400" dirty="0">
                <a:latin typeface="Courier New" pitchFamily="49" charset="0"/>
                <a:cs typeface="Courier New" pitchFamily="49" charset="0"/>
              </a:rPr>
              <a:t>                    c.setCode(code.substring(1, code.length() - 1));</a:t>
            </a:r>
          </a:p>
          <a:p>
            <a:pPr marL="0" indent="0">
              <a:buNone/>
            </a:pPr>
            <a:r>
              <a:rPr lang="sr-Latn-RS" sz="1400" dirty="0">
                <a:latin typeface="Courier New" pitchFamily="49" charset="0"/>
                <a:cs typeface="Courier New" pitchFamily="49" charset="0"/>
              </a:rPr>
              <a:t>                } else {</a:t>
            </a:r>
          </a:p>
          <a:p>
            <a:pPr marL="0" indent="0">
              <a:buNone/>
            </a:pPr>
            <a:r>
              <a:rPr lang="sr-Latn-RS" sz="1400" dirty="0">
                <a:latin typeface="Courier New" pitchFamily="49" charset="0"/>
                <a:cs typeface="Courier New" pitchFamily="49" charset="0"/>
              </a:rPr>
              <a:t>                    c.setCode(code);</a:t>
            </a:r>
          </a:p>
          <a:p>
            <a:pPr marL="0" indent="0">
              <a:buNone/>
            </a:pPr>
            <a:r>
              <a:rPr lang="sr-Latn-RS" sz="1400" dirty="0">
                <a:latin typeface="Courier New" pitchFamily="49" charset="0"/>
                <a:cs typeface="Courier New" pitchFamily="49" charset="0"/>
              </a:rPr>
              <a:t>                }</a:t>
            </a:r>
          </a:p>
          <a:p>
            <a:pPr marL="0" indent="0">
              <a:buNone/>
            </a:pPr>
            <a:r>
              <a:rPr lang="sr-Latn-RS" sz="1400" dirty="0">
                <a:latin typeface="Courier New" pitchFamily="49" charset="0"/>
                <a:cs typeface="Courier New" pitchFamily="49" charset="0"/>
              </a:rPr>
              <a:t>                c.setDomainID(rs.getString("DOMAINID"));</a:t>
            </a:r>
          </a:p>
          <a:p>
            <a:pPr marL="0" indent="0">
              <a:buNone/>
            </a:pPr>
            <a:r>
              <a:rPr lang="sr-Latn-RS" sz="1400" dirty="0">
                <a:latin typeface="Courier New" pitchFamily="49" charset="0"/>
                <a:cs typeface="Courier New" pitchFamily="49" charset="0"/>
              </a:rPr>
              <a:t>                c.setObjectID(rs.getString("OBJECTID"));</a:t>
            </a:r>
          </a:p>
          <a:p>
            <a:pPr marL="0" indent="0">
              <a:buNone/>
            </a:pPr>
            <a:r>
              <a:rPr lang="sr-Latn-RS" sz="1400" dirty="0">
                <a:latin typeface="Courier New" pitchFamily="49" charset="0"/>
                <a:cs typeface="Courier New" pitchFamily="49" charset="0"/>
              </a:rPr>
              <a:t>                lc.add(c);</a:t>
            </a:r>
          </a:p>
          <a:p>
            <a:pPr marL="0" indent="0">
              <a:buNone/>
            </a:pPr>
            <a:r>
              <a:rPr lang="sr-Latn-RS" sz="1400" dirty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pPr marL="0" indent="0">
              <a:buNone/>
            </a:pPr>
            <a:r>
              <a:rPr lang="sr-Latn-RS" sz="1400" dirty="0">
                <a:latin typeface="Courier New" pitchFamily="49" charset="0"/>
                <a:cs typeface="Courier New" pitchFamily="49" charset="0"/>
              </a:rPr>
              <a:t>            rs.close();</a:t>
            </a:r>
          </a:p>
          <a:p>
            <a:pPr marL="0" indent="0">
              <a:buNone/>
            </a:pPr>
            <a:r>
              <a:rPr lang="sr-Latn-RS" sz="1400" dirty="0">
                <a:latin typeface="Courier New" pitchFamily="49" charset="0"/>
                <a:cs typeface="Courier New" pitchFamily="49" charset="0"/>
              </a:rPr>
              <a:t>            stmt.close();</a:t>
            </a:r>
          </a:p>
          <a:p>
            <a:pPr marL="0" indent="0">
              <a:buNone/>
            </a:pPr>
            <a:r>
              <a:rPr lang="sr-Latn-RS" sz="1400" dirty="0">
                <a:latin typeface="Courier New" pitchFamily="49" charset="0"/>
                <a:cs typeface="Courier New" pitchFamily="49" charset="0"/>
              </a:rPr>
              <a:t>            System.out.println("German codes loaded.");</a:t>
            </a:r>
          </a:p>
          <a:p>
            <a:pPr marL="0" indent="0">
              <a:buNone/>
            </a:pPr>
            <a:r>
              <a:rPr lang="sr-Latn-RS" sz="1400" dirty="0">
                <a:latin typeface="Courier New" pitchFamily="49" charset="0"/>
                <a:cs typeface="Courier New" pitchFamily="49" charset="0"/>
              </a:rPr>
              <a:t>            return lc;</a:t>
            </a:r>
          </a:p>
          <a:p>
            <a:pPr marL="0" indent="0">
              <a:buNone/>
            </a:pPr>
            <a:r>
              <a:rPr lang="sr-Latn-RS" sz="1400" dirty="0">
                <a:latin typeface="Courier New" pitchFamily="49" charset="0"/>
                <a:cs typeface="Courier New" pitchFamily="49" charset="0"/>
              </a:rPr>
              <a:t>        } catch (Exception ex) {</a:t>
            </a:r>
          </a:p>
          <a:p>
            <a:pPr marL="0" indent="0">
              <a:buNone/>
            </a:pPr>
            <a:r>
              <a:rPr lang="sr-Latn-RS" sz="1400" dirty="0">
                <a:latin typeface="Courier New" pitchFamily="49" charset="0"/>
                <a:cs typeface="Courier New" pitchFamily="49" charset="0"/>
              </a:rPr>
              <a:t>            ex.printStackTrace();</a:t>
            </a:r>
          </a:p>
          <a:p>
            <a:pPr marL="0" indent="0">
              <a:buNone/>
            </a:pPr>
            <a:r>
              <a:rPr lang="sr-Latn-RS" sz="14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buNone/>
            </a:pPr>
            <a:r>
              <a:rPr lang="sr-Latn-RS" sz="1400" dirty="0">
                <a:latin typeface="Courier New" pitchFamily="49" charset="0"/>
                <a:cs typeface="Courier New" pitchFamily="49" charset="0"/>
              </a:rPr>
              <a:t>        return null;</a:t>
            </a:r>
          </a:p>
          <a:p>
            <a:pPr marL="0" indent="0">
              <a:buNone/>
            </a:pPr>
            <a:r>
              <a:rPr lang="sr-Latn-RS" sz="1400" dirty="0">
                <a:latin typeface="Courier New" pitchFamily="49" charset="0"/>
                <a:cs typeface="Courier New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26590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1340768"/>
            <a:ext cx="7931224" cy="4896544"/>
          </a:xfrm>
        </p:spPr>
        <p:txBody>
          <a:bodyPr/>
          <a:lstStyle/>
          <a:p>
            <a:pPr marL="0" indent="0">
              <a:buNone/>
            </a:pPr>
            <a:r>
              <a:rPr lang="sr-Latn-RS" sz="1400" dirty="0">
                <a:latin typeface="Courier New" pitchFamily="49" charset="0"/>
                <a:cs typeface="Courier New" pitchFamily="49" charset="0"/>
              </a:rPr>
              <a:t>private static void translate(Code c) {</a:t>
            </a:r>
          </a:p>
          <a:p>
            <a:pPr marL="0" indent="0">
              <a:buNone/>
            </a:pPr>
            <a:r>
              <a:rPr lang="sr-Latn-RS" sz="1400" dirty="0">
                <a:latin typeface="Courier New" pitchFamily="49" charset="0"/>
                <a:cs typeface="Courier New" pitchFamily="49" charset="0"/>
              </a:rPr>
              <a:t>        String newCode = c.getCode();</a:t>
            </a:r>
          </a:p>
          <a:p>
            <a:pPr marL="0" indent="0">
              <a:buNone/>
            </a:pPr>
            <a:r>
              <a:rPr lang="sr-Latn-RS" sz="1400" dirty="0">
                <a:latin typeface="Courier New" pitchFamily="49" charset="0"/>
                <a:cs typeface="Courier New" pitchFamily="49" charset="0"/>
              </a:rPr>
              <a:t>        for (Map.Entry&lt;String, String&gt; entrySet : glossary.entrySet()) {</a:t>
            </a:r>
          </a:p>
          <a:p>
            <a:pPr marL="0" indent="0">
              <a:buNone/>
            </a:pPr>
            <a:r>
              <a:rPr lang="sr-Latn-RS" sz="1400" dirty="0">
                <a:latin typeface="Courier New" pitchFamily="49" charset="0"/>
                <a:cs typeface="Courier New" pitchFamily="49" charset="0"/>
              </a:rPr>
              <a:t>            String key = entrySet.getKey();</a:t>
            </a:r>
          </a:p>
          <a:p>
            <a:pPr marL="0" indent="0">
              <a:buNone/>
            </a:pPr>
            <a:r>
              <a:rPr lang="sr-Latn-RS" sz="1400" dirty="0">
                <a:latin typeface="Courier New" pitchFamily="49" charset="0"/>
                <a:cs typeface="Courier New" pitchFamily="49" charset="0"/>
              </a:rPr>
              <a:t>            String value = entrySet.getValue();</a:t>
            </a:r>
          </a:p>
          <a:p>
            <a:pPr marL="0" indent="0">
              <a:buNone/>
            </a:pPr>
            <a:r>
              <a:rPr lang="sr-Latn-RS" sz="1400" dirty="0">
                <a:latin typeface="Courier New" pitchFamily="49" charset="0"/>
                <a:cs typeface="Courier New" pitchFamily="49" charset="0"/>
              </a:rPr>
              <a:t>            newCode = newCode.replaceAll(key, value);</a:t>
            </a:r>
          </a:p>
          <a:p>
            <a:pPr marL="0" indent="0">
              <a:buNone/>
            </a:pPr>
            <a:r>
              <a:rPr lang="sr-Latn-RS" sz="14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buNone/>
            </a:pPr>
            <a:r>
              <a:rPr lang="sr-Latn-RS" sz="1400" dirty="0">
                <a:latin typeface="Courier New" pitchFamily="49" charset="0"/>
                <a:cs typeface="Courier New" pitchFamily="49" charset="0"/>
              </a:rPr>
              <a:t>        c.setCode(newCode);</a:t>
            </a:r>
          </a:p>
          <a:p>
            <a:pPr marL="0" indent="0">
              <a:buNone/>
            </a:pPr>
            <a:r>
              <a:rPr lang="sr-Latn-RS" sz="1400" dirty="0">
                <a:latin typeface="Courier New" pitchFamily="49" charset="0"/>
                <a:cs typeface="Courier New" pitchFamily="49" charset="0"/>
              </a:rPr>
              <a:t>        System.out.println("Code: " + c.getObjectID() + ", " + 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		                   </a:t>
            </a:r>
            <a:r>
              <a:rPr lang="sr-Latn-RS" sz="1400" dirty="0" smtClean="0">
                <a:latin typeface="Courier New" pitchFamily="49" charset="0"/>
                <a:cs typeface="Courier New" pitchFamily="49" charset="0"/>
              </a:rPr>
              <a:t>c.getDomainID</a:t>
            </a:r>
            <a:r>
              <a:rPr lang="sr-Latn-RS" sz="1400" dirty="0">
                <a:latin typeface="Courier New" pitchFamily="49" charset="0"/>
                <a:cs typeface="Courier New" pitchFamily="49" charset="0"/>
              </a:rPr>
              <a:t>() + " translated.");</a:t>
            </a:r>
          </a:p>
          <a:p>
            <a:pPr marL="0" indent="0">
              <a:buNone/>
            </a:pPr>
            <a:r>
              <a:rPr lang="sr-Latn-RS" sz="1400" dirty="0">
                <a:latin typeface="Courier New" pitchFamily="49" charset="0"/>
                <a:cs typeface="Courier New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10724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osit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157</TotalTime>
  <Words>434</Words>
  <Application>Microsoft Office PowerPoint</Application>
  <PresentationFormat>On-screen Show (4:3)</PresentationFormat>
  <Paragraphs>151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Composite</vt:lpstr>
      <vt:lpstr>Translation script      Lazar Vujadinović</vt:lpstr>
      <vt:lpstr>Explanation of task structure :      Translation-Glossary.xlsx     Database_Extract.s3db  (SQLite Database)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 are provided with the following input:  Database_Extract.s3db (SQLite Database) Translation-Glossary.xlsx (Translation Glossary) PMM10_34.pdf (Documentation of our Formula Language M10) Formula-Texts.docx (Just Information to see formulas with Syntax Highlighting) </dc:title>
  <dc:creator>Lazar Vujadinovic</dc:creator>
  <cp:lastModifiedBy>Lazar Vujadinovic</cp:lastModifiedBy>
  <cp:revision>28</cp:revision>
  <dcterms:created xsi:type="dcterms:W3CDTF">2015-09-08T12:12:42Z</dcterms:created>
  <dcterms:modified xsi:type="dcterms:W3CDTF">2015-09-10T14:20:02Z</dcterms:modified>
</cp:coreProperties>
</file>