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289" r:id="rId5"/>
    <p:sldId id="278" r:id="rId6"/>
    <p:sldId id="302" r:id="rId7"/>
    <p:sldId id="280" r:id="rId8"/>
    <p:sldId id="264" r:id="rId9"/>
    <p:sldId id="296" r:id="rId10"/>
    <p:sldId id="300" r:id="rId11"/>
    <p:sldId id="299"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082"/>
    <a:srgbClr val="0E697A"/>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70"/>
  </p:normalViewPr>
  <p:slideViewPr>
    <p:cSldViewPr snapToGrid="0">
      <p:cViewPr varScale="1">
        <p:scale>
          <a:sx n="106" d="100"/>
          <a:sy n="106" d="100"/>
        </p:scale>
        <p:origin x="732" y="96"/>
      </p:cViewPr>
      <p:guideLst>
        <p:guide pos="3840"/>
        <p:guide orient="horz" pos="2160"/>
      </p:guideLst>
    </p:cSldViewPr>
  </p:slid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099C4F-1BFD-4FE7-8C6C-0661E95BF96B}" type="datetime1">
              <a:rPr lang="zh-CN" altLang="en-US" smtClean="0">
                <a:latin typeface="Microsoft YaHei UI" panose="020B0503020204020204" pitchFamily="34" charset="-122"/>
                <a:ea typeface="Microsoft YaHei UI" panose="020B0503020204020204" pitchFamily="34" charset="-122"/>
              </a:rPr>
              <a:t>2024/10/25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C822411-A9A9-4A09-A341-69C657AB42A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43CE3741-18D7-4DE6-AA0B-693E70BF0600}" type="datetime1">
              <a:rPr lang="zh-CN" altLang="en-US" smtClean="0"/>
              <a:pPr/>
              <a:t>2024/10/25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dirty="0"/>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CA004F4-F240-48F9-8AE1-486585C7F00D}" type="slidenum">
              <a:rPr lang="en-US" altLang="zh-CN" smtClean="0"/>
              <a:pPr/>
              <a:t>‹#›</a:t>
            </a:fld>
            <a:endParaRPr lang="zh-CN" alt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幻灯片编号占位符 3"/>
          <p:cNvSpPr>
            <a:spLocks noGrp="1"/>
          </p:cNvSpPr>
          <p:nvPr>
            <p:ph type="sldNum" sz="quarter" idx="5"/>
          </p:nvPr>
        </p:nvSpPr>
        <p:spPr/>
        <p:txBody>
          <a:bodyPr rtlCol="0"/>
          <a:lstStyle/>
          <a:p>
            <a:pPr rtl="0"/>
            <a:fld id="{9CA004F4-F240-48F9-8AE1-486585C7F00D}" type="slidenum">
              <a:rPr lang="en-US" altLang="zh-CN" smtClean="0"/>
              <a:t>1</a:t>
            </a:fld>
            <a:endParaRPr lang="zh-CN" alt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灯片编号占位符 3"/>
          <p:cNvSpPr>
            <a:spLocks noGrp="1"/>
          </p:cNvSpPr>
          <p:nvPr>
            <p:ph type="sldNum" sz="quarter" idx="5"/>
          </p:nvPr>
        </p:nvSpPr>
        <p:spPr/>
        <p:txBody>
          <a:bodyPr rtlCol="0"/>
          <a:lstStyle/>
          <a:p>
            <a:pPr rtl="0"/>
            <a:fld id="{9CA004F4-F240-48F9-8AE1-486585C7F00D}" type="slidenum">
              <a:rPr lang="en-US" altLang="zh-CN" smtClean="0"/>
              <a:t>2</a:t>
            </a:fld>
            <a:endParaRPr lang="zh-CN" altLang="en-US" dirty="0"/>
          </a:p>
        </p:txBody>
      </p:sp>
    </p:spTree>
    <p:extLst>
      <p:ext uri="{BB962C8B-B14F-4D97-AF65-F5344CB8AC3E}">
        <p14:creationId xmlns:p14="http://schemas.microsoft.com/office/powerpoint/2010/main" val="208969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幻灯片编号占位符 3"/>
          <p:cNvSpPr>
            <a:spLocks noGrp="1"/>
          </p:cNvSpPr>
          <p:nvPr>
            <p:ph type="sldNum" sz="quarter" idx="5"/>
          </p:nvPr>
        </p:nvSpPr>
        <p:spPr/>
        <p:txBody>
          <a:bodyPr rtlCol="0"/>
          <a:lstStyle/>
          <a:p>
            <a:pPr rtl="0"/>
            <a:fld id="{9CA004F4-F240-48F9-8AE1-486585C7F00D}" type="slidenum">
              <a:rPr lang="en-US" altLang="zh-CN" smtClean="0"/>
              <a:t>3</a:t>
            </a:fld>
            <a:endParaRPr lang="zh-CN" altLang="en-US" dirty="0"/>
          </a:p>
        </p:txBody>
      </p:sp>
    </p:spTree>
    <p:extLst>
      <p:ext uri="{BB962C8B-B14F-4D97-AF65-F5344CB8AC3E}">
        <p14:creationId xmlns:p14="http://schemas.microsoft.com/office/powerpoint/2010/main" val="366739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幻灯片编号占位符 3"/>
          <p:cNvSpPr>
            <a:spLocks noGrp="1"/>
          </p:cNvSpPr>
          <p:nvPr>
            <p:ph type="sldNum" sz="quarter" idx="5"/>
          </p:nvPr>
        </p:nvSpPr>
        <p:spPr/>
        <p:txBody>
          <a:bodyPr rtlCol="0"/>
          <a:lstStyle/>
          <a:p>
            <a:pPr rtl="0"/>
            <a:fld id="{9CA004F4-F240-48F9-8AE1-486585C7F00D}" type="slidenum">
              <a:rPr lang="en-US" altLang="zh-CN" smtClean="0"/>
              <a:t>4</a:t>
            </a:fld>
            <a:endParaRPr lang="zh-CN" altLang="en-US" dirty="0"/>
          </a:p>
        </p:txBody>
      </p:sp>
    </p:spTree>
    <p:extLst>
      <p:ext uri="{BB962C8B-B14F-4D97-AF65-F5344CB8AC3E}">
        <p14:creationId xmlns:p14="http://schemas.microsoft.com/office/powerpoint/2010/main" val="3762868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幻灯片编号占位符 3"/>
          <p:cNvSpPr>
            <a:spLocks noGrp="1"/>
          </p:cNvSpPr>
          <p:nvPr>
            <p:ph type="sldNum" sz="quarter" idx="5"/>
          </p:nvPr>
        </p:nvSpPr>
        <p:spPr/>
        <p:txBody>
          <a:bodyPr rtlCol="0"/>
          <a:lstStyle/>
          <a:p>
            <a:pPr rtl="0"/>
            <a:fld id="{9CA004F4-F240-48F9-8AE1-486585C7F00D}" type="slidenum">
              <a:rPr lang="en-US" altLang="zh-CN" smtClean="0"/>
              <a:t>5</a:t>
            </a:fld>
            <a:endParaRPr lang="zh-CN" altLang="en-US" dirty="0"/>
          </a:p>
        </p:txBody>
      </p:sp>
    </p:spTree>
    <p:extLst>
      <p:ext uri="{BB962C8B-B14F-4D97-AF65-F5344CB8AC3E}">
        <p14:creationId xmlns:p14="http://schemas.microsoft.com/office/powerpoint/2010/main" val="45264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幻灯片编号占位符 3"/>
          <p:cNvSpPr>
            <a:spLocks noGrp="1"/>
          </p:cNvSpPr>
          <p:nvPr>
            <p:ph type="sldNum" sz="quarter" idx="5"/>
          </p:nvPr>
        </p:nvSpPr>
        <p:spPr/>
        <p:txBody>
          <a:bodyPr rtlCol="0"/>
          <a:lstStyle/>
          <a:p>
            <a:pPr rtl="0"/>
            <a:fld id="{9CA004F4-F240-48F9-8AE1-486585C7F00D}" type="slidenum">
              <a:rPr lang="en-US" altLang="zh-CN" smtClean="0"/>
              <a:t>6</a:t>
            </a:fld>
            <a:endParaRPr lang="zh-CN" altLang="en-US" dirty="0"/>
          </a:p>
        </p:txBody>
      </p:sp>
    </p:spTree>
    <p:extLst>
      <p:ext uri="{BB962C8B-B14F-4D97-AF65-F5344CB8AC3E}">
        <p14:creationId xmlns:p14="http://schemas.microsoft.com/office/powerpoint/2010/main" val="228795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幻灯片编号占位符 3"/>
          <p:cNvSpPr>
            <a:spLocks noGrp="1"/>
          </p:cNvSpPr>
          <p:nvPr>
            <p:ph type="sldNum" sz="quarter" idx="5"/>
          </p:nvPr>
        </p:nvSpPr>
        <p:spPr/>
        <p:txBody>
          <a:bodyPr rtlCol="0"/>
          <a:lstStyle/>
          <a:p>
            <a:pPr rtl="0"/>
            <a:fld id="{9CA004F4-F240-48F9-8AE1-486585C7F00D}" type="slidenum">
              <a:rPr lang="en-US" altLang="zh-CN" smtClean="0"/>
              <a:t>7</a:t>
            </a:fld>
            <a:endParaRPr lang="zh-CN" altLang="en-US" dirty="0"/>
          </a:p>
        </p:txBody>
      </p:sp>
    </p:spTree>
    <p:extLst>
      <p:ext uri="{BB962C8B-B14F-4D97-AF65-F5344CB8AC3E}">
        <p14:creationId xmlns:p14="http://schemas.microsoft.com/office/powerpoint/2010/main" val="1953547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幻灯片编号占位符 3"/>
          <p:cNvSpPr>
            <a:spLocks noGrp="1"/>
          </p:cNvSpPr>
          <p:nvPr>
            <p:ph type="sldNum" sz="quarter" idx="5"/>
          </p:nvPr>
        </p:nvSpPr>
        <p:spPr/>
        <p:txBody>
          <a:bodyPr rtlCol="0"/>
          <a:lstStyle/>
          <a:p>
            <a:pPr rtl="0"/>
            <a:fld id="{9CA004F4-F240-48F9-8AE1-486585C7F00D}" type="slidenum">
              <a:rPr lang="en-US" altLang="zh-CN" smtClean="0"/>
              <a:t>8</a:t>
            </a:fld>
            <a:endParaRPr lang="zh-CN" altLang="en-US" dirty="0"/>
          </a:p>
        </p:txBody>
      </p:sp>
    </p:spTree>
    <p:extLst>
      <p:ext uri="{BB962C8B-B14F-4D97-AF65-F5344CB8AC3E}">
        <p14:creationId xmlns:p14="http://schemas.microsoft.com/office/powerpoint/2010/main" val="223661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rtlCol="0" anchor="b"/>
          <a:lstStyle>
            <a:lvl1pPr algn="ctr">
              <a:lnSpc>
                <a:spcPct val="125000"/>
              </a:lnSpc>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icrosoft YaHei UI" panose="020B0503020204020204" pitchFamily="34" charset="-122"/>
                <a:ea typeface="Microsoft YaHei UI" panose="020B0503020204020204" pitchFamily="34" charset="-122"/>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
        <p:nvSpPr>
          <p:cNvPr id="4" name="日期占位符 3">
            <a:extLst>
              <a:ext uri="{FF2B5EF4-FFF2-40B4-BE49-F238E27FC236}">
                <a16:creationId xmlns:a16="http://schemas.microsoft.com/office/drawing/2014/main" id="{88B91F7B-C4AF-4FC6-A6BE-657DEF6D5358}"/>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FE56C38-13D6-4AAF-A827-E6E311CD3E59}" type="datetime1">
              <a:rPr lang="zh-CN" altLang="en-US" noProof="0" smtClean="0"/>
              <a:t>2024/10/25</a:t>
            </a:fld>
            <a:endParaRPr lang="zh-CN" altLang="en-US" noProof="0" dirty="0"/>
          </a:p>
        </p:txBody>
      </p:sp>
      <p:sp>
        <p:nvSpPr>
          <p:cNvPr id="5" name="页脚占位符 4">
            <a:extLst>
              <a:ext uri="{FF2B5EF4-FFF2-40B4-BE49-F238E27FC236}">
                <a16:creationId xmlns:a16="http://schemas.microsoft.com/office/drawing/2014/main" id="{5BED32F8-B0C7-4332-B0A5-BC19DD8C4CF5}"/>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2EE24B5-652C-4DB5-B7C3-B5BBEC1280B1}" type="slidenum">
              <a:rPr lang="en-US" altLang="zh-CN" noProof="0" smtClean="0"/>
              <a:pPr/>
              <a:t>‹#›</a:t>
            </a:fld>
            <a:endParaRPr lang="zh-CN" alt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含三部分的图片">
    <p:spTree>
      <p:nvGrpSpPr>
        <p:cNvPr id="1" name=""/>
        <p:cNvGrpSpPr/>
        <p:nvPr/>
      </p:nvGrpSpPr>
      <p:grpSpPr>
        <a:xfrm>
          <a:off x="0" y="0"/>
          <a:ext cx="0" cy="0"/>
          <a:chOff x="0" y="0"/>
          <a:chExt cx="0" cy="0"/>
        </a:xfrm>
      </p:grpSpPr>
      <p:sp>
        <p:nvSpPr>
          <p:cNvPr id="8" name="对象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椭圆形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rtlCol="0"/>
          <a:lstStyle>
            <a:lvl1pPr marL="0" indent="0">
              <a:buNone/>
              <a:defRPr sz="1600">
                <a:solidFill>
                  <a:schemeClr val="bg2">
                    <a:lumMod val="40000"/>
                    <a:lumOff val="60000"/>
                  </a:schemeClr>
                </a:solidFill>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6ACFA1E-8A25-481D-B7F8-619F5C1B0B82}" type="datetime1">
              <a:rPr lang="zh-CN" altLang="en-US" noProof="0" smtClean="0"/>
              <a:t>2024/10/25</a:t>
            </a:fld>
            <a:endParaRPr lang="zh-CN" altLang="en-US" noProof="0" dirty="0"/>
          </a:p>
        </p:txBody>
      </p:sp>
      <p:sp>
        <p:nvSpPr>
          <p:cNvPr id="6" name="页脚占位符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2EE24B5-652C-4DB5-B7C3-B5BBEC1280B1}" type="slidenum">
              <a:rPr lang="en-US" altLang="zh-CN" noProof="0" smtClean="0"/>
              <a:pPr/>
              <a:t>‹#›</a:t>
            </a:fld>
            <a:endParaRPr lang="zh-CN" altLang="en-US" noProof="0" dirty="0"/>
          </a:p>
        </p:txBody>
      </p:sp>
      <p:sp>
        <p:nvSpPr>
          <p:cNvPr id="9" name="对象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 name="图片占位符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rtlCol="0">
            <a:normAutofit/>
          </a:bodyPr>
          <a:lstStyle>
            <a:lvl1pPr marL="0" indent="0" algn="ctr">
              <a:buNone/>
              <a:defRPr sz="18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12" name="图片占位符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rtlCol="0">
            <a:normAutofit/>
          </a:bodyPr>
          <a:lstStyle>
            <a:lvl1pPr marL="0" indent="0" algn="ctr">
              <a:buNone/>
              <a:defRPr sz="4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3" name="图片占位符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rtlCol="0">
            <a:normAutofit/>
          </a:bodyPr>
          <a:lstStyle>
            <a:lvl1pPr marL="0" indent="0" algn="ctr">
              <a:buNone/>
              <a:defRPr sz="4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4" name="文本占位符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rtlCol="0"/>
          <a:lstStyle>
            <a:lvl1pPr marL="0" indent="0">
              <a:buNone/>
              <a:defRPr sz="1600">
                <a:solidFill>
                  <a:schemeClr val="bg2">
                    <a:lumMod val="40000"/>
                    <a:lumOff val="60000"/>
                  </a:schemeClr>
                </a:solidFill>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15" name="图片占位符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rtlCol="0">
            <a:normAutofit/>
          </a:bodyPr>
          <a:lstStyle>
            <a:lvl1pPr marL="0" indent="0" algn="ctr">
              <a:buNone/>
              <a:defRPr sz="4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6" name="文本占位符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rtlCol="0"/>
          <a:lstStyle>
            <a:lvl1pPr marL="0" indent="0">
              <a:buNone/>
              <a:defRPr sz="1600">
                <a:solidFill>
                  <a:schemeClr val="bg2">
                    <a:lumMod val="40000"/>
                    <a:lumOff val="60000"/>
                  </a:schemeClr>
                </a:solidFill>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38564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11141-A77D-4E0E-8CAF-4CD3B279937B}"/>
              </a:ext>
            </a:extLst>
          </p:cNvPr>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017EFDE0-5A54-402A-B0C3-6BC0BB739C25}"/>
              </a:ext>
            </a:extLst>
          </p:cNvPr>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a:extLst>
              <a:ext uri="{FF2B5EF4-FFF2-40B4-BE49-F238E27FC236}">
                <a16:creationId xmlns:a16="http://schemas.microsoft.com/office/drawing/2014/main" id="{8A2825AD-4585-4E37-A076-3D0070C9300C}"/>
              </a:ext>
            </a:extLst>
          </p:cNvPr>
          <p:cNvSpPr>
            <a:spLocks noGrp="1"/>
          </p:cNvSpPr>
          <p:nvPr>
            <p:ph type="dt" sz="half" idx="10"/>
          </p:nvPr>
        </p:nvSpPr>
        <p:spPr/>
        <p:txBody>
          <a:bodyPr rtlCol="0"/>
          <a:lstStyle/>
          <a:p>
            <a:pPr rtl="0"/>
            <a:fld id="{7E8A28D0-F4E1-4600-8BB1-854847B05B58}" type="datetime1">
              <a:rPr lang="zh-CN" altLang="en-US" noProof="0" smtClean="0"/>
              <a:t>2024/10/25</a:t>
            </a:fld>
            <a:endParaRPr lang="zh-CN" altLang="en-US" noProof="0" dirty="0"/>
          </a:p>
        </p:txBody>
      </p:sp>
      <p:sp>
        <p:nvSpPr>
          <p:cNvPr id="5" name="页脚占位符 4">
            <a:extLst>
              <a:ext uri="{FF2B5EF4-FFF2-40B4-BE49-F238E27FC236}">
                <a16:creationId xmlns:a16="http://schemas.microsoft.com/office/drawing/2014/main" id="{512064AD-EDC3-4B13-8CD6-49EB60099ED4}"/>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rtlCol="0"/>
          <a:lstStyle/>
          <a:p>
            <a:pPr rtl="0"/>
            <a:fld id="{82EE24B5-652C-4DB5-B7C3-B5BBEC1280B1}" type="slidenum">
              <a:rPr lang="en-US" altLang="zh-CN" noProof="0" smtClean="0"/>
              <a:t>‹#›</a:t>
            </a:fld>
            <a:endParaRPr lang="zh-CN" alt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rtlCol="0" anchor="b"/>
          <a:lstStyle>
            <a:lvl1pPr>
              <a:defRPr sz="6000"/>
            </a:lvl1pPr>
          </a:lstStyle>
          <a:p>
            <a:pPr rtl="0"/>
            <a:r>
              <a:rPr lang="zh-CN" altLang="en-US" noProof="0"/>
              <a:t>单击此处编辑母版标题样式</a:t>
            </a:r>
            <a:endParaRPr lang="zh-CN" altLang="en-US" noProof="0" dirty="0"/>
          </a:p>
        </p:txBody>
      </p:sp>
      <p:sp>
        <p:nvSpPr>
          <p:cNvPr id="3" name="文本占位符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a:extLst>
              <a:ext uri="{FF2B5EF4-FFF2-40B4-BE49-F238E27FC236}">
                <a16:creationId xmlns:a16="http://schemas.microsoft.com/office/drawing/2014/main" id="{B24D83DC-20E7-4B71-9794-36FC33B1BA03}"/>
              </a:ext>
            </a:extLst>
          </p:cNvPr>
          <p:cNvSpPr>
            <a:spLocks noGrp="1"/>
          </p:cNvSpPr>
          <p:nvPr>
            <p:ph type="dt" sz="half" idx="10"/>
          </p:nvPr>
        </p:nvSpPr>
        <p:spPr/>
        <p:txBody>
          <a:bodyPr rtlCol="0"/>
          <a:lstStyle/>
          <a:p>
            <a:pPr rtl="0"/>
            <a:fld id="{97132A54-056B-4376-8176-B55579707FDD}" type="datetime1">
              <a:rPr lang="zh-CN" altLang="en-US" noProof="0" smtClean="0"/>
              <a:t>2024/10/25</a:t>
            </a:fld>
            <a:endParaRPr lang="zh-CN" altLang="en-US" noProof="0" dirty="0"/>
          </a:p>
        </p:txBody>
      </p:sp>
      <p:sp>
        <p:nvSpPr>
          <p:cNvPr id="5" name="页脚占位符 4">
            <a:extLst>
              <a:ext uri="{FF2B5EF4-FFF2-40B4-BE49-F238E27FC236}">
                <a16:creationId xmlns:a16="http://schemas.microsoft.com/office/drawing/2014/main" id="{44E7D103-1290-4592-B37C-19C9C9DBEAE4}"/>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rtlCol="0"/>
          <a:lstStyle/>
          <a:p>
            <a:pPr rtl="0"/>
            <a:fld id="{82EE24B5-652C-4DB5-B7C3-B5BBEC1280B1}" type="slidenum">
              <a:rPr lang="en-US" altLang="zh-CN" noProof="0" smtClean="0"/>
              <a:t>‹#›</a:t>
            </a:fld>
            <a:endParaRPr lang="zh-CN" alt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7" name="幻灯片编号占位符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en-US" altLang="zh-CN" noProof="0" smtClean="0"/>
              <a:t>‹#›</a:t>
            </a:fld>
            <a:endParaRPr lang="zh-CN" altLang="en-US" noProof="0" dirty="0"/>
          </a:p>
        </p:txBody>
      </p:sp>
      <p:sp>
        <p:nvSpPr>
          <p:cNvPr id="2" name="标题 1">
            <a:extLst>
              <a:ext uri="{FF2B5EF4-FFF2-40B4-BE49-F238E27FC236}">
                <a16:creationId xmlns:a16="http://schemas.microsoft.com/office/drawing/2014/main" id="{E7F76098-6FA1-470A-BEF4-E4B0AC75E8FE}"/>
              </a:ext>
            </a:extLst>
          </p:cNvPr>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a:extLst>
              <a:ext uri="{FF2B5EF4-FFF2-40B4-BE49-F238E27FC236}">
                <a16:creationId xmlns:a16="http://schemas.microsoft.com/office/drawing/2014/main" id="{47F57DE0-C032-4FCC-9006-09C2C328A665}"/>
              </a:ext>
            </a:extLst>
          </p:cNvPr>
          <p:cNvSpPr>
            <a:spLocks noGrp="1"/>
          </p:cNvSpPr>
          <p:nvPr>
            <p:ph type="dt" sz="half" idx="10"/>
          </p:nvPr>
        </p:nvSpPr>
        <p:spPr/>
        <p:txBody>
          <a:bodyPr rtlCol="0"/>
          <a:lstStyle/>
          <a:p>
            <a:pPr rtl="0"/>
            <a:fld id="{5B78F55C-AA38-4D7E-8D2F-C7920B48334C}" type="datetime1">
              <a:rPr lang="zh-CN" altLang="en-US" noProof="0" smtClean="0"/>
              <a:t>2024/10/25</a:t>
            </a:fld>
            <a:endParaRPr lang="zh-CN" altLang="en-US" noProof="0" dirty="0"/>
          </a:p>
        </p:txBody>
      </p:sp>
      <p:sp>
        <p:nvSpPr>
          <p:cNvPr id="6" name="页脚占位符 5">
            <a:extLst>
              <a:ext uri="{FF2B5EF4-FFF2-40B4-BE49-F238E27FC236}">
                <a16:creationId xmlns:a16="http://schemas.microsoft.com/office/drawing/2014/main" id="{90C776CB-2819-4488-9012-A6EA22079A47}"/>
              </a:ext>
            </a:extLst>
          </p:cNvPr>
          <p:cNvSpPr>
            <a:spLocks noGrp="1"/>
          </p:cNvSpPr>
          <p:nvPr>
            <p:ph type="ftr" sz="quarter" idx="11"/>
          </p:nvPr>
        </p:nvSpPr>
        <p:spPr/>
        <p:txBody>
          <a:bodyPr rtlCol="0"/>
          <a:lstStyle/>
          <a:p>
            <a:pPr rtl="0"/>
            <a:endParaRPr lang="zh-CN" alt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rtlCol="0"/>
          <a:lstStyle/>
          <a:p>
            <a:pPr rtl="0"/>
            <a:r>
              <a:rPr lang="zh-CN" altLang="en-US" noProof="0"/>
              <a:t>单击此处编辑母版标题样式</a:t>
            </a:r>
            <a:endParaRPr lang="zh-CN" altLang="en-US" noProof="0" dirty="0"/>
          </a:p>
        </p:txBody>
      </p:sp>
      <p:sp>
        <p:nvSpPr>
          <p:cNvPr id="3" name="文本占位符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11D097D1-3052-4C1F-B573-CA25FFF6CCB5}"/>
              </a:ext>
            </a:extLst>
          </p:cNvPr>
          <p:cNvSpPr>
            <a:spLocks noGrp="1"/>
          </p:cNvSpPr>
          <p:nvPr>
            <p:ph type="dt" sz="half" idx="10"/>
          </p:nvPr>
        </p:nvSpPr>
        <p:spPr/>
        <p:txBody>
          <a:bodyPr rtlCol="0"/>
          <a:lstStyle/>
          <a:p>
            <a:pPr rtl="0"/>
            <a:fld id="{7338A501-7FAD-42DA-A143-84F93EAE5617}" type="datetime1">
              <a:rPr lang="zh-CN" altLang="en-US" noProof="0" smtClean="0"/>
              <a:t>2024/10/25</a:t>
            </a:fld>
            <a:endParaRPr lang="zh-CN" altLang="en-US" noProof="0" dirty="0"/>
          </a:p>
        </p:txBody>
      </p:sp>
      <p:sp>
        <p:nvSpPr>
          <p:cNvPr id="8" name="页脚占位符 7">
            <a:extLst>
              <a:ext uri="{FF2B5EF4-FFF2-40B4-BE49-F238E27FC236}">
                <a16:creationId xmlns:a16="http://schemas.microsoft.com/office/drawing/2014/main" id="{F2607AC3-2220-4DDA-A22A-C404538FE48E}"/>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rtlCol="0"/>
          <a:lstStyle/>
          <a:p>
            <a:pPr rtl="0"/>
            <a:fld id="{82EE24B5-652C-4DB5-B7C3-B5BBEC1280B1}" type="slidenum">
              <a:rPr lang="en-US" altLang="zh-CN" noProof="0" smtClean="0"/>
              <a:t>‹#›</a:t>
            </a:fld>
            <a:endParaRPr lang="zh-CN" alt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89EF5-3FD9-4423-A9E8-B67B4E902E9B}"/>
              </a:ext>
            </a:extLst>
          </p:cNvPr>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a:extLst>
              <a:ext uri="{FF2B5EF4-FFF2-40B4-BE49-F238E27FC236}">
                <a16:creationId xmlns:a16="http://schemas.microsoft.com/office/drawing/2014/main" id="{030D7191-31B4-440E-A4E9-F412FA55824C}"/>
              </a:ext>
            </a:extLst>
          </p:cNvPr>
          <p:cNvSpPr>
            <a:spLocks noGrp="1"/>
          </p:cNvSpPr>
          <p:nvPr>
            <p:ph type="dt" sz="half" idx="10"/>
          </p:nvPr>
        </p:nvSpPr>
        <p:spPr/>
        <p:txBody>
          <a:bodyPr rtlCol="0"/>
          <a:lstStyle/>
          <a:p>
            <a:pPr rtl="0"/>
            <a:fld id="{5639072B-90CF-490E-9D74-13BA41DB9438}" type="datetime1">
              <a:rPr lang="zh-CN" altLang="en-US" noProof="0" smtClean="0"/>
              <a:t>2024/10/25</a:t>
            </a:fld>
            <a:endParaRPr lang="zh-CN" altLang="en-US" noProof="0" dirty="0"/>
          </a:p>
        </p:txBody>
      </p:sp>
      <p:sp>
        <p:nvSpPr>
          <p:cNvPr id="4" name="页脚占位符 3">
            <a:extLst>
              <a:ext uri="{FF2B5EF4-FFF2-40B4-BE49-F238E27FC236}">
                <a16:creationId xmlns:a16="http://schemas.microsoft.com/office/drawing/2014/main" id="{8EC85CB6-0880-4BF0-8E98-291E70C71377}"/>
              </a:ext>
            </a:extLst>
          </p:cNvPr>
          <p:cNvSpPr>
            <a:spLocks noGrp="1"/>
          </p:cNvSpPr>
          <p:nvPr>
            <p:ph type="ftr" sz="quarter" idx="11"/>
          </p:nvPr>
        </p:nvSpPr>
        <p:spPr/>
        <p:txBody>
          <a:bodyPr rtlCol="0"/>
          <a:lstStyle/>
          <a:p>
            <a:pPr rtl="0"/>
            <a:endParaRPr lang="zh-CN" altLang="en-US" noProof="0" dirty="0"/>
          </a:p>
        </p:txBody>
      </p:sp>
      <p:sp>
        <p:nvSpPr>
          <p:cNvPr id="5" name="灯片编号占位符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rtlCol="0"/>
          <a:lstStyle/>
          <a:p>
            <a:pPr rtl="0"/>
            <a:fld id="{82EE24B5-652C-4DB5-B7C3-B5BBEC1280B1}" type="slidenum">
              <a:rPr lang="en-US" altLang="zh-CN" noProof="0" smtClean="0"/>
              <a:t>‹#›</a:t>
            </a:fld>
            <a:endParaRPr lang="zh-CN" alt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55C546-684A-45B9-8890-66DC55DF7D06}"/>
              </a:ext>
            </a:extLst>
          </p:cNvPr>
          <p:cNvSpPr>
            <a:spLocks noGrp="1"/>
          </p:cNvSpPr>
          <p:nvPr>
            <p:ph type="dt" sz="half" idx="10"/>
          </p:nvPr>
        </p:nvSpPr>
        <p:spPr/>
        <p:txBody>
          <a:bodyPr rtlCol="0"/>
          <a:lstStyle/>
          <a:p>
            <a:pPr rtl="0"/>
            <a:fld id="{0116BAC7-FCB8-4AD9-AAEF-15E16317DE22}" type="datetime1">
              <a:rPr lang="zh-CN" altLang="en-US" noProof="0" smtClean="0"/>
              <a:t>2024/10/25</a:t>
            </a:fld>
            <a:endParaRPr lang="zh-CN" altLang="en-US" noProof="0" dirty="0"/>
          </a:p>
        </p:txBody>
      </p:sp>
      <p:sp>
        <p:nvSpPr>
          <p:cNvPr id="3" name="页脚占位符 2">
            <a:extLst>
              <a:ext uri="{FF2B5EF4-FFF2-40B4-BE49-F238E27FC236}">
                <a16:creationId xmlns:a16="http://schemas.microsoft.com/office/drawing/2014/main" id="{4543EBDF-D696-42F7-B962-56F5FEE120CC}"/>
              </a:ext>
            </a:extLst>
          </p:cNvPr>
          <p:cNvSpPr>
            <a:spLocks noGrp="1"/>
          </p:cNvSpPr>
          <p:nvPr>
            <p:ph type="ftr" sz="quarter" idx="11"/>
          </p:nvPr>
        </p:nvSpPr>
        <p:spPr/>
        <p:txBody>
          <a:bodyPr rtlCol="0"/>
          <a:lstStyle/>
          <a:p>
            <a:pPr rtl="0"/>
            <a:endParaRPr lang="zh-CN" altLang="en-US" noProof="0" dirty="0"/>
          </a:p>
        </p:txBody>
      </p:sp>
      <p:sp>
        <p:nvSpPr>
          <p:cNvPr id="4" name="灯片编号占位符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rtlCol="0"/>
          <a:lstStyle/>
          <a:p>
            <a:pPr rtl="0"/>
            <a:fld id="{82EE24B5-652C-4DB5-B7C3-B5BBEC1280B1}" type="slidenum">
              <a:rPr lang="en-US" altLang="zh-CN" noProof="0" smtClean="0"/>
              <a:t>‹#›</a:t>
            </a:fld>
            <a:endParaRPr lang="zh-CN" alt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7989DE91-7A80-4682-9D32-2CD41DEFB7B2}"/>
              </a:ext>
            </a:extLst>
          </p:cNvPr>
          <p:cNvSpPr>
            <a:spLocks noGrp="1"/>
          </p:cNvSpPr>
          <p:nvPr>
            <p:ph type="dt" sz="half" idx="10"/>
          </p:nvPr>
        </p:nvSpPr>
        <p:spPr/>
        <p:txBody>
          <a:bodyPr rtlCol="0"/>
          <a:lstStyle/>
          <a:p>
            <a:pPr rtl="0"/>
            <a:fld id="{AC8C2804-EDA3-4DF3-B67C-4E84D338841D}" type="datetime1">
              <a:rPr lang="zh-CN" altLang="en-US" noProof="0" smtClean="0"/>
              <a:t>2024/10/25</a:t>
            </a:fld>
            <a:endParaRPr lang="zh-CN" altLang="en-US" noProof="0" dirty="0"/>
          </a:p>
        </p:txBody>
      </p:sp>
      <p:sp>
        <p:nvSpPr>
          <p:cNvPr id="6" name="页脚占位符 5">
            <a:extLst>
              <a:ext uri="{FF2B5EF4-FFF2-40B4-BE49-F238E27FC236}">
                <a16:creationId xmlns:a16="http://schemas.microsoft.com/office/drawing/2014/main" id="{7B9E2482-2E7D-4868-95A7-4A55B40FECE1}"/>
              </a:ext>
            </a:extLst>
          </p:cNvPr>
          <p:cNvSpPr>
            <a:spLocks noGrp="1"/>
          </p:cNvSpPr>
          <p:nvPr>
            <p:ph type="ftr" sz="quarter" idx="11"/>
          </p:nvPr>
        </p:nvSpPr>
        <p:spPr/>
        <p:txBody>
          <a:bodyPr rtlCol="0"/>
          <a:lstStyle/>
          <a:p>
            <a:pPr rtl="0"/>
            <a:endParaRPr lang="zh-CN" altLang="en-US" noProof="0" dirty="0"/>
          </a:p>
        </p:txBody>
      </p:sp>
      <p:sp>
        <p:nvSpPr>
          <p:cNvPr id="7" name="灯片编号占位符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rtlCol="0"/>
          <a:lstStyle/>
          <a:p>
            <a:pPr rtl="0"/>
            <a:fld id="{82EE24B5-652C-4DB5-B7C3-B5BBEC1280B1}" type="slidenum">
              <a:rPr lang="en-US" altLang="zh-CN" noProof="0" smtClean="0"/>
              <a:t>‹#›</a:t>
            </a:fld>
            <a:endParaRPr lang="zh-CN" alt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endParaRPr lang="zh-CN" altLang="en-US" noProof="0" dirty="0"/>
          </a:p>
        </p:txBody>
      </p:sp>
      <p:sp>
        <p:nvSpPr>
          <p:cNvPr id="3" name="图片占位符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D99A4E60-848E-49CF-BF18-D059AA928472}" type="datetime1">
              <a:rPr lang="zh-CN" altLang="en-US" noProof="0" smtClean="0"/>
              <a:t>2024/10/25</a:t>
            </a:fld>
            <a:endParaRPr lang="zh-CN" altLang="en-US" noProof="0" dirty="0"/>
          </a:p>
        </p:txBody>
      </p:sp>
      <p:sp>
        <p:nvSpPr>
          <p:cNvPr id="6" name="页脚占位符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zh-CN" altLang="en-US" noProof="0" dirty="0"/>
          </a:p>
        </p:txBody>
      </p:sp>
      <p:sp>
        <p:nvSpPr>
          <p:cNvPr id="7" name="灯片编号占位符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en-US" altLang="zh-CN" noProof="0" smtClean="0"/>
              <a:t>‹#›</a:t>
            </a:fld>
            <a:endParaRPr lang="zh-CN" alt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3821F37D-E452-4D32-A64B-E926EEDD70FF}" type="datetime1">
              <a:rPr lang="zh-CN" altLang="en-US" noProof="0" smtClean="0"/>
              <a:t>2024/10/25</a:t>
            </a:fld>
            <a:endParaRPr lang="zh-CN" altLang="en-US" noProof="0" dirty="0"/>
          </a:p>
        </p:txBody>
      </p:sp>
      <p:sp>
        <p:nvSpPr>
          <p:cNvPr id="5" name="页脚占位符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10" name="椭圆形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6" name="灯片编号占位符 5">
            <a:extLst>
              <a:ext uri="{FF2B5EF4-FFF2-40B4-BE49-F238E27FC236}">
                <a16:creationId xmlns:a16="http://schemas.microsoft.com/office/drawing/2014/main" id="{D15DEFFD-817B-43EC-86F0-34DEA2BA5EEB}"/>
              </a:ext>
            </a:extLst>
          </p:cNvPr>
          <p:cNvSpPr>
            <a:spLocks noGrp="1"/>
          </p:cNvSpPr>
          <p:nvPr>
            <p:ph type="sldNum" sz="quarter" idx="4"/>
          </p:nvPr>
        </p:nvSpPr>
        <p:spPr>
          <a:xfrm>
            <a:off x="11453346" y="6174902"/>
            <a:ext cx="357116" cy="365125"/>
          </a:xfrm>
          <a:prstGeom prst="rect">
            <a:avLst/>
          </a:prstGeom>
        </p:spPr>
        <p:txBody>
          <a:bodyPr vert="horz" lIns="91440" tIns="45720" rIns="91440" bIns="45720" rtlCol="0" anchor="ctr"/>
          <a:lstStyle>
            <a:lvl1pPr algn="r">
              <a:defRPr sz="1000" i="1">
                <a:solidFill>
                  <a:schemeClr val="tx2">
                    <a:alpha val="70000"/>
                  </a:schemeClr>
                </a:solidFill>
                <a:latin typeface="Microsoft YaHei UI" panose="020B0503020204020204" pitchFamily="34" charset="-122"/>
                <a:ea typeface="Microsoft YaHei UI" panose="020B0503020204020204" pitchFamily="34" charset="-122"/>
              </a:defRPr>
            </a:lvl1pPr>
          </a:lstStyle>
          <a:p>
            <a:fld id="{82EE24B5-652C-4DB5-B7C3-B5BBEC1280B1}" type="slidenum">
              <a:rPr lang="en-US" altLang="zh-CN" noProof="0" smtClean="0"/>
              <a:pPr/>
              <a:t>‹#›</a:t>
            </a:fld>
            <a:endParaRPr lang="zh-CN" alt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对象 2" descr="蓝色矩形">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对象 3" descr="拿着文件的人">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rtlCol="0">
            <a:normAutofit/>
          </a:bodyPr>
          <a:lstStyle/>
          <a:p>
            <a:pPr rtl="0">
              <a:lnSpc>
                <a:spcPct val="125000"/>
              </a:lnSpc>
            </a:pPr>
            <a:r>
              <a:rPr lang="en-CA" altLang="zh-CN" sz="5000" dirty="0"/>
              <a:t>M</a:t>
            </a:r>
            <a:r>
              <a:rPr lang="en-US" altLang="zh-CN" sz="5000" dirty="0" err="1">
                <a:solidFill>
                  <a:schemeClr val="bg1"/>
                </a:solidFill>
              </a:rPr>
              <a:t>achine</a:t>
            </a:r>
            <a:r>
              <a:rPr lang="en-US" altLang="zh-CN" sz="5000" dirty="0">
                <a:solidFill>
                  <a:schemeClr val="bg1"/>
                </a:solidFill>
              </a:rPr>
              <a:t> Learning analysis</a:t>
            </a:r>
            <a:br>
              <a:rPr lang="en-US" altLang="zh-CN" sz="5000" dirty="0">
                <a:solidFill>
                  <a:schemeClr val="bg1"/>
                </a:solidFill>
              </a:rPr>
            </a:br>
            <a:r>
              <a:rPr lang="en-CA" altLang="zh-CN" sz="5000" dirty="0">
                <a:solidFill>
                  <a:schemeClr val="bg1"/>
                </a:solidFill>
              </a:rPr>
              <a:t>on parking ticket data</a:t>
            </a:r>
            <a:endParaRPr lang="zh-CN" altLang="en-US" sz="5000" dirty="0">
              <a:solidFill>
                <a:schemeClr val="bg1"/>
              </a:solidFill>
            </a:endParaRPr>
          </a:p>
        </p:txBody>
      </p:sp>
      <p:sp>
        <p:nvSpPr>
          <p:cNvPr id="6" name="对象 7" descr="米色矩形">
            <a:extLst>
              <a:ext uri="{FF2B5EF4-FFF2-40B4-BE49-F238E27FC236}">
                <a16:creationId xmlns:a16="http://schemas.microsoft.com/office/drawing/2014/main" id="{B36975AA-C62E-46BE-9382-E2CF56FDF817}"/>
              </a:ext>
            </a:extLst>
          </p:cNvPr>
          <p:cNvSpPr/>
          <p:nvPr/>
        </p:nvSpPr>
        <p:spPr>
          <a:xfrm>
            <a:off x="4811300" y="3229869"/>
            <a:ext cx="255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54379-12DC-488A-96E2-264D244A381B}"/>
              </a:ext>
            </a:extLst>
          </p:cNvPr>
          <p:cNvSpPr>
            <a:spLocks noGrp="1"/>
          </p:cNvSpPr>
          <p:nvPr>
            <p:ph type="title"/>
          </p:nvPr>
        </p:nvSpPr>
        <p:spPr>
          <a:xfrm>
            <a:off x="386214" y="100873"/>
            <a:ext cx="3932237" cy="1302111"/>
          </a:xfrm>
        </p:spPr>
        <p:txBody>
          <a:bodyPr rtlCol="0"/>
          <a:lstStyle/>
          <a:p>
            <a:pPr rtl="0"/>
            <a:r>
              <a:rPr lang="en-US" altLang="zh-CN" dirty="0"/>
              <a:t>Gradient Boosting Tree</a:t>
            </a:r>
            <a:endParaRPr lang="zh-CN" altLang="en-US" dirty="0"/>
          </a:p>
        </p:txBody>
      </p:sp>
      <p:sp>
        <p:nvSpPr>
          <p:cNvPr id="3" name="文本占位符 2">
            <a:extLst>
              <a:ext uri="{FF2B5EF4-FFF2-40B4-BE49-F238E27FC236}">
                <a16:creationId xmlns:a16="http://schemas.microsoft.com/office/drawing/2014/main" id="{18397F9A-0355-4091-BDD7-5C578348C1FB}"/>
              </a:ext>
            </a:extLst>
          </p:cNvPr>
          <p:cNvSpPr>
            <a:spLocks noGrp="1"/>
          </p:cNvSpPr>
          <p:nvPr>
            <p:ph type="body" sz="half" idx="2"/>
          </p:nvPr>
        </p:nvSpPr>
        <p:spPr>
          <a:xfrm>
            <a:off x="7046600" y="1351185"/>
            <a:ext cx="4505012" cy="1431234"/>
          </a:xfrm>
        </p:spPr>
        <p:txBody>
          <a:bodyPr rtlCol="0">
            <a:normAutofit fontScale="85000" lnSpcReduction="20000"/>
          </a:bodyPr>
          <a:lstStyle/>
          <a:p>
            <a:pPr rtl="0">
              <a:lnSpc>
                <a:spcPct val="110000"/>
              </a:lnSpc>
              <a:spcBef>
                <a:spcPts val="400"/>
              </a:spcBef>
            </a:pPr>
            <a:r>
              <a:rPr lang="en-US" altLang="zh-CN" sz="2900" b="1" dirty="0">
                <a:solidFill>
                  <a:schemeClr val="bg1"/>
                </a:solidFill>
              </a:rPr>
              <a:t>Performance and Scalability</a:t>
            </a:r>
          </a:p>
          <a:p>
            <a:pPr rtl="0">
              <a:lnSpc>
                <a:spcPct val="110000"/>
              </a:lnSpc>
              <a:spcBef>
                <a:spcPts val="400"/>
              </a:spcBef>
            </a:pPr>
            <a:r>
              <a:rPr lang="en-US" altLang="zh-CN" sz="1500" i="1" spc="-15" dirty="0" err="1">
                <a:solidFill>
                  <a:schemeClr val="bg2">
                    <a:lumMod val="20000"/>
                    <a:lumOff val="80000"/>
                  </a:schemeClr>
                </a:solidFill>
                <a:cs typeface="Arial"/>
              </a:rPr>
              <a:t>XGBoost</a:t>
            </a:r>
            <a:r>
              <a:rPr lang="en-US" altLang="zh-CN" sz="1500" i="1" spc="-15" dirty="0">
                <a:solidFill>
                  <a:schemeClr val="bg2">
                    <a:lumMod val="20000"/>
                    <a:lumOff val="80000"/>
                  </a:schemeClr>
                </a:solidFill>
                <a:cs typeface="Arial"/>
              </a:rPr>
              <a:t> offers high-speed performance and efficiency, making it ideal for handling large datasets across multiple cores. </a:t>
            </a:r>
          </a:p>
        </p:txBody>
      </p:sp>
      <p:sp>
        <p:nvSpPr>
          <p:cNvPr id="4" name="灯片编号占位符 3">
            <a:extLst>
              <a:ext uri="{FF2B5EF4-FFF2-40B4-BE49-F238E27FC236}">
                <a16:creationId xmlns:a16="http://schemas.microsoft.com/office/drawing/2014/main" id="{1330DBC9-EEFC-416D-BFAD-DB6D1A9E8CB2}"/>
              </a:ext>
            </a:extLst>
          </p:cNvPr>
          <p:cNvSpPr>
            <a:spLocks noGrp="1"/>
          </p:cNvSpPr>
          <p:nvPr>
            <p:ph type="sldNum" sz="quarter" idx="12"/>
          </p:nvPr>
        </p:nvSpPr>
        <p:spPr>
          <a:xfrm>
            <a:off x="11515338" y="6174902"/>
            <a:ext cx="357116" cy="365125"/>
          </a:xfrm>
        </p:spPr>
        <p:txBody>
          <a:bodyPr rtlCol="0"/>
          <a:lstStyle/>
          <a:p>
            <a:pPr algn="just" rtl="0"/>
            <a:fld id="{82EE24B5-652C-4DB5-B7C3-B5BBEC1280B1}" type="slidenum">
              <a:rPr lang="en-US" altLang="zh-CN" smtClean="0"/>
              <a:pPr algn="just" rtl="0"/>
              <a:t>2</a:t>
            </a:fld>
            <a:endParaRPr lang="zh-CN" altLang="en-US" dirty="0"/>
          </a:p>
        </p:txBody>
      </p:sp>
      <p:sp>
        <p:nvSpPr>
          <p:cNvPr id="8" name="文本占位符 7">
            <a:extLst>
              <a:ext uri="{FF2B5EF4-FFF2-40B4-BE49-F238E27FC236}">
                <a16:creationId xmlns:a16="http://schemas.microsoft.com/office/drawing/2014/main" id="{0D9263D0-7B10-45A1-AD9E-D040B170EFE2}"/>
              </a:ext>
            </a:extLst>
          </p:cNvPr>
          <p:cNvSpPr>
            <a:spLocks noGrp="1"/>
          </p:cNvSpPr>
          <p:nvPr>
            <p:ph type="body" sz="half" idx="23"/>
          </p:nvPr>
        </p:nvSpPr>
        <p:spPr>
          <a:xfrm>
            <a:off x="7035961" y="2782419"/>
            <a:ext cx="4422244" cy="1648628"/>
          </a:xfrm>
        </p:spPr>
        <p:txBody>
          <a:bodyPr rtlCol="0">
            <a:normAutofit fontScale="77500" lnSpcReduction="20000"/>
          </a:bodyPr>
          <a:lstStyle/>
          <a:p>
            <a:pPr rtl="0">
              <a:lnSpc>
                <a:spcPct val="130000"/>
              </a:lnSpc>
              <a:spcBef>
                <a:spcPts val="400"/>
              </a:spcBef>
            </a:pPr>
            <a:r>
              <a:rPr lang="en-US" altLang="zh-CN" sz="3100" b="1" dirty="0">
                <a:solidFill>
                  <a:schemeClr val="bg1"/>
                </a:solidFill>
              </a:rPr>
              <a:t>Model Enhancement Features</a:t>
            </a:r>
            <a:endParaRPr lang="en-US" altLang="zh-CN" sz="3100" b="1" i="1" spc="-15" dirty="0">
              <a:solidFill>
                <a:schemeClr val="bg2">
                  <a:lumMod val="20000"/>
                  <a:lumOff val="80000"/>
                </a:schemeClr>
              </a:solidFill>
              <a:cs typeface="Arial"/>
            </a:endParaRPr>
          </a:p>
          <a:p>
            <a:pPr rtl="0">
              <a:lnSpc>
                <a:spcPct val="130000"/>
              </a:lnSpc>
              <a:spcBef>
                <a:spcPts val="400"/>
              </a:spcBef>
            </a:pPr>
            <a:r>
              <a:rPr lang="en-US" altLang="zh-CN" i="1" spc="-15" dirty="0">
                <a:solidFill>
                  <a:schemeClr val="bg2">
                    <a:lumMod val="20000"/>
                    <a:lumOff val="80000"/>
                  </a:schemeClr>
                </a:solidFill>
                <a:cs typeface="Arial"/>
              </a:rPr>
              <a:t>It supports built-in handling of missing data, regularization to avoid overfitting, and allows customization of the optimization objective.</a:t>
            </a:r>
          </a:p>
          <a:p>
            <a:pPr rtl="0">
              <a:lnSpc>
                <a:spcPct val="130000"/>
              </a:lnSpc>
              <a:spcBef>
                <a:spcPts val="400"/>
              </a:spcBef>
            </a:pPr>
            <a:endParaRPr lang="en-US" altLang="zh-CN" i="1" spc="-15" dirty="0">
              <a:solidFill>
                <a:schemeClr val="bg2">
                  <a:lumMod val="20000"/>
                  <a:lumOff val="80000"/>
                </a:schemeClr>
              </a:solidFill>
              <a:cs typeface="Arial"/>
            </a:endParaRPr>
          </a:p>
        </p:txBody>
      </p:sp>
      <p:sp>
        <p:nvSpPr>
          <p:cNvPr id="10" name="文本占位符 9">
            <a:extLst>
              <a:ext uri="{FF2B5EF4-FFF2-40B4-BE49-F238E27FC236}">
                <a16:creationId xmlns:a16="http://schemas.microsoft.com/office/drawing/2014/main" id="{9884D43A-F693-45B5-941E-26162517B9A6}"/>
              </a:ext>
            </a:extLst>
          </p:cNvPr>
          <p:cNvSpPr>
            <a:spLocks noGrp="1"/>
          </p:cNvSpPr>
          <p:nvPr>
            <p:ph type="body" sz="half" idx="25"/>
          </p:nvPr>
        </p:nvSpPr>
        <p:spPr>
          <a:xfrm>
            <a:off x="7046600" y="4627653"/>
            <a:ext cx="4505012" cy="1912373"/>
          </a:xfrm>
        </p:spPr>
        <p:txBody>
          <a:bodyPr rtlCol="0">
            <a:normAutofit fontScale="92500" lnSpcReduction="20000"/>
          </a:bodyPr>
          <a:lstStyle/>
          <a:p>
            <a:pPr rtl="0">
              <a:lnSpc>
                <a:spcPct val="110000"/>
              </a:lnSpc>
              <a:spcBef>
                <a:spcPts val="400"/>
              </a:spcBef>
            </a:pPr>
            <a:r>
              <a:rPr lang="en-US" altLang="zh-CN" sz="3100" b="1" dirty="0">
                <a:solidFill>
                  <a:schemeClr val="bg1"/>
                </a:solidFill>
              </a:rPr>
              <a:t>Versatility and Wide Adoption</a:t>
            </a:r>
            <a:endParaRPr lang="en-US" altLang="zh-CN" sz="3100" b="1" i="1" spc="-15" dirty="0">
              <a:solidFill>
                <a:schemeClr val="bg2">
                  <a:lumMod val="20000"/>
                  <a:lumOff val="80000"/>
                </a:schemeClr>
              </a:solidFill>
              <a:cs typeface="Arial"/>
            </a:endParaRPr>
          </a:p>
          <a:p>
            <a:pPr rtl="0">
              <a:lnSpc>
                <a:spcPct val="110000"/>
              </a:lnSpc>
              <a:spcBef>
                <a:spcPts val="400"/>
              </a:spcBef>
            </a:pPr>
            <a:r>
              <a:rPr lang="en-US" altLang="zh-CN" i="1" spc="-15" dirty="0">
                <a:solidFill>
                  <a:schemeClr val="bg2">
                    <a:lumMod val="20000"/>
                    <a:lumOff val="80000"/>
                  </a:schemeClr>
                </a:solidFill>
                <a:cs typeface="Arial"/>
              </a:rPr>
              <a:t>Widely used in the machine learning community, </a:t>
            </a:r>
            <a:r>
              <a:rPr lang="en-US" altLang="zh-CN" i="1" spc="-15" dirty="0" err="1">
                <a:solidFill>
                  <a:schemeClr val="bg2">
                    <a:lumMod val="20000"/>
                    <a:lumOff val="80000"/>
                  </a:schemeClr>
                </a:solidFill>
                <a:cs typeface="Arial"/>
              </a:rPr>
              <a:t>XGBoost</a:t>
            </a:r>
            <a:r>
              <a:rPr lang="en-US" altLang="zh-CN" i="1" spc="-15" dirty="0">
                <a:solidFill>
                  <a:schemeClr val="bg2">
                    <a:lumMod val="20000"/>
                    <a:lumOff val="80000"/>
                  </a:schemeClr>
                </a:solidFill>
                <a:cs typeface="Arial"/>
              </a:rPr>
              <a:t> can tackle both regression and classification problems across various programming languages.</a:t>
            </a:r>
          </a:p>
          <a:p>
            <a:pPr rtl="0">
              <a:lnSpc>
                <a:spcPct val="110000"/>
              </a:lnSpc>
              <a:spcBef>
                <a:spcPts val="400"/>
              </a:spcBef>
            </a:pPr>
            <a:endParaRPr lang="en-US" altLang="zh-CN" i="1" spc="-15" dirty="0">
              <a:solidFill>
                <a:schemeClr val="bg2">
                  <a:lumMod val="20000"/>
                  <a:lumOff val="80000"/>
                </a:schemeClr>
              </a:solidFill>
              <a:cs typeface="Arial"/>
            </a:endParaRPr>
          </a:p>
          <a:p>
            <a:pPr rtl="0">
              <a:lnSpc>
                <a:spcPct val="110000"/>
              </a:lnSpc>
              <a:spcBef>
                <a:spcPts val="400"/>
              </a:spcBef>
            </a:pPr>
            <a:endParaRPr lang="en-US" altLang="zh-CN" i="1" spc="-15" dirty="0">
              <a:solidFill>
                <a:schemeClr val="bg2">
                  <a:lumMod val="20000"/>
                  <a:lumOff val="80000"/>
                </a:schemeClr>
              </a:solidFill>
              <a:cs typeface="Arial"/>
            </a:endParaRPr>
          </a:p>
        </p:txBody>
      </p:sp>
      <p:pic>
        <p:nvPicPr>
          <p:cNvPr id="11" name="图片占位符 14" descr="选中图标">
            <a:extLst>
              <a:ext uri="{FF2B5EF4-FFF2-40B4-BE49-F238E27FC236}">
                <a16:creationId xmlns:a16="http://schemas.microsoft.com/office/drawing/2014/main" id="{380A2BFD-1794-4338-8BAC-66A30B88D033}"/>
              </a:ext>
            </a:extLst>
          </p:cNvPr>
          <p:cNvPicPr>
            <a:picLocks noGrp="1" noChangeAspect="1"/>
          </p:cNvPicPr>
          <p:nvPr>
            <p:ph type="pic" sz="quarter" idx="19"/>
          </p:nvPr>
        </p:nvPicPr>
        <p:blipFill>
          <a:blip r:embed="rId3" cstate="hqprint">
            <a:extLst>
              <a:ext uri="{28A0092B-C50C-407E-A947-70E740481C1C}">
                <a14:useLocalDpi xmlns:a14="http://schemas.microsoft.com/office/drawing/2010/main" val="0"/>
              </a:ext>
            </a:extLst>
          </a:blip>
          <a:srcRect/>
          <a:stretch>
            <a:fillRect/>
          </a:stretch>
        </p:blipFill>
        <p:spPr>
          <a:xfrm>
            <a:off x="6470600" y="1396016"/>
            <a:ext cx="576000" cy="576000"/>
          </a:xfrm>
        </p:spPr>
      </p:pic>
      <p:pic>
        <p:nvPicPr>
          <p:cNvPr id="12" name="图片占位符 16" descr="勾选图标">
            <a:extLst>
              <a:ext uri="{FF2B5EF4-FFF2-40B4-BE49-F238E27FC236}">
                <a16:creationId xmlns:a16="http://schemas.microsoft.com/office/drawing/2014/main" id="{AC1F4E71-E6F8-490B-A9E9-61DC2025EBEE}"/>
              </a:ext>
            </a:extLst>
          </p:cNvPr>
          <p:cNvPicPr>
            <a:picLocks noGrp="1" noChangeAspect="1"/>
          </p:cNvPicPr>
          <p:nvPr>
            <p:ph type="pic" sz="quarter" idx="22"/>
          </p:nvPr>
        </p:nvPicPr>
        <p:blipFill>
          <a:blip r:embed="rId3" cstate="hqprint">
            <a:extLst>
              <a:ext uri="{28A0092B-C50C-407E-A947-70E740481C1C}">
                <a14:useLocalDpi xmlns:a14="http://schemas.microsoft.com/office/drawing/2010/main" val="0"/>
              </a:ext>
            </a:extLst>
          </a:blip>
          <a:srcRect/>
          <a:stretch>
            <a:fillRect/>
          </a:stretch>
        </p:blipFill>
        <p:spPr>
          <a:xfrm>
            <a:off x="6470600" y="2727873"/>
            <a:ext cx="576000" cy="576001"/>
          </a:xfrm>
        </p:spPr>
      </p:pic>
      <p:pic>
        <p:nvPicPr>
          <p:cNvPr id="13" name="图片占位符 18" descr="勾选图标">
            <a:extLst>
              <a:ext uri="{FF2B5EF4-FFF2-40B4-BE49-F238E27FC236}">
                <a16:creationId xmlns:a16="http://schemas.microsoft.com/office/drawing/2014/main" id="{138322BF-F85B-4C19-9968-C0582151091B}"/>
              </a:ext>
            </a:extLst>
          </p:cNvPr>
          <p:cNvPicPr>
            <a:picLocks noGrp="1" noChangeAspect="1"/>
          </p:cNvPicPr>
          <p:nvPr>
            <p:ph type="pic" sz="quarter" idx="24"/>
          </p:nvPr>
        </p:nvPicPr>
        <p:blipFill>
          <a:blip r:embed="rId3" cstate="hqprint">
            <a:extLst>
              <a:ext uri="{28A0092B-C50C-407E-A947-70E740481C1C}">
                <a14:useLocalDpi xmlns:a14="http://schemas.microsoft.com/office/drawing/2010/main" val="0"/>
              </a:ext>
            </a:extLst>
          </a:blip>
          <a:srcRect/>
          <a:stretch>
            <a:fillRect/>
          </a:stretch>
        </p:blipFill>
        <p:spPr>
          <a:xfrm>
            <a:off x="6481239" y="4558201"/>
            <a:ext cx="576000" cy="576001"/>
          </a:xfrm>
        </p:spPr>
      </p:pic>
      <p:sp>
        <p:nvSpPr>
          <p:cNvPr id="14" name="对象 13" descr="米色矩形">
            <a:extLst>
              <a:ext uri="{FF2B5EF4-FFF2-40B4-BE49-F238E27FC236}">
                <a16:creationId xmlns:a16="http://schemas.microsoft.com/office/drawing/2014/main" id="{FEBB8673-0A72-4C5C-8239-7EF600504010}"/>
              </a:ext>
            </a:extLst>
          </p:cNvPr>
          <p:cNvSpPr/>
          <p:nvPr/>
        </p:nvSpPr>
        <p:spPr>
          <a:xfrm>
            <a:off x="480651" y="1439902"/>
            <a:ext cx="1584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pic>
        <p:nvPicPr>
          <p:cNvPr id="19" name="Picture 18" descr="A diagram of a company&#10;&#10;Description automatically generated">
            <a:extLst>
              <a:ext uri="{FF2B5EF4-FFF2-40B4-BE49-F238E27FC236}">
                <a16:creationId xmlns:a16="http://schemas.microsoft.com/office/drawing/2014/main" id="{3A71A90B-FCC8-9F82-32DF-897EE2899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9" y="1561606"/>
            <a:ext cx="5139512" cy="4795858"/>
          </a:xfrm>
          <a:prstGeom prst="rect">
            <a:avLst/>
          </a:prstGeom>
        </p:spPr>
      </p:pic>
    </p:spTree>
    <p:extLst>
      <p:ext uri="{BB962C8B-B14F-4D97-AF65-F5344CB8AC3E}">
        <p14:creationId xmlns:p14="http://schemas.microsoft.com/office/powerpoint/2010/main" val="209675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607572BA-AE45-9CCF-0453-70D0D9FCBC68}"/>
              </a:ext>
            </a:extLst>
          </p:cNvPr>
          <p:cNvSpPr/>
          <p:nvPr/>
        </p:nvSpPr>
        <p:spPr>
          <a:xfrm>
            <a:off x="0" y="1941378"/>
            <a:ext cx="12192000" cy="3950562"/>
          </a:xfrm>
          <a:prstGeom prst="roundRect">
            <a:avLst>
              <a:gd name="adj" fmla="val 0"/>
            </a:avLst>
          </a:prstGeom>
          <a:solidFill>
            <a:srgbClr val="0E6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标题 2">
            <a:extLst>
              <a:ext uri="{FF2B5EF4-FFF2-40B4-BE49-F238E27FC236}">
                <a16:creationId xmlns:a16="http://schemas.microsoft.com/office/drawing/2014/main" id="{2C750891-B331-46E3-89A1-0996C3679973}"/>
              </a:ext>
            </a:extLst>
          </p:cNvPr>
          <p:cNvSpPr>
            <a:spLocks noGrp="1"/>
          </p:cNvSpPr>
          <p:nvPr>
            <p:ph type="title"/>
          </p:nvPr>
        </p:nvSpPr>
        <p:spPr>
          <a:xfrm>
            <a:off x="0" y="11741"/>
            <a:ext cx="10120544" cy="1325563"/>
          </a:xfrm>
        </p:spPr>
        <p:txBody>
          <a:bodyPr rtlCol="0"/>
          <a:lstStyle/>
          <a:p>
            <a:pPr rtl="0"/>
            <a:r>
              <a:rPr lang="en-US" altLang="zh-CN" dirty="0"/>
              <a:t>Objective</a:t>
            </a:r>
            <a:endParaRPr lang="zh-CN" altLang="en-US" dirty="0"/>
          </a:p>
        </p:txBody>
      </p:sp>
      <p:sp>
        <p:nvSpPr>
          <p:cNvPr id="2" name="灯片编号占位符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rtlCol="0"/>
          <a:lstStyle/>
          <a:p>
            <a:pPr rtl="0"/>
            <a:fld id="{82EE24B5-652C-4DB5-B7C3-B5BBEC1280B1}" type="slidenum">
              <a:rPr lang="en-US" altLang="zh-CN" smtClean="0"/>
              <a:t>3</a:t>
            </a:fld>
            <a:endParaRPr lang="zh-CN" altLang="en-US" dirty="0"/>
          </a:p>
        </p:txBody>
      </p:sp>
      <p:sp>
        <p:nvSpPr>
          <p:cNvPr id="6" name="对象 18" descr="米色矩形">
            <a:extLst>
              <a:ext uri="{FF2B5EF4-FFF2-40B4-BE49-F238E27FC236}">
                <a16:creationId xmlns:a16="http://schemas.microsoft.com/office/drawing/2014/main" id="{31A1F953-41C3-4B9E-9EA3-26087E184E71}"/>
              </a:ext>
            </a:extLst>
          </p:cNvPr>
          <p:cNvSpPr/>
          <p:nvPr/>
        </p:nvSpPr>
        <p:spPr>
          <a:xfrm>
            <a:off x="108034" y="1168628"/>
            <a:ext cx="201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 name="文本占位符 2">
            <a:extLst>
              <a:ext uri="{FF2B5EF4-FFF2-40B4-BE49-F238E27FC236}">
                <a16:creationId xmlns:a16="http://schemas.microsoft.com/office/drawing/2014/main" id="{325800FB-3120-1140-6849-73E8E4DF0D72}"/>
              </a:ext>
            </a:extLst>
          </p:cNvPr>
          <p:cNvSpPr txBox="1">
            <a:spLocks/>
          </p:cNvSpPr>
          <p:nvPr/>
        </p:nvSpPr>
        <p:spPr>
          <a:xfrm>
            <a:off x="6280087" y="2687649"/>
            <a:ext cx="5911913" cy="1913332"/>
          </a:xfrm>
          <a:prstGeom prst="rect">
            <a:avLst/>
          </a:prstGeom>
        </p:spPr>
        <p:txBody>
          <a:bodyPr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400"/>
              </a:spcBef>
              <a:buNone/>
            </a:pPr>
            <a:r>
              <a:rPr lang="en-US" altLang="zh-CN" sz="2900" b="1" dirty="0">
                <a:solidFill>
                  <a:schemeClr val="bg1"/>
                </a:solidFill>
              </a:rPr>
              <a:t>Features</a:t>
            </a:r>
          </a:p>
          <a:p>
            <a:pPr marL="0" indent="0">
              <a:lnSpc>
                <a:spcPct val="110000"/>
              </a:lnSpc>
              <a:spcBef>
                <a:spcPts val="400"/>
              </a:spcBef>
              <a:buNone/>
            </a:pPr>
            <a:r>
              <a:rPr lang="en-US" altLang="zh-CN" sz="1500" i="1" spc="-15" dirty="0">
                <a:solidFill>
                  <a:schemeClr val="bg2">
                    <a:lumMod val="20000"/>
                    <a:lumOff val="80000"/>
                  </a:schemeClr>
                </a:solidFill>
                <a:cs typeface="Arial"/>
              </a:rPr>
              <a:t>Datetime data: Year, Month, Day of a week, hour of a day;</a:t>
            </a:r>
          </a:p>
          <a:p>
            <a:pPr marL="0" indent="0">
              <a:lnSpc>
                <a:spcPct val="110000"/>
              </a:lnSpc>
              <a:spcBef>
                <a:spcPts val="400"/>
              </a:spcBef>
              <a:buNone/>
            </a:pPr>
            <a:r>
              <a:rPr lang="en-US" altLang="zh-CN" sz="1500" i="1" spc="-15" dirty="0">
                <a:solidFill>
                  <a:schemeClr val="bg2">
                    <a:lumMod val="20000"/>
                    <a:lumOff val="80000"/>
                  </a:schemeClr>
                </a:solidFill>
                <a:cs typeface="Arial"/>
              </a:rPr>
              <a:t>Characters: Street name, type of violation</a:t>
            </a:r>
          </a:p>
          <a:p>
            <a:pPr marL="0" indent="0">
              <a:lnSpc>
                <a:spcPct val="110000"/>
              </a:lnSpc>
              <a:spcBef>
                <a:spcPts val="400"/>
              </a:spcBef>
              <a:buNone/>
            </a:pPr>
            <a:r>
              <a:rPr lang="en-US" altLang="zh-CN" sz="2900" b="1" dirty="0">
                <a:solidFill>
                  <a:schemeClr val="bg1"/>
                </a:solidFill>
              </a:rPr>
              <a:t>Target</a:t>
            </a:r>
          </a:p>
          <a:p>
            <a:pPr marL="0" indent="0">
              <a:lnSpc>
                <a:spcPct val="110000"/>
              </a:lnSpc>
              <a:spcBef>
                <a:spcPts val="400"/>
              </a:spcBef>
              <a:buNone/>
            </a:pPr>
            <a:r>
              <a:rPr lang="en-US" altLang="zh-CN" sz="1500" i="1" dirty="0">
                <a:solidFill>
                  <a:schemeClr val="bg1"/>
                </a:solidFill>
              </a:rPr>
              <a:t>Number of violation in this one-hour window </a:t>
            </a:r>
          </a:p>
          <a:p>
            <a:pPr marL="0" indent="0">
              <a:lnSpc>
                <a:spcPct val="110000"/>
              </a:lnSpc>
              <a:spcBef>
                <a:spcPts val="400"/>
              </a:spcBef>
              <a:buNone/>
            </a:pPr>
            <a:endParaRPr lang="en-US" altLang="zh-CN" sz="1500" i="1" spc="-15" dirty="0">
              <a:solidFill>
                <a:schemeClr val="bg2">
                  <a:lumMod val="20000"/>
                  <a:lumOff val="80000"/>
                </a:schemeClr>
              </a:solidFill>
              <a:cs typeface="Arial"/>
            </a:endParaRPr>
          </a:p>
        </p:txBody>
      </p:sp>
      <p:sp>
        <p:nvSpPr>
          <p:cNvPr id="13" name="文本占位符 2">
            <a:extLst>
              <a:ext uri="{FF2B5EF4-FFF2-40B4-BE49-F238E27FC236}">
                <a16:creationId xmlns:a16="http://schemas.microsoft.com/office/drawing/2014/main" id="{58C02BAC-AD6C-931E-9015-664659B957BD}"/>
              </a:ext>
            </a:extLst>
          </p:cNvPr>
          <p:cNvSpPr txBox="1">
            <a:spLocks/>
          </p:cNvSpPr>
          <p:nvPr/>
        </p:nvSpPr>
        <p:spPr>
          <a:xfrm>
            <a:off x="205966" y="2828494"/>
            <a:ext cx="5448678" cy="1631641"/>
          </a:xfrm>
          <a:prstGeom prst="rect">
            <a:avLst/>
          </a:prstGeom>
        </p:spPr>
        <p:txBody>
          <a:bodyPr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400"/>
              </a:spcBef>
              <a:buNone/>
            </a:pPr>
            <a:r>
              <a:rPr lang="en-US" altLang="zh-CN" sz="3400" b="1" dirty="0">
                <a:solidFill>
                  <a:schemeClr val="bg1"/>
                </a:solidFill>
              </a:rPr>
              <a:t>what we want to achieve:</a:t>
            </a:r>
          </a:p>
          <a:p>
            <a:pPr>
              <a:lnSpc>
                <a:spcPct val="110000"/>
              </a:lnSpc>
              <a:spcBef>
                <a:spcPts val="400"/>
              </a:spcBef>
            </a:pPr>
            <a:r>
              <a:rPr lang="en-US" altLang="zh-CN" sz="2000" dirty="0">
                <a:solidFill>
                  <a:schemeClr val="bg1"/>
                </a:solidFill>
              </a:rPr>
              <a:t>Help better resource allocation</a:t>
            </a:r>
          </a:p>
          <a:p>
            <a:pPr>
              <a:lnSpc>
                <a:spcPct val="110000"/>
              </a:lnSpc>
              <a:spcBef>
                <a:spcPts val="400"/>
              </a:spcBef>
            </a:pPr>
            <a:r>
              <a:rPr lang="en-US" sz="2000" dirty="0">
                <a:solidFill>
                  <a:schemeClr val="bg1"/>
                </a:solidFill>
              </a:rPr>
              <a:t>Enhanced Policy-Making and Strategic Planning</a:t>
            </a:r>
          </a:p>
          <a:p>
            <a:pPr>
              <a:lnSpc>
                <a:spcPct val="110000"/>
              </a:lnSpc>
              <a:spcBef>
                <a:spcPts val="400"/>
              </a:spcBef>
            </a:pPr>
            <a:r>
              <a:rPr lang="en-CA" sz="2000" dirty="0">
                <a:solidFill>
                  <a:schemeClr val="bg1"/>
                </a:solidFill>
              </a:rPr>
              <a:t>Improved Revenue Forecasting </a:t>
            </a:r>
            <a:r>
              <a:rPr lang="en-US" sz="2000" dirty="0">
                <a:solidFill>
                  <a:schemeClr val="bg1"/>
                </a:solidFill>
              </a:rPr>
              <a:t>(maybe)</a:t>
            </a:r>
            <a:endParaRPr lang="en-US" altLang="zh-CN" sz="2000" dirty="0">
              <a:solidFill>
                <a:schemeClr val="bg1"/>
              </a:solidFill>
            </a:endParaRPr>
          </a:p>
          <a:p>
            <a:pPr>
              <a:lnSpc>
                <a:spcPct val="110000"/>
              </a:lnSpc>
              <a:spcBef>
                <a:spcPts val="400"/>
              </a:spcBef>
            </a:pPr>
            <a:endParaRPr lang="en-US" altLang="zh-CN" sz="1500" i="1" spc="-15" dirty="0">
              <a:solidFill>
                <a:schemeClr val="bg2">
                  <a:lumMod val="20000"/>
                  <a:lumOff val="80000"/>
                </a:schemeClr>
              </a:solidFill>
              <a:cs typeface="Arial"/>
            </a:endParaRPr>
          </a:p>
        </p:txBody>
      </p:sp>
    </p:spTree>
    <p:extLst>
      <p:ext uri="{BB962C8B-B14F-4D97-AF65-F5344CB8AC3E}">
        <p14:creationId xmlns:p14="http://schemas.microsoft.com/office/powerpoint/2010/main" val="254906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descr="人的手">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对象 3" descr="蓝色矩形">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 name="椭圆形 8" descr="米色椭圆形">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04D00B79-44BB-4D5F-B51D-2270A854D77A}"/>
              </a:ext>
            </a:extLst>
          </p:cNvPr>
          <p:cNvSpPr>
            <a:spLocks noGrp="1"/>
          </p:cNvSpPr>
          <p:nvPr>
            <p:ph type="title"/>
          </p:nvPr>
        </p:nvSpPr>
        <p:spPr>
          <a:xfrm>
            <a:off x="0" y="0"/>
            <a:ext cx="10515600" cy="1325563"/>
          </a:xfrm>
        </p:spPr>
        <p:txBody>
          <a:bodyPr rtlCol="0"/>
          <a:lstStyle/>
          <a:p>
            <a:pPr rtl="0"/>
            <a:r>
              <a:rPr lang="en-US" altLang="zh-CN" dirty="0">
                <a:solidFill>
                  <a:schemeClr val="bg1"/>
                </a:solidFill>
              </a:rPr>
              <a:t>Key metric</a:t>
            </a:r>
            <a:endParaRPr lang="zh-CN" altLang="en-US" dirty="0"/>
          </a:p>
        </p:txBody>
      </p:sp>
      <p:sp>
        <p:nvSpPr>
          <p:cNvPr id="5" name="灯片编号占位符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rtlCol="0"/>
          <a:lstStyle/>
          <a:p>
            <a:pPr rtl="0"/>
            <a:fld id="{82EE24B5-652C-4DB5-B7C3-B5BBEC1280B1}" type="slidenum">
              <a:rPr lang="en-US" altLang="zh-CN" smtClean="0"/>
              <a:t>4</a:t>
            </a:fld>
            <a:endParaRPr lang="zh-CN" altLang="en-US" dirty="0"/>
          </a:p>
        </p:txBody>
      </p:sp>
      <p:sp>
        <p:nvSpPr>
          <p:cNvPr id="11" name="对象 5" descr="米色矩形">
            <a:extLst>
              <a:ext uri="{FF2B5EF4-FFF2-40B4-BE49-F238E27FC236}">
                <a16:creationId xmlns:a16="http://schemas.microsoft.com/office/drawing/2014/main" id="{B07BA1F9-2C19-4C07-B29B-18B9FBCC4755}"/>
              </a:ext>
            </a:extLst>
          </p:cNvPr>
          <p:cNvSpPr/>
          <p:nvPr/>
        </p:nvSpPr>
        <p:spPr>
          <a:xfrm>
            <a:off x="152157" y="1016181"/>
            <a:ext cx="165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长方形 11">
            <a:extLst>
              <a:ext uri="{FF2B5EF4-FFF2-40B4-BE49-F238E27FC236}">
                <a16:creationId xmlns:a16="http://schemas.microsoft.com/office/drawing/2014/main" id="{2470199D-DDAE-4D88-9F00-88EB8E080218}"/>
              </a:ext>
            </a:extLst>
          </p:cNvPr>
          <p:cNvSpPr/>
          <p:nvPr/>
        </p:nvSpPr>
        <p:spPr>
          <a:xfrm>
            <a:off x="4583907" y="4438700"/>
            <a:ext cx="3024187" cy="647700"/>
          </a:xfrm>
          <a:prstGeom prst="rect">
            <a:avLst/>
          </a:prstGeom>
          <a:solidFill>
            <a:schemeClr val="accent1"/>
          </a:solidFill>
        </p:spPr>
        <p:txBody>
          <a:bodyPr wrap="square" rtlCol="0" anchor="ctr" anchorCtr="0">
            <a:noAutofit/>
          </a:bodyPr>
          <a:lstStyle/>
          <a:p>
            <a:pPr algn="ctr" rtl="0">
              <a:lnSpc>
                <a:spcPct val="100000"/>
              </a:lnSpc>
              <a:spcBef>
                <a:spcPts val="1055"/>
              </a:spcBef>
            </a:pPr>
            <a:r>
              <a:rPr lang="en-US" altLang="zh-CN" sz="3000" dirty="0">
                <a:solidFill>
                  <a:schemeClr val="tx2"/>
                </a:solidFill>
                <a:latin typeface="Microsoft YaHei UI" panose="020B0503020204020204" pitchFamily="34" charset="-122"/>
                <a:ea typeface="Microsoft YaHei UI" panose="020B0503020204020204" pitchFamily="34" charset="-122"/>
              </a:rPr>
              <a:t>KPI</a:t>
            </a:r>
            <a:endParaRPr lang="zh-CN" altLang="en-US" sz="3000" dirty="0">
              <a:solidFill>
                <a:schemeClr val="tx2"/>
              </a:solidFill>
              <a:latin typeface="Microsoft YaHei UI" panose="020B0503020204020204" pitchFamily="34" charset="-122"/>
              <a:ea typeface="Microsoft YaHei UI" panose="020B0503020204020204" pitchFamily="34" charset="-122"/>
            </a:endParaRPr>
          </a:p>
        </p:txBody>
      </p:sp>
      <p:graphicFrame>
        <p:nvGraphicFramePr>
          <p:cNvPr id="6" name="Table 5">
            <a:extLst>
              <a:ext uri="{FF2B5EF4-FFF2-40B4-BE49-F238E27FC236}">
                <a16:creationId xmlns:a16="http://schemas.microsoft.com/office/drawing/2014/main" id="{B314401D-63DF-4DAF-48C1-A7FFA7EB4AAC}"/>
              </a:ext>
            </a:extLst>
          </p:cNvPr>
          <p:cNvGraphicFramePr>
            <a:graphicFrameLocks noGrp="1"/>
          </p:cNvGraphicFramePr>
          <p:nvPr>
            <p:extLst>
              <p:ext uri="{D42A27DB-BD31-4B8C-83A1-F6EECF244321}">
                <p14:modId xmlns:p14="http://schemas.microsoft.com/office/powerpoint/2010/main" val="983592066"/>
              </p:ext>
            </p:extLst>
          </p:nvPr>
        </p:nvGraphicFramePr>
        <p:xfrm>
          <a:off x="2032000" y="2771148"/>
          <a:ext cx="8127999" cy="1280160"/>
        </p:xfrm>
        <a:graphic>
          <a:graphicData uri="http://schemas.openxmlformats.org/drawingml/2006/table">
            <a:tbl>
              <a:tblPr firstRow="1" bandRow="1">
                <a:effectLst/>
                <a:tableStyleId>{5C22544A-7EE6-4342-B048-85BDC9FD1C3A}</a:tableStyleId>
              </a:tblPr>
              <a:tblGrid>
                <a:gridCol w="2709333">
                  <a:extLst>
                    <a:ext uri="{9D8B030D-6E8A-4147-A177-3AD203B41FA5}">
                      <a16:colId xmlns:a16="http://schemas.microsoft.com/office/drawing/2014/main" val="1075261857"/>
                    </a:ext>
                  </a:extLst>
                </a:gridCol>
                <a:gridCol w="2709333">
                  <a:extLst>
                    <a:ext uri="{9D8B030D-6E8A-4147-A177-3AD203B41FA5}">
                      <a16:colId xmlns:a16="http://schemas.microsoft.com/office/drawing/2014/main" val="807592196"/>
                    </a:ext>
                  </a:extLst>
                </a:gridCol>
                <a:gridCol w="2709333">
                  <a:extLst>
                    <a:ext uri="{9D8B030D-6E8A-4147-A177-3AD203B41FA5}">
                      <a16:colId xmlns:a16="http://schemas.microsoft.com/office/drawing/2014/main" val="412184105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noProof="0" dirty="0">
                          <a:solidFill>
                            <a:schemeClr val="accent1"/>
                          </a:solidFill>
                          <a:latin typeface="Microsoft YaHei UI" panose="020B0503020204020204" pitchFamily="34" charset="-122"/>
                          <a:ea typeface="Microsoft YaHei UI" panose="020B0503020204020204" pitchFamily="34" charset="-122"/>
                        </a:rPr>
                        <a:t>1.15</a:t>
                      </a:r>
                      <a:endParaRPr lang="zh-CN" altLang="en-US" sz="1800" b="1" noProof="0" dirty="0">
                        <a:solidFill>
                          <a:schemeClr val="accent1"/>
                        </a:solidFill>
                        <a:latin typeface="Microsoft YaHei UI" panose="020B0503020204020204" pitchFamily="34" charset="-122"/>
                        <a:ea typeface="Microsoft YaHei UI" panose="020B0503020204020204" pitchFamily="34" charset="-122"/>
                      </a:endParaRPr>
                    </a:p>
                    <a:p>
                      <a:endParaRPr lang="en-C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noProof="0" dirty="0">
                          <a:solidFill>
                            <a:schemeClr val="accent1"/>
                          </a:solidFill>
                          <a:latin typeface="Microsoft YaHei UI" panose="020B0503020204020204" pitchFamily="34" charset="-122"/>
                          <a:ea typeface="Microsoft YaHei UI" panose="020B0503020204020204" pitchFamily="34" charset="-122"/>
                        </a:rPr>
                        <a:t>2.36</a:t>
                      </a:r>
                      <a:endParaRPr lang="zh-CN" altLang="en-US" sz="1800" b="1" noProof="0" dirty="0">
                        <a:solidFill>
                          <a:schemeClr val="accent1"/>
                        </a:solidFill>
                        <a:latin typeface="Microsoft YaHei UI" panose="020B0503020204020204" pitchFamily="34" charset="-122"/>
                        <a:ea typeface="Microsoft YaHei UI" panose="020B0503020204020204" pitchFamily="34" charset="-122"/>
                      </a:endParaRPr>
                    </a:p>
                    <a:p>
                      <a:endParaRPr lang="en-C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noProof="0" dirty="0">
                          <a:solidFill>
                            <a:schemeClr val="accent1"/>
                          </a:solidFill>
                          <a:latin typeface="Microsoft YaHei UI" panose="020B0503020204020204" pitchFamily="34" charset="-122"/>
                          <a:ea typeface="Microsoft YaHei UI" panose="020B0503020204020204" pitchFamily="34" charset="-122"/>
                        </a:rPr>
                        <a:t>0.46</a:t>
                      </a:r>
                      <a:endParaRPr lang="zh-CN" altLang="en-US" sz="1800" b="1" noProof="0" dirty="0">
                        <a:solidFill>
                          <a:schemeClr val="accent1"/>
                        </a:solidFill>
                        <a:latin typeface="Microsoft YaHei UI" panose="020B0503020204020204" pitchFamily="34" charset="-122"/>
                        <a:ea typeface="Microsoft YaHei UI" panose="020B0503020204020204" pitchFamily="34" charset="-122"/>
                      </a:endParaRPr>
                    </a:p>
                    <a:p>
                      <a:endParaRPr lang="en-C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20155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0" kern="1200" spc="-25" noProof="0" dirty="0">
                          <a:solidFill>
                            <a:schemeClr val="bg2">
                              <a:lumMod val="20000"/>
                              <a:lumOff val="80000"/>
                            </a:schemeClr>
                          </a:solidFill>
                          <a:latin typeface="Microsoft YaHei UI" panose="020B0503020204020204" pitchFamily="34" charset="-122"/>
                          <a:ea typeface="Microsoft YaHei UI" panose="020B0503020204020204" pitchFamily="34" charset="-122"/>
                          <a:cs typeface="Arial"/>
                        </a:rPr>
                        <a:t>MAE</a:t>
                      </a:r>
                      <a:endParaRPr lang="zh-CN" altLang="en-US" sz="1800" b="1" i="0" kern="1200" spc="-25" noProof="0" dirty="0">
                        <a:solidFill>
                          <a:schemeClr val="bg2">
                            <a:lumMod val="20000"/>
                            <a:lumOff val="80000"/>
                          </a:schemeClr>
                        </a:solidFill>
                        <a:latin typeface="Microsoft YaHei UI" panose="020B0503020204020204" pitchFamily="34" charset="-122"/>
                        <a:ea typeface="Microsoft YaHei UI" panose="020B0503020204020204" pitchFamily="34" charset="-122"/>
                        <a:cs typeface="Arial"/>
                      </a:endParaRPr>
                    </a:p>
                    <a:p>
                      <a:endParaRPr lang="en-C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0" u="none" strike="noStrike" kern="1200" cap="none" spc="-25" normalizeH="0" noProof="0" dirty="0">
                          <a:ln>
                            <a:noFill/>
                          </a:ln>
                          <a:solidFill>
                            <a:srgbClr val="64B2C1">
                              <a:lumMod val="20000"/>
                              <a:lumOff val="80000"/>
                            </a:srgbClr>
                          </a:solidFill>
                          <a:effectLst/>
                          <a:uLnTx/>
                          <a:uFillTx/>
                          <a:latin typeface="Microsoft YaHei UI" panose="020B0503020204020204" pitchFamily="34" charset="-122"/>
                          <a:ea typeface="Microsoft YaHei UI" panose="020B0503020204020204" pitchFamily="34" charset="-122"/>
                          <a:cs typeface="Arial"/>
                        </a:rPr>
                        <a:t>RMSE</a:t>
                      </a:r>
                      <a:endParaRPr lang="zh-CN" altLang="en-US" sz="1800" b="1" i="0" kern="1200" spc="-25" noProof="0" dirty="0">
                        <a:solidFill>
                          <a:schemeClr val="bg2">
                            <a:lumMod val="20000"/>
                            <a:lumOff val="80000"/>
                          </a:schemeClr>
                        </a:solidFill>
                        <a:latin typeface="Microsoft YaHei UI" panose="020B0503020204020204" pitchFamily="34" charset="-122"/>
                        <a:ea typeface="Microsoft YaHei UI" panose="020B0503020204020204" pitchFamily="34" charset="-122"/>
                        <a:cs typeface="Arial"/>
                      </a:endParaRPr>
                    </a:p>
                    <a:p>
                      <a:endParaRPr lang="en-C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0" u="none" strike="noStrike" kern="1200" cap="none" spc="-25" normalizeH="0" noProof="0" dirty="0">
                          <a:ln>
                            <a:noFill/>
                          </a:ln>
                          <a:solidFill>
                            <a:srgbClr val="64B2C1">
                              <a:lumMod val="20000"/>
                              <a:lumOff val="80000"/>
                            </a:srgbClr>
                          </a:solidFill>
                          <a:effectLst/>
                          <a:uLnTx/>
                          <a:uFillTx/>
                          <a:latin typeface="Microsoft YaHei UI" panose="020B0503020204020204" pitchFamily="34" charset="-122"/>
                          <a:ea typeface="Microsoft YaHei UI" panose="020B0503020204020204" pitchFamily="34" charset="-122"/>
                          <a:cs typeface="Arial"/>
                        </a:rPr>
                        <a:t>R2</a:t>
                      </a:r>
                      <a:endParaRPr lang="zh-CN" altLang="en-US" sz="1800" b="1" i="0" kern="1200" spc="-25" noProof="0" dirty="0">
                        <a:solidFill>
                          <a:schemeClr val="bg2">
                            <a:lumMod val="20000"/>
                            <a:lumOff val="80000"/>
                          </a:schemeClr>
                        </a:solidFill>
                        <a:latin typeface="Microsoft YaHei UI" panose="020B0503020204020204" pitchFamily="34" charset="-122"/>
                        <a:ea typeface="Microsoft YaHei UI" panose="020B0503020204020204" pitchFamily="34" charset="-122"/>
                        <a:cs typeface="Arial"/>
                      </a:endParaRPr>
                    </a:p>
                    <a:p>
                      <a:endParaRPr lang="en-C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5203459"/>
                  </a:ext>
                </a:extLst>
              </a:tr>
            </a:tbl>
          </a:graphicData>
        </a:graphic>
      </p:graphicFrame>
    </p:spTree>
    <p:extLst>
      <p:ext uri="{BB962C8B-B14F-4D97-AF65-F5344CB8AC3E}">
        <p14:creationId xmlns:p14="http://schemas.microsoft.com/office/powerpoint/2010/main" val="226321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607572BA-AE45-9CCF-0453-70D0D9FCBC68}"/>
              </a:ext>
            </a:extLst>
          </p:cNvPr>
          <p:cNvSpPr/>
          <p:nvPr/>
        </p:nvSpPr>
        <p:spPr>
          <a:xfrm>
            <a:off x="0" y="1941378"/>
            <a:ext cx="12192000" cy="3950562"/>
          </a:xfrm>
          <a:prstGeom prst="roundRect">
            <a:avLst>
              <a:gd name="adj" fmla="val 0"/>
            </a:avLst>
          </a:prstGeom>
          <a:solidFill>
            <a:srgbClr val="0E6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标题 2">
            <a:extLst>
              <a:ext uri="{FF2B5EF4-FFF2-40B4-BE49-F238E27FC236}">
                <a16:creationId xmlns:a16="http://schemas.microsoft.com/office/drawing/2014/main" id="{2C750891-B331-46E3-89A1-0996C3679973}"/>
              </a:ext>
            </a:extLst>
          </p:cNvPr>
          <p:cNvSpPr>
            <a:spLocks noGrp="1"/>
          </p:cNvSpPr>
          <p:nvPr>
            <p:ph type="title"/>
          </p:nvPr>
        </p:nvSpPr>
        <p:spPr>
          <a:xfrm>
            <a:off x="0" y="11741"/>
            <a:ext cx="10120544" cy="1325563"/>
          </a:xfrm>
        </p:spPr>
        <p:txBody>
          <a:bodyPr rtlCol="0"/>
          <a:lstStyle/>
          <a:p>
            <a:pPr rtl="0"/>
            <a:r>
              <a:rPr lang="en-CA" altLang="zh-CN" dirty="0"/>
              <a:t>Abs error on test set</a:t>
            </a:r>
            <a:endParaRPr lang="zh-CN" altLang="en-US" dirty="0"/>
          </a:p>
        </p:txBody>
      </p:sp>
      <p:sp>
        <p:nvSpPr>
          <p:cNvPr id="2" name="灯片编号占位符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rtlCol="0"/>
          <a:lstStyle/>
          <a:p>
            <a:pPr rtl="0"/>
            <a:fld id="{82EE24B5-652C-4DB5-B7C3-B5BBEC1280B1}" type="slidenum">
              <a:rPr lang="en-US" altLang="zh-CN" smtClean="0"/>
              <a:t>5</a:t>
            </a:fld>
            <a:endParaRPr lang="zh-CN" altLang="en-US" dirty="0"/>
          </a:p>
        </p:txBody>
      </p:sp>
      <p:sp>
        <p:nvSpPr>
          <p:cNvPr id="6" name="对象 18" descr="米色矩形">
            <a:extLst>
              <a:ext uri="{FF2B5EF4-FFF2-40B4-BE49-F238E27FC236}">
                <a16:creationId xmlns:a16="http://schemas.microsoft.com/office/drawing/2014/main" id="{31A1F953-41C3-4B9E-9EA3-26087E184E71}"/>
              </a:ext>
            </a:extLst>
          </p:cNvPr>
          <p:cNvSpPr/>
          <p:nvPr/>
        </p:nvSpPr>
        <p:spPr>
          <a:xfrm>
            <a:off x="108034" y="1168628"/>
            <a:ext cx="201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4" name="文本框 13">
            <a:extLst>
              <a:ext uri="{FF2B5EF4-FFF2-40B4-BE49-F238E27FC236}">
                <a16:creationId xmlns:a16="http://schemas.microsoft.com/office/drawing/2014/main" id="{68ACD53D-2A22-CE50-F1DB-AF871FA78446}"/>
              </a:ext>
            </a:extLst>
          </p:cNvPr>
          <p:cNvSpPr txBox="1"/>
          <p:nvPr/>
        </p:nvSpPr>
        <p:spPr>
          <a:xfrm>
            <a:off x="882138" y="2972800"/>
            <a:ext cx="4057097" cy="2431435"/>
          </a:xfrm>
          <a:prstGeom prst="rect">
            <a:avLst/>
          </a:prstGeom>
          <a:noFill/>
        </p:spPr>
        <p:txBody>
          <a:bodyPr wrap="square" rtlCol="0">
            <a:spAutoFit/>
          </a:bodyPr>
          <a:lstStyle/>
          <a:p>
            <a:r>
              <a:rPr lang="en-US" altLang="zh-CN" sz="2000" i="1" spc="-15" dirty="0">
                <a:solidFill>
                  <a:schemeClr val="bg2">
                    <a:lumMod val="20000"/>
                    <a:lumOff val="80000"/>
                  </a:schemeClr>
                </a:solidFill>
                <a:cs typeface="Arial"/>
              </a:rPr>
              <a:t>This curve shows that we have high confident (&gt;95%) that our prediction is within 20 off the real data.</a:t>
            </a:r>
          </a:p>
          <a:p>
            <a:endParaRPr lang="en-CA" altLang="zh-CN" dirty="0"/>
          </a:p>
          <a:p>
            <a:endParaRPr lang="en-CA" altLang="zh-CN" dirty="0"/>
          </a:p>
          <a:p>
            <a:endParaRPr lang="en-CA" altLang="zh-CN" dirty="0"/>
          </a:p>
          <a:p>
            <a:endParaRPr lang="zh-CN" altLang="en-US" dirty="0"/>
          </a:p>
        </p:txBody>
      </p:sp>
      <p:pic>
        <p:nvPicPr>
          <p:cNvPr id="7" name="Picture 6" descr="A graph with a line&#10;&#10;Description automatically generated">
            <a:extLst>
              <a:ext uri="{FF2B5EF4-FFF2-40B4-BE49-F238E27FC236}">
                <a16:creationId xmlns:a16="http://schemas.microsoft.com/office/drawing/2014/main" id="{E0768ED3-1913-DD04-EAD5-6304CAB14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372" y="1255450"/>
            <a:ext cx="6370628" cy="4777971"/>
          </a:xfrm>
          <a:prstGeom prst="rect">
            <a:avLst/>
          </a:prstGeom>
        </p:spPr>
      </p:pic>
    </p:spTree>
    <p:extLst>
      <p:ext uri="{BB962C8B-B14F-4D97-AF65-F5344CB8AC3E}">
        <p14:creationId xmlns:p14="http://schemas.microsoft.com/office/powerpoint/2010/main" val="161773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B5C2A9E-D773-46AA-2144-33BE2B4091FA}"/>
              </a:ext>
            </a:extLst>
          </p:cNvPr>
          <p:cNvSpPr/>
          <p:nvPr/>
        </p:nvSpPr>
        <p:spPr>
          <a:xfrm>
            <a:off x="0" y="1941378"/>
            <a:ext cx="12192000" cy="3950562"/>
          </a:xfrm>
          <a:prstGeom prst="roundRect">
            <a:avLst>
              <a:gd name="adj" fmla="val 0"/>
            </a:avLst>
          </a:prstGeom>
          <a:solidFill>
            <a:srgbClr val="0E6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标题 2">
            <a:extLst>
              <a:ext uri="{FF2B5EF4-FFF2-40B4-BE49-F238E27FC236}">
                <a16:creationId xmlns:a16="http://schemas.microsoft.com/office/drawing/2014/main" id="{2C750891-B331-46E3-89A1-0996C3679973}"/>
              </a:ext>
            </a:extLst>
          </p:cNvPr>
          <p:cNvSpPr>
            <a:spLocks noGrp="1"/>
          </p:cNvSpPr>
          <p:nvPr>
            <p:ph type="title"/>
          </p:nvPr>
        </p:nvSpPr>
        <p:spPr>
          <a:xfrm>
            <a:off x="0" y="0"/>
            <a:ext cx="10515600" cy="1325563"/>
          </a:xfrm>
        </p:spPr>
        <p:txBody>
          <a:bodyPr rtlCol="0"/>
          <a:lstStyle/>
          <a:p>
            <a:pPr rtl="0"/>
            <a:r>
              <a:rPr lang="en-US" altLang="zh-CN" dirty="0"/>
              <a:t>Calibration Curve</a:t>
            </a:r>
            <a:endParaRPr lang="zh-CN" altLang="en-US" dirty="0"/>
          </a:p>
        </p:txBody>
      </p:sp>
      <p:sp>
        <p:nvSpPr>
          <p:cNvPr id="2" name="灯片编号占位符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rtlCol="0"/>
          <a:lstStyle/>
          <a:p>
            <a:pPr rtl="0"/>
            <a:fld id="{82EE24B5-652C-4DB5-B7C3-B5BBEC1280B1}" type="slidenum">
              <a:rPr lang="en-US" altLang="zh-CN" smtClean="0"/>
              <a:t>6</a:t>
            </a:fld>
            <a:endParaRPr lang="zh-CN" altLang="en-US" dirty="0"/>
          </a:p>
        </p:txBody>
      </p:sp>
      <p:sp>
        <p:nvSpPr>
          <p:cNvPr id="6" name="对象 18" descr="米色矩形">
            <a:extLst>
              <a:ext uri="{FF2B5EF4-FFF2-40B4-BE49-F238E27FC236}">
                <a16:creationId xmlns:a16="http://schemas.microsoft.com/office/drawing/2014/main" id="{31A1F953-41C3-4B9E-9EA3-26087E184E71}"/>
              </a:ext>
            </a:extLst>
          </p:cNvPr>
          <p:cNvSpPr/>
          <p:nvPr/>
        </p:nvSpPr>
        <p:spPr>
          <a:xfrm>
            <a:off x="116912" y="1062096"/>
            <a:ext cx="201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305F2AF5-7293-AADD-1139-69F0633B317B}"/>
              </a:ext>
            </a:extLst>
          </p:cNvPr>
          <p:cNvSpPr txBox="1"/>
          <p:nvPr/>
        </p:nvSpPr>
        <p:spPr>
          <a:xfrm>
            <a:off x="225729" y="2588067"/>
            <a:ext cx="4057097" cy="2031325"/>
          </a:xfrm>
          <a:prstGeom prst="rect">
            <a:avLst/>
          </a:prstGeom>
          <a:noFill/>
        </p:spPr>
        <p:txBody>
          <a:bodyPr wrap="square" rtlCol="0">
            <a:spAutoFit/>
          </a:bodyPr>
          <a:lstStyle/>
          <a:p>
            <a:r>
              <a:rPr lang="en-US" dirty="0">
                <a:solidFill>
                  <a:schemeClr val="bg1"/>
                </a:solidFill>
              </a:rPr>
              <a:t>A </a:t>
            </a:r>
            <a:r>
              <a:rPr lang="en-US" b="1" dirty="0">
                <a:solidFill>
                  <a:schemeClr val="bg1"/>
                </a:solidFill>
              </a:rPr>
              <a:t>Calibration Curve</a:t>
            </a:r>
            <a:r>
              <a:rPr lang="en-US" dirty="0">
                <a:solidFill>
                  <a:schemeClr val="bg1"/>
                </a:solidFill>
              </a:rPr>
              <a:t> is a graphical representation used to evaluate how well the predicted probabilities from a machine learning model match the actual outcomes.</a:t>
            </a:r>
          </a:p>
          <a:p>
            <a:endParaRPr lang="en-US" altLang="zh-CN" dirty="0">
              <a:solidFill>
                <a:schemeClr val="bg1"/>
              </a:solidFill>
            </a:endParaRPr>
          </a:p>
          <a:p>
            <a:r>
              <a:rPr lang="en-US" dirty="0">
                <a:solidFill>
                  <a:schemeClr val="bg1"/>
                </a:solidFill>
              </a:rPr>
              <a:t>Our model is a bit </a:t>
            </a:r>
            <a:r>
              <a:rPr lang="en-CA" b="1" dirty="0">
                <a:solidFill>
                  <a:schemeClr val="bg1"/>
                </a:solidFill>
              </a:rPr>
              <a:t>Over-Confidence</a:t>
            </a:r>
            <a:endParaRPr lang="en-US" b="1" dirty="0">
              <a:solidFill>
                <a:schemeClr val="bg1"/>
              </a:solidFill>
            </a:endParaRPr>
          </a:p>
        </p:txBody>
      </p:sp>
      <p:pic>
        <p:nvPicPr>
          <p:cNvPr id="7" name="Picture 6" descr="A graph with blue and orange dots&#10;&#10;Description automatically generated">
            <a:extLst>
              <a:ext uri="{FF2B5EF4-FFF2-40B4-BE49-F238E27FC236}">
                <a16:creationId xmlns:a16="http://schemas.microsoft.com/office/drawing/2014/main" id="{7BE53652-0EDC-46F3-9796-8701822A4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397" y="1033617"/>
            <a:ext cx="7207603" cy="5766083"/>
          </a:xfrm>
          <a:prstGeom prst="rect">
            <a:avLst/>
          </a:prstGeom>
        </p:spPr>
      </p:pic>
    </p:spTree>
    <p:extLst>
      <p:ext uri="{BB962C8B-B14F-4D97-AF65-F5344CB8AC3E}">
        <p14:creationId xmlns:p14="http://schemas.microsoft.com/office/powerpoint/2010/main" val="121130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B5C2A9E-D773-46AA-2144-33BE2B4091FA}"/>
              </a:ext>
            </a:extLst>
          </p:cNvPr>
          <p:cNvSpPr/>
          <p:nvPr/>
        </p:nvSpPr>
        <p:spPr>
          <a:xfrm>
            <a:off x="0" y="1941378"/>
            <a:ext cx="12192000" cy="3950562"/>
          </a:xfrm>
          <a:prstGeom prst="roundRect">
            <a:avLst>
              <a:gd name="adj" fmla="val 0"/>
            </a:avLst>
          </a:prstGeom>
          <a:solidFill>
            <a:srgbClr val="0E6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标题 2">
            <a:extLst>
              <a:ext uri="{FF2B5EF4-FFF2-40B4-BE49-F238E27FC236}">
                <a16:creationId xmlns:a16="http://schemas.microsoft.com/office/drawing/2014/main" id="{2C750891-B331-46E3-89A1-0996C3679973}"/>
              </a:ext>
            </a:extLst>
          </p:cNvPr>
          <p:cNvSpPr>
            <a:spLocks noGrp="1"/>
          </p:cNvSpPr>
          <p:nvPr>
            <p:ph type="title"/>
          </p:nvPr>
        </p:nvSpPr>
        <p:spPr>
          <a:xfrm>
            <a:off x="0" y="0"/>
            <a:ext cx="10515600" cy="1325563"/>
          </a:xfrm>
        </p:spPr>
        <p:txBody>
          <a:bodyPr rtlCol="0"/>
          <a:lstStyle/>
          <a:p>
            <a:pPr rtl="0"/>
            <a:r>
              <a:rPr lang="en-US" altLang="zh-CN" dirty="0"/>
              <a:t>Feature importances analysis</a:t>
            </a:r>
            <a:endParaRPr lang="zh-CN" altLang="en-US" dirty="0"/>
          </a:p>
        </p:txBody>
      </p:sp>
      <p:sp>
        <p:nvSpPr>
          <p:cNvPr id="2" name="灯片编号占位符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rtlCol="0"/>
          <a:lstStyle/>
          <a:p>
            <a:pPr rtl="0"/>
            <a:fld id="{82EE24B5-652C-4DB5-B7C3-B5BBEC1280B1}" type="slidenum">
              <a:rPr lang="en-US" altLang="zh-CN" smtClean="0"/>
              <a:t>7</a:t>
            </a:fld>
            <a:endParaRPr lang="zh-CN" altLang="en-US" dirty="0"/>
          </a:p>
        </p:txBody>
      </p:sp>
      <p:sp>
        <p:nvSpPr>
          <p:cNvPr id="6" name="对象 18" descr="米色矩形">
            <a:extLst>
              <a:ext uri="{FF2B5EF4-FFF2-40B4-BE49-F238E27FC236}">
                <a16:creationId xmlns:a16="http://schemas.microsoft.com/office/drawing/2014/main" id="{31A1F953-41C3-4B9E-9EA3-26087E184E71}"/>
              </a:ext>
            </a:extLst>
          </p:cNvPr>
          <p:cNvSpPr/>
          <p:nvPr/>
        </p:nvSpPr>
        <p:spPr>
          <a:xfrm>
            <a:off x="116912" y="1062096"/>
            <a:ext cx="201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305F2AF5-7293-AADD-1139-69F0633B317B}"/>
              </a:ext>
            </a:extLst>
          </p:cNvPr>
          <p:cNvSpPr txBox="1"/>
          <p:nvPr/>
        </p:nvSpPr>
        <p:spPr>
          <a:xfrm>
            <a:off x="395888" y="2900996"/>
            <a:ext cx="4672371" cy="2031325"/>
          </a:xfrm>
          <a:prstGeom prst="rect">
            <a:avLst/>
          </a:prstGeom>
          <a:noFill/>
        </p:spPr>
        <p:txBody>
          <a:bodyPr wrap="square" rtlCol="0">
            <a:spAutoFit/>
          </a:bodyPr>
          <a:lstStyle/>
          <a:p>
            <a:r>
              <a:rPr lang="en-US" altLang="zh-CN" i="1" spc="-15" dirty="0">
                <a:solidFill>
                  <a:schemeClr val="bg2">
                    <a:lumMod val="20000"/>
                    <a:lumOff val="80000"/>
                  </a:schemeClr>
                </a:solidFill>
                <a:cs typeface="Arial"/>
              </a:rPr>
              <a:t>Province = ‘ON’ is the most important feature.</a:t>
            </a:r>
          </a:p>
          <a:p>
            <a:endParaRPr lang="en-US" altLang="zh-CN" i="1" spc="-15" dirty="0">
              <a:solidFill>
                <a:schemeClr val="bg2">
                  <a:lumMod val="20000"/>
                  <a:lumOff val="80000"/>
                </a:schemeClr>
              </a:solidFill>
              <a:cs typeface="Arial"/>
            </a:endParaRPr>
          </a:p>
          <a:p>
            <a:r>
              <a:rPr lang="en-US" altLang="zh-CN" i="1" spc="-15" dirty="0">
                <a:solidFill>
                  <a:schemeClr val="bg2">
                    <a:lumMod val="20000"/>
                    <a:lumOff val="80000"/>
                  </a:schemeClr>
                </a:solidFill>
                <a:cs typeface="Arial"/>
              </a:rPr>
              <a:t>Type of violation, street also plays important roles.</a:t>
            </a:r>
          </a:p>
          <a:p>
            <a:endParaRPr lang="en-US" altLang="zh-CN" i="1" spc="-15" dirty="0">
              <a:solidFill>
                <a:schemeClr val="bg2">
                  <a:lumMod val="20000"/>
                  <a:lumOff val="80000"/>
                </a:schemeClr>
              </a:solidFill>
              <a:cs typeface="Arial"/>
            </a:endParaRPr>
          </a:p>
          <a:p>
            <a:r>
              <a:rPr lang="en-US" altLang="zh-CN" i="1" spc="-15" dirty="0">
                <a:solidFill>
                  <a:schemeClr val="bg2">
                    <a:lumMod val="20000"/>
                    <a:lumOff val="80000"/>
                  </a:schemeClr>
                </a:solidFill>
                <a:cs typeface="Arial"/>
              </a:rPr>
              <a:t>Hour of a day &gt; day of week &gt; year  &gt; month</a:t>
            </a:r>
          </a:p>
          <a:p>
            <a:endParaRPr lang="zh-CN" altLang="en-US" dirty="0"/>
          </a:p>
        </p:txBody>
      </p:sp>
      <p:pic>
        <p:nvPicPr>
          <p:cNvPr id="10" name="Picture 9" descr="A graph with blue bars&#10;&#10;Description automatically generated">
            <a:extLst>
              <a:ext uri="{FF2B5EF4-FFF2-40B4-BE49-F238E27FC236}">
                <a16:creationId xmlns:a16="http://schemas.microsoft.com/office/drawing/2014/main" id="{D0857D4A-471C-1E56-57F5-B94F85978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4146" y="1062096"/>
            <a:ext cx="6727854" cy="5382284"/>
          </a:xfrm>
          <a:prstGeom prst="rect">
            <a:avLst/>
          </a:prstGeom>
        </p:spPr>
      </p:pic>
    </p:spTree>
    <p:extLst>
      <p:ext uri="{BB962C8B-B14F-4D97-AF65-F5344CB8AC3E}">
        <p14:creationId xmlns:p14="http://schemas.microsoft.com/office/powerpoint/2010/main" val="62965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607572BA-AE45-9CCF-0453-70D0D9FCBC68}"/>
              </a:ext>
            </a:extLst>
          </p:cNvPr>
          <p:cNvSpPr/>
          <p:nvPr/>
        </p:nvSpPr>
        <p:spPr>
          <a:xfrm>
            <a:off x="0" y="1941378"/>
            <a:ext cx="12192000" cy="3950562"/>
          </a:xfrm>
          <a:prstGeom prst="roundRect">
            <a:avLst>
              <a:gd name="adj" fmla="val 0"/>
            </a:avLst>
          </a:prstGeom>
          <a:solidFill>
            <a:srgbClr val="0E6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标题 2">
            <a:extLst>
              <a:ext uri="{FF2B5EF4-FFF2-40B4-BE49-F238E27FC236}">
                <a16:creationId xmlns:a16="http://schemas.microsoft.com/office/drawing/2014/main" id="{2C750891-B331-46E3-89A1-0996C3679973}"/>
              </a:ext>
            </a:extLst>
          </p:cNvPr>
          <p:cNvSpPr>
            <a:spLocks noGrp="1"/>
          </p:cNvSpPr>
          <p:nvPr>
            <p:ph type="title"/>
          </p:nvPr>
        </p:nvSpPr>
        <p:spPr>
          <a:xfrm>
            <a:off x="0" y="11741"/>
            <a:ext cx="10120544" cy="1325563"/>
          </a:xfrm>
        </p:spPr>
        <p:txBody>
          <a:bodyPr rtlCol="0"/>
          <a:lstStyle/>
          <a:p>
            <a:pPr rtl="0"/>
            <a:r>
              <a:rPr lang="en-US" altLang="zh-CN" dirty="0"/>
              <a:t>Conclusion</a:t>
            </a:r>
            <a:endParaRPr lang="zh-CN" altLang="en-US" dirty="0"/>
          </a:p>
        </p:txBody>
      </p:sp>
      <p:sp>
        <p:nvSpPr>
          <p:cNvPr id="2" name="灯片编号占位符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rtlCol="0"/>
          <a:lstStyle/>
          <a:p>
            <a:pPr rtl="0"/>
            <a:fld id="{82EE24B5-652C-4DB5-B7C3-B5BBEC1280B1}" type="slidenum">
              <a:rPr lang="en-US" altLang="zh-CN" smtClean="0"/>
              <a:t>8</a:t>
            </a:fld>
            <a:endParaRPr lang="zh-CN" altLang="en-US" dirty="0"/>
          </a:p>
        </p:txBody>
      </p:sp>
      <p:sp>
        <p:nvSpPr>
          <p:cNvPr id="6" name="对象 18" descr="米色矩形">
            <a:extLst>
              <a:ext uri="{FF2B5EF4-FFF2-40B4-BE49-F238E27FC236}">
                <a16:creationId xmlns:a16="http://schemas.microsoft.com/office/drawing/2014/main" id="{31A1F953-41C3-4B9E-9EA3-26087E184E71}"/>
              </a:ext>
            </a:extLst>
          </p:cNvPr>
          <p:cNvSpPr/>
          <p:nvPr/>
        </p:nvSpPr>
        <p:spPr>
          <a:xfrm>
            <a:off x="108034" y="1168628"/>
            <a:ext cx="201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0" name="文本框 30">
            <a:extLst>
              <a:ext uri="{FF2B5EF4-FFF2-40B4-BE49-F238E27FC236}">
                <a16:creationId xmlns:a16="http://schemas.microsoft.com/office/drawing/2014/main" id="{15985E31-E7C8-BC31-1A10-28DC3F16B566}"/>
              </a:ext>
            </a:extLst>
          </p:cNvPr>
          <p:cNvSpPr txBox="1"/>
          <p:nvPr/>
        </p:nvSpPr>
        <p:spPr>
          <a:xfrm>
            <a:off x="911279" y="2155894"/>
            <a:ext cx="9419208" cy="2862322"/>
          </a:xfrm>
          <a:prstGeom prst="rect">
            <a:avLst/>
          </a:prstGeom>
          <a:noFill/>
        </p:spPr>
        <p:txBody>
          <a:bodyPr wrap="square" rtlCol="0">
            <a:spAutoFit/>
          </a:bodyPr>
          <a:lstStyle/>
          <a:p>
            <a:r>
              <a:rPr lang="en-CA" b="1" dirty="0">
                <a:solidFill>
                  <a:schemeClr val="bg1"/>
                </a:solidFill>
              </a:rPr>
              <a:t>Actionable Insights</a:t>
            </a:r>
            <a:endParaRPr lang="en-CA" dirty="0">
              <a:solidFill>
                <a:schemeClr val="bg1"/>
              </a:solidFill>
            </a:endParaRPr>
          </a:p>
          <a:p>
            <a:endParaRPr lang="en-CA" dirty="0">
              <a:solidFill>
                <a:schemeClr val="bg1"/>
              </a:solidFill>
            </a:endParaRPr>
          </a:p>
          <a:p>
            <a:r>
              <a:rPr lang="en-CA" b="1" dirty="0">
                <a:solidFill>
                  <a:schemeClr val="bg1"/>
                </a:solidFill>
              </a:rPr>
              <a:t>Strategic Impact</a:t>
            </a:r>
            <a:r>
              <a:rPr lang="en-CA" dirty="0">
                <a:solidFill>
                  <a:schemeClr val="bg1"/>
                </a:solidFill>
              </a:rPr>
              <a:t> </a:t>
            </a:r>
          </a:p>
          <a:p>
            <a:endParaRPr lang="en-CA" dirty="0">
              <a:solidFill>
                <a:schemeClr val="bg1"/>
              </a:solidFill>
            </a:endParaRPr>
          </a:p>
          <a:p>
            <a:r>
              <a:rPr lang="en-US" dirty="0">
                <a:solidFill>
                  <a:schemeClr val="bg1"/>
                </a:solidFill>
              </a:rPr>
              <a:t>The model was evaluated on several metrics, including calibration and error analysis, to ensure reliable and interpretable predictions. By focusing on feature importance, we identified the key drivers behind violations, which opens opportunities for further optimization and refinement.</a:t>
            </a:r>
          </a:p>
          <a:p>
            <a:endParaRPr lang="en-US" altLang="zh-CN" dirty="0">
              <a:solidFill>
                <a:schemeClr val="bg1"/>
              </a:solidFill>
            </a:endParaRPr>
          </a:p>
          <a:p>
            <a:r>
              <a:rPr lang="en-US" altLang="zh-CN" dirty="0">
                <a:solidFill>
                  <a:schemeClr val="bg1"/>
                </a:solidFill>
              </a:rPr>
              <a:t>Next step: GIS data, weather..</a:t>
            </a:r>
            <a:endParaRPr lang="zh-CN" altLang="en-US" dirty="0">
              <a:solidFill>
                <a:schemeClr val="bg1"/>
              </a:solidFill>
            </a:endParaRPr>
          </a:p>
        </p:txBody>
      </p:sp>
    </p:spTree>
    <p:extLst>
      <p:ext uri="{BB962C8B-B14F-4D97-AF65-F5344CB8AC3E}">
        <p14:creationId xmlns:p14="http://schemas.microsoft.com/office/powerpoint/2010/main" val="3473082615"/>
      </p:ext>
    </p:extLst>
  </p:cSld>
  <p:clrMapOvr>
    <a:masterClrMapping/>
  </p:clrMapOvr>
</p:sld>
</file>

<file path=ppt/theme/theme1.xml><?xml version="1.0" encoding="utf-8"?>
<a:theme xmlns:a="http://schemas.openxmlformats.org/drawingml/2006/main" name="Office 主题">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87037_TF45022061.potx" id="{46B0C99C-4426-4C5B-9A4D-E879B25C21A0}" vid="{B0A3A708-A10F-44C8-A15B-6F174948337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3C118CE8-9293-4220-BA3B-5D353B13ABC9}">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专业服务营销计划</Template>
  <TotalTime>670</TotalTime>
  <Words>320</Words>
  <Application>Microsoft Office PowerPoint</Application>
  <PresentationFormat>Widescreen</PresentationFormat>
  <Paragraphs>68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Microsoft YaHei UI</vt:lpstr>
      <vt:lpstr>Arial</vt:lpstr>
      <vt:lpstr>Office 主题</vt:lpstr>
      <vt:lpstr>Machine Learning analysis on parking ticket data</vt:lpstr>
      <vt:lpstr>Gradient Boosting Tree</vt:lpstr>
      <vt:lpstr>Objective</vt:lpstr>
      <vt:lpstr>Key metric</vt:lpstr>
      <vt:lpstr>Abs error on test set</vt:lpstr>
      <vt:lpstr>Calibration Curve</vt:lpstr>
      <vt:lpstr>Feature importances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常规服务 营销计划</dc:title>
  <dc:creator>伟 王</dc:creator>
  <cp:lastModifiedBy>Ankai Liu</cp:lastModifiedBy>
  <cp:revision>8</cp:revision>
  <dcterms:created xsi:type="dcterms:W3CDTF">2024-04-25T16:49:03Z</dcterms:created>
  <dcterms:modified xsi:type="dcterms:W3CDTF">2024-10-25T18:22:07Z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CWMe3d2b9e7ca4a44df9cb64276fbe23a0e">
    <vt:lpwstr>CWMD7dpNCRB8KGsOWN2Liw4YDzuZplf56psDl68ct0sI92EJukIvX60v6eTi7kRCDWz9MPS+jxa23JK4b6pmLLDYQ==</vt:lpwstr>
  </property>
</Properties>
</file>