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9" r:id="rId5"/>
    <p:sldId id="278" r:id="rId6"/>
    <p:sldId id="280" r:id="rId7"/>
    <p:sldId id="264" r:id="rId8"/>
    <p:sldId id="296" r:id="rId9"/>
    <p:sldId id="272" r:id="rId10"/>
    <p:sldId id="299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082"/>
    <a:srgbClr val="0E697A"/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099C4F-1BFD-4FE7-8C6C-0661E95BF96B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2024/5/13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22411-A9A9-4A09-A341-69C657AB42A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3CE3741-18D7-4DE6-AA0B-693E70BF0600}" type="datetime1">
              <a:rPr lang="zh-CN" altLang="en-US" smtClean="0"/>
              <a:pPr/>
              <a:t>2024/5/13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dirty="0"/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CA004F4-F240-48F9-8AE1-486585C7F00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64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950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61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E56C38-13D6-4AAF-A827-E6E311CD3E59}" type="datetime1">
              <a:rPr lang="zh-CN" altLang="en-US" noProof="0" smtClean="0"/>
              <a:t>2024/5/13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2EE24B5-652C-4DB5-B7C3-B5BBEC1280B1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水平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对象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2EE24B5-652C-4DB5-B7C3-B5BBEC1280B1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477F11B-B39C-46BA-AACC-4DDFCB401703}" type="datetime1">
              <a:rPr lang="zh-CN" altLang="en-US" noProof="0" smtClean="0"/>
              <a:t>2024/5/13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含三部分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对象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椭圆形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6ACFA1E-8A25-481D-B7F8-619F5C1B0B82}" type="datetime1">
              <a:rPr lang="zh-CN" altLang="en-US" noProof="0" smtClean="0"/>
              <a:t>2024/5/13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2EE24B5-652C-4DB5-B7C3-B5BBEC1280B1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9" name="对象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2" name="图片占位符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3" name="图片占位符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图片占位符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8A28D0-F4E1-4600-8BB1-854847B05B58}" type="datetime1">
              <a:rPr lang="zh-CN" altLang="en-US" noProof="0" smtClean="0"/>
              <a:t>2024/5/13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132A54-056B-4376-8176-B55579707FDD}" type="datetime1">
              <a:rPr lang="zh-CN" altLang="en-US" noProof="0" smtClean="0"/>
              <a:t>2024/5/13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8F55C-AA38-4D7E-8D2F-C7920B48334C}" type="datetime1">
              <a:rPr lang="zh-CN" altLang="en-US" noProof="0" smtClean="0"/>
              <a:t>2024/5/13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38A501-7FAD-42DA-A143-84F93EAE5617}" type="datetime1">
              <a:rPr lang="zh-CN" altLang="en-US" noProof="0" smtClean="0"/>
              <a:t>2024/5/13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39072B-90CF-490E-9D74-13BA41DB9438}" type="datetime1">
              <a:rPr lang="zh-CN" altLang="en-US" noProof="0" smtClean="0"/>
              <a:t>2024/5/13</a:t>
            </a:fld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16BAC7-FCB8-4AD9-AAEF-15E16317DE22}" type="datetime1">
              <a:rPr lang="zh-CN" altLang="en-US" noProof="0" smtClean="0"/>
              <a:t>2024/5/13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8C2804-EDA3-4DF3-B67C-4E84D338841D}" type="datetime1">
              <a:rPr lang="zh-CN" altLang="en-US" noProof="0" smtClean="0"/>
              <a:t>2024/5/13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A4E60-848E-49CF-BF18-D059AA928472}" type="datetime1">
              <a:rPr lang="zh-CN" altLang="en-US" noProof="0" smtClean="0"/>
              <a:t>2024/5/13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21F37D-E452-4D32-A64B-E926EEDD70FF}" type="datetime1">
              <a:rPr lang="zh-CN" altLang="en-US" noProof="0" smtClean="0"/>
              <a:t>2024/5/13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0" name="椭圆形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3346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2EE24B5-652C-4DB5-B7C3-B5BBEC1280B1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象 2" descr="蓝色矩形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对象 3" descr="拿着文件的人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 rtlCol="0">
            <a:normAutofit/>
          </a:bodyPr>
          <a:lstStyle/>
          <a:p>
            <a:pPr rtl="0">
              <a:lnSpc>
                <a:spcPct val="125000"/>
              </a:lnSpc>
            </a:pPr>
            <a:r>
              <a:rPr lang="en-CA" altLang="zh-CN" sz="5000" dirty="0">
                <a:solidFill>
                  <a:schemeClr val="bg1"/>
                </a:solidFill>
              </a:rPr>
              <a:t>Risk &amp; Payment Analysis</a:t>
            </a:r>
            <a:br>
              <a:rPr lang="zh-CN" altLang="en-US" sz="5000" dirty="0">
                <a:solidFill>
                  <a:schemeClr val="bg1"/>
                </a:solidFill>
              </a:rPr>
            </a:br>
            <a:r>
              <a:rPr lang="en-US" altLang="zh-CN" sz="5000" dirty="0">
                <a:solidFill>
                  <a:schemeClr val="bg1"/>
                </a:solidFill>
              </a:rPr>
              <a:t>With Machine Learning</a:t>
            </a:r>
            <a:endParaRPr lang="zh-CN" altLang="en-US" sz="5000" dirty="0">
              <a:solidFill>
                <a:schemeClr val="bg1"/>
              </a:solidFill>
            </a:endParaRPr>
          </a:p>
        </p:txBody>
      </p:sp>
      <p:sp>
        <p:nvSpPr>
          <p:cNvPr id="6" name="对象 7" descr="米色矩形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4811300" y="3229869"/>
            <a:ext cx="255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14" y="100873"/>
            <a:ext cx="3932237" cy="1302111"/>
          </a:xfrm>
        </p:spPr>
        <p:txBody>
          <a:bodyPr rtlCol="0"/>
          <a:lstStyle/>
          <a:p>
            <a:pPr rtl="0"/>
            <a:r>
              <a:rPr lang="en-US" altLang="zh-CN" dirty="0"/>
              <a:t>Gradient Boosting Tree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397F9A-0355-4091-BDD7-5C578348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6600" y="1351185"/>
            <a:ext cx="4505012" cy="1431234"/>
          </a:xfrm>
        </p:spPr>
        <p:txBody>
          <a:bodyPr rtlCol="0">
            <a:normAutofit fontScale="85000" lnSpcReduction="20000"/>
          </a:bodyPr>
          <a:lstStyle/>
          <a:p>
            <a:pPr rtl="0">
              <a:lnSpc>
                <a:spcPct val="110000"/>
              </a:lnSpc>
              <a:spcBef>
                <a:spcPts val="400"/>
              </a:spcBef>
            </a:pPr>
            <a:r>
              <a:rPr lang="en-US" altLang="zh-CN" sz="2900" b="1" dirty="0">
                <a:solidFill>
                  <a:schemeClr val="bg1"/>
                </a:solidFill>
              </a:rPr>
              <a:t>Performance and Scalability</a:t>
            </a:r>
          </a:p>
          <a:p>
            <a:pPr rtl="0">
              <a:lnSpc>
                <a:spcPct val="110000"/>
              </a:lnSpc>
              <a:spcBef>
                <a:spcPts val="400"/>
              </a:spcBef>
            </a:pPr>
            <a:r>
              <a:rPr lang="en-US" altLang="zh-CN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XGBoost</a:t>
            </a:r>
            <a:r>
              <a:rPr lang="en-US" altLang="zh-CN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offers high-speed performance and efficiency, making it ideal for handling large datasets across multiple cores.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338" y="6174902"/>
            <a:ext cx="357116" cy="365125"/>
          </a:xfrm>
        </p:spPr>
        <p:txBody>
          <a:bodyPr rtlCol="0"/>
          <a:lstStyle/>
          <a:p>
            <a:pPr algn="just" rtl="0"/>
            <a:fld id="{82EE24B5-652C-4DB5-B7C3-B5BBEC1280B1}" type="slidenum">
              <a:rPr lang="en-US" altLang="zh-CN" smtClean="0"/>
              <a:pPr algn="just" rtl="0"/>
              <a:t>2</a:t>
            </a:fld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D9263D0-7B10-45A1-AD9E-D040B170EFE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035961" y="2782419"/>
            <a:ext cx="4422244" cy="1648628"/>
          </a:xfrm>
        </p:spPr>
        <p:txBody>
          <a:bodyPr rtlCol="0">
            <a:normAutofit fontScale="77500" lnSpcReduction="20000"/>
          </a:bodyPr>
          <a:lstStyle/>
          <a:p>
            <a:pPr rtl="0">
              <a:lnSpc>
                <a:spcPct val="130000"/>
              </a:lnSpc>
              <a:spcBef>
                <a:spcPts val="400"/>
              </a:spcBef>
            </a:pPr>
            <a:r>
              <a:rPr lang="en-US" altLang="zh-CN" sz="3100" b="1" dirty="0">
                <a:solidFill>
                  <a:schemeClr val="bg1"/>
                </a:solidFill>
              </a:rPr>
              <a:t>Model Enhancement Features</a:t>
            </a:r>
            <a:endParaRPr lang="en-US" altLang="zh-CN" sz="3100" b="1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rtl="0">
              <a:lnSpc>
                <a:spcPct val="130000"/>
              </a:lnSpc>
              <a:spcBef>
                <a:spcPts val="400"/>
              </a:spcBef>
            </a:pPr>
            <a:r>
              <a:rPr lang="en-US" altLang="zh-CN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It supports built-in handling of missing data, regularization to avoid overfitting, and allows customization of the optimization objective.</a:t>
            </a:r>
          </a:p>
          <a:p>
            <a:pPr rtl="0">
              <a:lnSpc>
                <a:spcPct val="130000"/>
              </a:lnSpc>
              <a:spcBef>
                <a:spcPts val="400"/>
              </a:spcBef>
            </a:pPr>
            <a:endParaRPr lang="en-US" altLang="zh-CN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9884D43A-F693-45B5-941E-26162517B9A6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046600" y="4627653"/>
            <a:ext cx="4505012" cy="1912373"/>
          </a:xfrm>
        </p:spPr>
        <p:txBody>
          <a:bodyPr rtlCol="0">
            <a:normAutofit fontScale="92500" lnSpcReduction="20000"/>
          </a:bodyPr>
          <a:lstStyle/>
          <a:p>
            <a:pPr rtl="0">
              <a:lnSpc>
                <a:spcPct val="110000"/>
              </a:lnSpc>
              <a:spcBef>
                <a:spcPts val="400"/>
              </a:spcBef>
            </a:pPr>
            <a:r>
              <a:rPr lang="en-US" altLang="zh-CN" sz="3100" b="1" dirty="0">
                <a:solidFill>
                  <a:schemeClr val="bg1"/>
                </a:solidFill>
              </a:rPr>
              <a:t>Versatility and Wide Adoption</a:t>
            </a:r>
            <a:endParaRPr lang="en-US" altLang="zh-CN" sz="3100" b="1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rtl="0">
              <a:lnSpc>
                <a:spcPct val="110000"/>
              </a:lnSpc>
              <a:spcBef>
                <a:spcPts val="400"/>
              </a:spcBef>
            </a:pPr>
            <a:r>
              <a:rPr lang="en-US" altLang="zh-CN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Widely used in the machine learning community, </a:t>
            </a:r>
            <a:r>
              <a:rPr lang="en-US" altLang="zh-CN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XGBoost</a:t>
            </a:r>
            <a:r>
              <a:rPr lang="en-US" altLang="zh-CN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can tackle both regression and classification problems across various programming languages.</a:t>
            </a:r>
          </a:p>
          <a:p>
            <a:pPr rtl="0">
              <a:lnSpc>
                <a:spcPct val="110000"/>
              </a:lnSpc>
              <a:spcBef>
                <a:spcPts val="400"/>
              </a:spcBef>
            </a:pPr>
            <a:endParaRPr lang="en-US" altLang="zh-CN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rtl="0">
              <a:lnSpc>
                <a:spcPct val="110000"/>
              </a:lnSpc>
              <a:spcBef>
                <a:spcPts val="400"/>
              </a:spcBef>
            </a:pPr>
            <a:endParaRPr lang="en-US" altLang="zh-CN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11" name="图片占位符 14" descr="选中图标">
            <a:extLst>
              <a:ext uri="{FF2B5EF4-FFF2-40B4-BE49-F238E27FC236}">
                <a16:creationId xmlns:a16="http://schemas.microsoft.com/office/drawing/2014/main" id="{380A2BFD-1794-4338-8BAC-66A30B88D03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0600" y="1396016"/>
            <a:ext cx="576000" cy="576000"/>
          </a:xfrm>
        </p:spPr>
      </p:pic>
      <p:pic>
        <p:nvPicPr>
          <p:cNvPr id="12" name="图片占位符 16" descr="勾选图标">
            <a:extLst>
              <a:ext uri="{FF2B5EF4-FFF2-40B4-BE49-F238E27FC236}">
                <a16:creationId xmlns:a16="http://schemas.microsoft.com/office/drawing/2014/main" id="{AC1F4E71-E6F8-490B-A9E9-61DC2025EBE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0600" y="2727873"/>
            <a:ext cx="576000" cy="576001"/>
          </a:xfrm>
        </p:spPr>
      </p:pic>
      <p:pic>
        <p:nvPicPr>
          <p:cNvPr id="13" name="图片占位符 18" descr="勾选图标">
            <a:extLst>
              <a:ext uri="{FF2B5EF4-FFF2-40B4-BE49-F238E27FC236}">
                <a16:creationId xmlns:a16="http://schemas.microsoft.com/office/drawing/2014/main" id="{138322BF-F85B-4C19-9968-C0582151091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4558201"/>
            <a:ext cx="576000" cy="576001"/>
          </a:xfrm>
        </p:spPr>
      </p:pic>
      <p:sp>
        <p:nvSpPr>
          <p:cNvPr id="14" name="对象 13" descr="米色矩形">
            <a:extLst>
              <a:ext uri="{FF2B5EF4-FFF2-40B4-BE49-F238E27FC236}">
                <a16:creationId xmlns:a16="http://schemas.microsoft.com/office/drawing/2014/main" id="{FEBB8673-0A72-4C5C-8239-7EF600504010}"/>
              </a:ext>
            </a:extLst>
          </p:cNvPr>
          <p:cNvSpPr/>
          <p:nvPr/>
        </p:nvSpPr>
        <p:spPr>
          <a:xfrm>
            <a:off x="480651" y="1439902"/>
            <a:ext cx="1584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9" name="Picture 18" descr="A diagram of a company&#10;&#10;Description automatically generated">
            <a:extLst>
              <a:ext uri="{FF2B5EF4-FFF2-40B4-BE49-F238E27FC236}">
                <a16:creationId xmlns:a16="http://schemas.microsoft.com/office/drawing/2014/main" id="{3A71A90B-FCC8-9F82-32DF-897EE2899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" y="1561606"/>
            <a:ext cx="5139512" cy="479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人的手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对象 3" descr="蓝色矩形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-135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椭圆形 8" descr="米色椭圆形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bg1"/>
                </a:solidFill>
              </a:rPr>
              <a:t>Key metric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n-US" altLang="zh-CN" smtClean="0"/>
              <a:t>3</a:t>
            </a:fld>
            <a:endParaRPr lang="zh-CN" altLang="en-US" dirty="0"/>
          </a:p>
        </p:txBody>
      </p:sp>
      <p:graphicFrame>
        <p:nvGraphicFramePr>
          <p:cNvPr id="13" name="内容占位符 12" descr="表格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73755253"/>
              </p:ext>
            </p:extLst>
          </p:nvPr>
        </p:nvGraphicFramePr>
        <p:xfrm>
          <a:off x="806116" y="2558955"/>
          <a:ext cx="8378472" cy="15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1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88103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700" b="1" noProof="0" dirty="0">
                          <a:solidFill>
                            <a:schemeClr val="accent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0.97</a:t>
                      </a:r>
                      <a:endParaRPr lang="zh-CN" altLang="en-US" sz="2700" b="1" noProof="0" dirty="0">
                        <a:solidFill>
                          <a:schemeClr val="accent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700" b="1" noProof="0" dirty="0">
                          <a:solidFill>
                            <a:schemeClr val="accent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0.94</a:t>
                      </a:r>
                      <a:endParaRPr lang="zh-CN" altLang="en-US" sz="2700" b="1" noProof="0" dirty="0">
                        <a:solidFill>
                          <a:schemeClr val="accent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700" b="1" noProof="0" dirty="0">
                          <a:solidFill>
                            <a:schemeClr val="accent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0.96</a:t>
                      </a:r>
                      <a:endParaRPr lang="zh-CN" altLang="en-US" sz="2700" b="1" noProof="0" dirty="0">
                        <a:solidFill>
                          <a:schemeClr val="accent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700" b="1" noProof="0" dirty="0">
                          <a:solidFill>
                            <a:schemeClr val="accent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0.95</a:t>
                      </a:r>
                      <a:endParaRPr lang="zh-CN" altLang="en-US" sz="2700" b="1" noProof="0" dirty="0">
                        <a:solidFill>
                          <a:schemeClr val="accent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kern="1200" spc="-25" noProof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/>
                        </a:rPr>
                        <a:t>True Negative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kern="1200" spc="-25" noProof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/>
                        </a:rPr>
                        <a:t>Rate</a:t>
                      </a:r>
                      <a:endParaRPr lang="zh-CN" altLang="en-US" sz="1800" i="1" kern="1200" spc="-25" noProof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u="none" strike="noStrike" kern="1200" cap="none" spc="-25" normalizeH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/>
                        </a:rPr>
                        <a:t>Recall</a:t>
                      </a:r>
                      <a:endParaRPr lang="zh-CN" altLang="en-US" sz="1800" i="1" kern="1200" spc="-25" noProof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u="none" strike="noStrike" kern="1200" cap="none" spc="-25" normalizeH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/>
                        </a:rPr>
                        <a:t>Precision</a:t>
                      </a:r>
                      <a:endParaRPr lang="zh-CN" altLang="en-US" sz="1800" i="1" kern="1200" spc="-25" noProof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u="none" strike="noStrike" kern="1200" cap="none" spc="-25" normalizeH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/>
                        </a:rPr>
                        <a:t>F1</a:t>
                      </a:r>
                      <a:endParaRPr lang="zh-CN" altLang="en-US" sz="1800" i="1" kern="1200" spc="-25" noProof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对象 5" descr="米色矩形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152157" y="1016181"/>
            <a:ext cx="165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0" name="直接连接符​​(S) 9" descr="线条">
            <a:extLst>
              <a:ext uri="{FF2B5EF4-FFF2-40B4-BE49-F238E27FC236}">
                <a16:creationId xmlns:a16="http://schemas.microsoft.com/office/drawing/2014/main" id="{4C3F4FC5-0C01-4592-9483-D476EA2BDF93}"/>
              </a:ext>
            </a:extLst>
          </p:cNvPr>
          <p:cNvCxnSpPr/>
          <p:nvPr/>
        </p:nvCxnSpPr>
        <p:spPr>
          <a:xfrm>
            <a:off x="6096000" y="4052658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长方形 11">
            <a:extLst>
              <a:ext uri="{FF2B5EF4-FFF2-40B4-BE49-F238E27FC236}">
                <a16:creationId xmlns:a16="http://schemas.microsoft.com/office/drawing/2014/main" id="{2470199D-DDAE-4D88-9F00-88EB8E080218}"/>
              </a:ext>
            </a:extLst>
          </p:cNvPr>
          <p:cNvSpPr/>
          <p:nvPr/>
        </p:nvSpPr>
        <p:spPr>
          <a:xfrm>
            <a:off x="4583907" y="4438700"/>
            <a:ext cx="3024187" cy="6477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1055"/>
              </a:spcBef>
            </a:pPr>
            <a:r>
              <a:rPr lang="en-US" altLang="zh-CN" sz="30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KPI</a:t>
            </a:r>
            <a:endParaRPr lang="zh-CN" altLang="en-US" sz="30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D51E59C-C485-3FF9-83E1-5D65573E9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73905"/>
              </p:ext>
            </p:extLst>
          </p:nvPr>
        </p:nvGraphicFramePr>
        <p:xfrm>
          <a:off x="9184588" y="2558955"/>
          <a:ext cx="2094620" cy="15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20">
                  <a:extLst>
                    <a:ext uri="{9D8B030D-6E8A-4147-A177-3AD203B41FA5}">
                      <a16:colId xmlns:a16="http://schemas.microsoft.com/office/drawing/2014/main" val="104183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700" b="1" noProof="0" dirty="0">
                          <a:solidFill>
                            <a:schemeClr val="accent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0.95826</a:t>
                      </a:r>
                      <a:endParaRPr lang="zh-CN" altLang="en-US" sz="2700" b="1" noProof="0" dirty="0">
                        <a:solidFill>
                          <a:schemeClr val="accent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065132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u="none" strike="noStrike" kern="1200" cap="none" spc="-25" normalizeH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/>
                        </a:rPr>
                        <a:t>Accuracy</a:t>
                      </a:r>
                      <a:endParaRPr lang="zh-CN" altLang="en-US" sz="1800" i="1" kern="1200" spc="-25" noProof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975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07572BA-AE45-9CCF-0453-70D0D9FCBC68}"/>
              </a:ext>
            </a:extLst>
          </p:cNvPr>
          <p:cNvSpPr/>
          <p:nvPr/>
        </p:nvSpPr>
        <p:spPr>
          <a:xfrm>
            <a:off x="0" y="1941378"/>
            <a:ext cx="12192000" cy="3950562"/>
          </a:xfrm>
          <a:prstGeom prst="roundRect">
            <a:avLst>
              <a:gd name="adj" fmla="val 0"/>
            </a:avLst>
          </a:prstGeom>
          <a:solidFill>
            <a:srgbClr val="0E6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41"/>
            <a:ext cx="10120544" cy="1325563"/>
          </a:xfrm>
        </p:spPr>
        <p:txBody>
          <a:bodyPr rtlCol="0"/>
          <a:lstStyle/>
          <a:p>
            <a:pPr rtl="0"/>
            <a:r>
              <a:rPr lang="en-US" altLang="zh-CN" dirty="0"/>
              <a:t>Precision vs. Recall Curve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n-US" altLang="zh-CN" smtClean="0"/>
              <a:t>4</a:t>
            </a:fld>
            <a:endParaRPr lang="zh-CN" altLang="en-US" dirty="0"/>
          </a:p>
        </p:txBody>
      </p:sp>
      <p:sp>
        <p:nvSpPr>
          <p:cNvPr id="6" name="对象 18" descr="米色矩形">
            <a:extLst>
              <a:ext uri="{FF2B5EF4-FFF2-40B4-BE49-F238E27FC236}">
                <a16:creationId xmlns:a16="http://schemas.microsoft.com/office/drawing/2014/main" id="{31A1F953-41C3-4B9E-9EA3-26087E184E71}"/>
              </a:ext>
            </a:extLst>
          </p:cNvPr>
          <p:cNvSpPr/>
          <p:nvPr/>
        </p:nvSpPr>
        <p:spPr>
          <a:xfrm>
            <a:off x="108034" y="1168628"/>
            <a:ext cx="2016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ACD53D-2A22-CE50-F1DB-AF871FA78446}"/>
              </a:ext>
            </a:extLst>
          </p:cNvPr>
          <p:cNvSpPr txBox="1"/>
          <p:nvPr/>
        </p:nvSpPr>
        <p:spPr>
          <a:xfrm>
            <a:off x="95485" y="2400591"/>
            <a:ext cx="40570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The Precision-Recall curve visualizes the trade-off between precision (accuracy of positive predictions) and recall (coverage of actual positive cases) across different thresholds.</a:t>
            </a:r>
          </a:p>
          <a:p>
            <a:endParaRPr lang="en-US" altLang="zh-CN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endParaRPr lang="en-US" altLang="zh-CN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r>
              <a:rPr lang="en-US" altLang="zh-CN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With ‘AP=1.00’, the model achieves a perfect Precision and Recall across all classification threshold.</a:t>
            </a:r>
          </a:p>
          <a:p>
            <a:endParaRPr lang="en-CA" altLang="zh-CN" dirty="0"/>
          </a:p>
          <a:p>
            <a:endParaRPr lang="en-CA" altLang="zh-CN" dirty="0"/>
          </a:p>
          <a:p>
            <a:endParaRPr lang="en-CA" altLang="zh-CN" dirty="0"/>
          </a:p>
          <a:p>
            <a:endParaRPr lang="zh-CN" altLang="en-US" dirty="0"/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96CE7CA-1781-2E5E-37DA-89DB9499A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40" y="1286095"/>
            <a:ext cx="6264306" cy="501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3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B5C2A9E-D773-46AA-2144-33BE2B4091FA}"/>
              </a:ext>
            </a:extLst>
          </p:cNvPr>
          <p:cNvSpPr/>
          <p:nvPr/>
        </p:nvSpPr>
        <p:spPr>
          <a:xfrm>
            <a:off x="0" y="1941378"/>
            <a:ext cx="12192000" cy="3950562"/>
          </a:xfrm>
          <a:prstGeom prst="roundRect">
            <a:avLst>
              <a:gd name="adj" fmla="val 0"/>
            </a:avLst>
          </a:prstGeom>
          <a:solidFill>
            <a:srgbClr val="0E6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rtlCol="0"/>
          <a:lstStyle/>
          <a:p>
            <a:pPr rtl="0"/>
            <a:r>
              <a:rPr lang="en-US" altLang="zh-CN" dirty="0"/>
              <a:t>Feature importances analysis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n-US" altLang="zh-CN" smtClean="0"/>
              <a:t>5</a:t>
            </a:fld>
            <a:endParaRPr lang="zh-CN" altLang="en-US" dirty="0"/>
          </a:p>
        </p:txBody>
      </p:sp>
      <p:sp>
        <p:nvSpPr>
          <p:cNvPr id="6" name="对象 18" descr="米色矩形">
            <a:extLst>
              <a:ext uri="{FF2B5EF4-FFF2-40B4-BE49-F238E27FC236}">
                <a16:creationId xmlns:a16="http://schemas.microsoft.com/office/drawing/2014/main" id="{31A1F953-41C3-4B9E-9EA3-26087E184E71}"/>
              </a:ext>
            </a:extLst>
          </p:cNvPr>
          <p:cNvSpPr/>
          <p:nvPr/>
        </p:nvSpPr>
        <p:spPr>
          <a:xfrm>
            <a:off x="116912" y="1062096"/>
            <a:ext cx="2016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5F2AF5-7293-AADD-1139-69F0633B317B}"/>
              </a:ext>
            </a:extLst>
          </p:cNvPr>
          <p:cNvSpPr txBox="1"/>
          <p:nvPr/>
        </p:nvSpPr>
        <p:spPr>
          <a:xfrm>
            <a:off x="108034" y="2325516"/>
            <a:ext cx="40570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RIS Reply Decline/Approve is the dominating feature.</a:t>
            </a:r>
          </a:p>
          <a:p>
            <a:endParaRPr lang="en-US" altLang="zh-CN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r>
              <a:rPr lang="en-US" altLang="zh-CN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As it participates in more than 80% </a:t>
            </a:r>
            <a:r>
              <a:rPr lang="en-CA" altLang="zh-CN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of the final decline/approval </a:t>
            </a:r>
            <a:endParaRPr lang="en-US" altLang="zh-CN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endParaRPr lang="en-US" altLang="zh-CN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r>
              <a:rPr lang="en-US" altLang="zh-CN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BD Region, Order Type are also important to look at</a:t>
            </a:r>
          </a:p>
          <a:p>
            <a:endParaRPr lang="zh-CN" altLang="en-US" dirty="0"/>
          </a:p>
        </p:txBody>
      </p:sp>
      <p:pic>
        <p:nvPicPr>
          <p:cNvPr id="9" name="Picture 8" descr="A blue and black graph&#10;&#10;Description automatically generated">
            <a:extLst>
              <a:ext uri="{FF2B5EF4-FFF2-40B4-BE49-F238E27FC236}">
                <a16:creationId xmlns:a16="http://schemas.microsoft.com/office/drawing/2014/main" id="{A4C069DB-F490-F214-456F-319EF4556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31" y="1941378"/>
            <a:ext cx="7779569" cy="395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0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4FE9E23-CEE1-FFBD-061A-DEB0125E2AC0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oundRect">
            <a:avLst>
              <a:gd name="adj" fmla="val 0"/>
            </a:avLst>
          </a:prstGeom>
          <a:solidFill>
            <a:srgbClr val="10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n-US" altLang="zh-CN" smtClean="0"/>
              <a:t>6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65"/>
            <a:ext cx="8220722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Feature importances analysis</a:t>
            </a:r>
          </a:p>
        </p:txBody>
      </p:sp>
      <p:sp>
        <p:nvSpPr>
          <p:cNvPr id="29" name="对象 27" descr="米色矩形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>
            <a:off x="80268" y="1271141"/>
            <a:ext cx="9792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33568F6-EA37-6B25-FEB8-604CA3F61B64}"/>
              </a:ext>
            </a:extLst>
          </p:cNvPr>
          <p:cNvSpPr txBox="1"/>
          <p:nvPr/>
        </p:nvSpPr>
        <p:spPr>
          <a:xfrm>
            <a:off x="0" y="3173183"/>
            <a:ext cx="3885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Transaction Count plays important role in rejection.</a:t>
            </a:r>
            <a:br>
              <a:rPr lang="en-US" altLang="zh-CN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</a:br>
            <a:br>
              <a:rPr lang="en-US" altLang="zh-CN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</a:br>
            <a:br>
              <a:rPr lang="en-US" altLang="zh-CN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</a:br>
            <a:r>
              <a:rPr lang="en-US" altLang="zh-CN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BD Region, Order Type are also important to look at as they shows clear threshold in rejection/approval</a:t>
            </a:r>
          </a:p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1913A24-80AF-CD82-E7BB-A1F9FBB29B5A}"/>
              </a:ext>
            </a:extLst>
          </p:cNvPr>
          <p:cNvSpPr txBox="1"/>
          <p:nvPr/>
        </p:nvSpPr>
        <p:spPr>
          <a:xfrm>
            <a:off x="80268" y="2104261"/>
            <a:ext cx="306667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9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Other Features </a:t>
            </a:r>
            <a:endParaRPr lang="zh-CN" altLang="en-US" sz="29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Picture 6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5720A253-B673-FE72-762E-06533F4ED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698" y="1526959"/>
            <a:ext cx="7925302" cy="53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07572BA-AE45-9CCF-0453-70D0D9FCBC68}"/>
              </a:ext>
            </a:extLst>
          </p:cNvPr>
          <p:cNvSpPr/>
          <p:nvPr/>
        </p:nvSpPr>
        <p:spPr>
          <a:xfrm>
            <a:off x="0" y="1941378"/>
            <a:ext cx="12192000" cy="3950562"/>
          </a:xfrm>
          <a:prstGeom prst="roundRect">
            <a:avLst>
              <a:gd name="adj" fmla="val 0"/>
            </a:avLst>
          </a:prstGeom>
          <a:solidFill>
            <a:srgbClr val="0E6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41"/>
            <a:ext cx="10120544" cy="1325563"/>
          </a:xfrm>
        </p:spPr>
        <p:txBody>
          <a:bodyPr rtlCol="0"/>
          <a:lstStyle/>
          <a:p>
            <a:pPr rtl="0"/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n-US" altLang="zh-CN" smtClean="0"/>
              <a:t>7</a:t>
            </a:fld>
            <a:endParaRPr lang="zh-CN" altLang="en-US" dirty="0"/>
          </a:p>
        </p:txBody>
      </p:sp>
      <p:sp>
        <p:nvSpPr>
          <p:cNvPr id="6" name="对象 18" descr="米色矩形">
            <a:extLst>
              <a:ext uri="{FF2B5EF4-FFF2-40B4-BE49-F238E27FC236}">
                <a16:creationId xmlns:a16="http://schemas.microsoft.com/office/drawing/2014/main" id="{31A1F953-41C3-4B9E-9EA3-26087E184E71}"/>
              </a:ext>
            </a:extLst>
          </p:cNvPr>
          <p:cNvSpPr/>
          <p:nvPr/>
        </p:nvSpPr>
        <p:spPr>
          <a:xfrm>
            <a:off x="108034" y="1168628"/>
            <a:ext cx="2016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9">
            <a:extLst>
              <a:ext uri="{FF2B5EF4-FFF2-40B4-BE49-F238E27FC236}">
                <a16:creationId xmlns:a16="http://schemas.microsoft.com/office/drawing/2014/main" id="{5D3F749D-8849-D396-EF80-2834A20773C7}"/>
              </a:ext>
            </a:extLst>
          </p:cNvPr>
          <p:cNvSpPr txBox="1"/>
          <p:nvPr/>
        </p:nvSpPr>
        <p:spPr>
          <a:xfrm>
            <a:off x="108034" y="5232732"/>
            <a:ext cx="108481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Wildly used in Fraud detection.</a:t>
            </a:r>
            <a:endParaRPr lang="zh-CN" altLang="en-US" sz="29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30">
            <a:extLst>
              <a:ext uri="{FF2B5EF4-FFF2-40B4-BE49-F238E27FC236}">
                <a16:creationId xmlns:a16="http://schemas.microsoft.com/office/drawing/2014/main" id="{15985E31-E7C8-BC31-1A10-28DC3F16B566}"/>
              </a:ext>
            </a:extLst>
          </p:cNvPr>
          <p:cNvSpPr txBox="1"/>
          <p:nvPr/>
        </p:nvSpPr>
        <p:spPr>
          <a:xfrm>
            <a:off x="911279" y="2155894"/>
            <a:ext cx="9419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High accuracy: </a:t>
            </a:r>
          </a:p>
          <a:p>
            <a:endParaRPr lang="en-US" altLang="zh-CN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r>
              <a:rPr lang="en-US" altLang="zh-CN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High efficiency: Light weighted, use less recourses and fast to train.</a:t>
            </a:r>
          </a:p>
          <a:p>
            <a:endParaRPr lang="en-US" altLang="zh-CN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r>
              <a:rPr lang="en-US" altLang="zh-CN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High flexibility: Can handle different data type including Tabular Data, Time series Data, Text Data and Image data.</a:t>
            </a:r>
            <a:br>
              <a:rPr lang="en-US" altLang="zh-CN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</a:br>
            <a:br>
              <a:rPr lang="en-US" altLang="zh-CN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</a:br>
            <a:r>
              <a:rPr lang="en-US" altLang="zh-CN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Good explainability: Can provide insight on important features.</a:t>
            </a:r>
          </a:p>
          <a:p>
            <a:endParaRPr lang="en-US" altLang="zh-CN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r>
              <a:rPr lang="en-US" altLang="zh-CN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And so on…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08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87037_TF45022061.potx" id="{46B0C99C-4426-4C5B-9A4D-E879B25C21A0}" vid="{B0A3A708-A10F-44C8-A15B-6F174948337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118CE8-9293-4220-BA3B-5D353B13ABC9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专业服务营销计划</Template>
  <TotalTime>113</TotalTime>
  <Words>300</Words>
  <Application>Microsoft Office PowerPoint</Application>
  <PresentationFormat>Widescreen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Microsoft YaHei UI</vt:lpstr>
      <vt:lpstr>Arial</vt:lpstr>
      <vt:lpstr>Office 主题</vt:lpstr>
      <vt:lpstr>Risk &amp; Payment Analysis With Machine Learning</vt:lpstr>
      <vt:lpstr>Gradient Boosting Tree</vt:lpstr>
      <vt:lpstr>Key metric</vt:lpstr>
      <vt:lpstr>Precision vs. Recall Curve</vt:lpstr>
      <vt:lpstr>Feature importances analysis</vt:lpstr>
      <vt:lpstr>Feature importances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常规服务 营销计划</dc:title>
  <dc:creator>伟 王</dc:creator>
  <cp:lastModifiedBy>Ankai Liu</cp:lastModifiedBy>
  <cp:revision>5</cp:revision>
  <dcterms:created xsi:type="dcterms:W3CDTF">2024-04-25T16:49:03Z</dcterms:created>
  <dcterms:modified xsi:type="dcterms:W3CDTF">2024-05-13T18:35:23Z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CWMe3d2b9e7ca4a44df9cb64276fbe23a0e">
    <vt:lpwstr>CWMD7dpNCRB8KGsOWN2Liw4YDzuZplf56psDl68ct0sI92EJukIvX60v6eTi7kRCDWz9MPS+jxa23JK4b6pmLLDYQ==</vt:lpwstr>
  </property>
</Properties>
</file>