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80" r:id="rId7"/>
    <p:sldId id="278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65B6-0225-49A9-AFC0-8A38F0B8DB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9242B-0DA6-413D-AB70-8B0A89C79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9242B-0DA6-413D-AB70-8B0A89C79E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5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C0C0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C0C0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077" y="6220922"/>
            <a:ext cx="2472138" cy="4079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9428" y="2580132"/>
            <a:ext cx="3690020" cy="2348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1077" y="6220922"/>
            <a:ext cx="2472138" cy="407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772" y="1066240"/>
            <a:ext cx="7708658" cy="78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3826" y="1637806"/>
            <a:ext cx="4902834" cy="474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C0C0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ju-lakkarsu-7b541b25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kkarsuraj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" y="1219200"/>
            <a:ext cx="10058400" cy="5105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1314" y="4141648"/>
            <a:ext cx="536348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latin typeface="Times New Roman"/>
                <a:cs typeface="Times New Roman"/>
              </a:rPr>
              <a:t>Exploratory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AM</a:t>
            </a:r>
            <a:r>
              <a:rPr lang="en-US" sz="2000" b="1" dirty="0" smtClean="0">
                <a:latin typeface="Times New Roman"/>
                <a:cs typeface="Times New Roman"/>
              </a:rPr>
              <a:t>CAT</a:t>
            </a:r>
            <a:r>
              <a:rPr sz="2000" b="1" spc="70" dirty="0" smtClean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Dataset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5334000"/>
            <a:ext cx="257746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dirty="0" smtClean="0">
                <a:latin typeface="Times New Roman"/>
                <a:cs typeface="Times New Roman"/>
              </a:rPr>
              <a:t>- </a:t>
            </a:r>
            <a:r>
              <a:rPr lang="en-US" sz="1950" b="1" dirty="0" smtClean="0">
                <a:latin typeface="Times New Roman"/>
                <a:cs typeface="Times New Roman"/>
              </a:rPr>
              <a:t>RAJU LAKKARSU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6610"/>
            <a:ext cx="8001000" cy="37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2890">
              <a:lnSpc>
                <a:spcPct val="100000"/>
              </a:lnSpc>
              <a:spcBef>
                <a:spcPts val="135"/>
              </a:spcBef>
            </a:pPr>
            <a:r>
              <a:rPr dirty="0"/>
              <a:t>Univariate</a:t>
            </a:r>
            <a:r>
              <a:rPr spc="-5" dirty="0"/>
              <a:t> </a:t>
            </a:r>
            <a:r>
              <a:rPr lang="en-US" spc="-5" dirty="0" smtClean="0"/>
              <a:t>- </a:t>
            </a:r>
            <a:r>
              <a:rPr dirty="0" smtClean="0"/>
              <a:t>Categorical</a:t>
            </a:r>
            <a:r>
              <a:rPr spc="-10" dirty="0" smtClean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714755" y="177698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47244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5049012"/>
            <a:ext cx="8808839" cy="95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310515" indent="-236220">
              <a:lnSpc>
                <a:spcPct val="102499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48920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Among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dataset's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titles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or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roles,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most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frequent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designation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'Software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Engineer',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ranging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500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600.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Conversely,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‘android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developer'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‘data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analyst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have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lowest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counts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designations.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3299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48920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Regarding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locations,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observed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Bangalore,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ranging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600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700.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Conversely,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Bhopal,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gaziabad,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farindabad,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Ahmedabad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&amp;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coimbatore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has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lowest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jobs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cities.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04" y="1123188"/>
            <a:ext cx="4783836" cy="39060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1143000"/>
            <a:ext cx="4555238" cy="2992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7130" cy="5659120"/>
            <a:chOff x="0" y="1057655"/>
            <a:chExt cx="1005713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7130" cy="5659120"/>
            </a:xfrm>
            <a:custGeom>
              <a:avLst/>
              <a:gdLst/>
              <a:ahLst/>
              <a:cxnLst/>
              <a:rect l="l" t="t" r="r" b="b"/>
              <a:pathLst>
                <a:path w="10057130" h="5659120">
                  <a:moveTo>
                    <a:pt x="10056875" y="5658612"/>
                  </a:moveTo>
                  <a:lnTo>
                    <a:pt x="0" y="5658612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658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895" y="2968751"/>
              <a:ext cx="3583304" cy="15240"/>
            </a:xfrm>
            <a:custGeom>
              <a:avLst/>
              <a:gdLst/>
              <a:ahLst/>
              <a:cxnLst/>
              <a:rect l="l" t="t" r="r" b="b"/>
              <a:pathLst>
                <a:path w="3583304" h="15239">
                  <a:moveTo>
                    <a:pt x="3582924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3582924" y="0"/>
                  </a:lnTo>
                  <a:lnTo>
                    <a:pt x="3582924" y="1523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1895" y="2968751"/>
              <a:ext cx="3583304" cy="15240"/>
            </a:xfrm>
            <a:custGeom>
              <a:avLst/>
              <a:gdLst/>
              <a:ahLst/>
              <a:cxnLst/>
              <a:rect l="l" t="t" r="r" b="b"/>
              <a:pathLst>
                <a:path w="3583304" h="15239">
                  <a:moveTo>
                    <a:pt x="0" y="0"/>
                  </a:moveTo>
                  <a:lnTo>
                    <a:pt x="3582924" y="0"/>
                  </a:lnTo>
                  <a:lnTo>
                    <a:pt x="3582924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ln w="33527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" y="1208531"/>
              <a:ext cx="4468368" cy="30540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764" y="1208531"/>
              <a:ext cx="5241036" cy="47914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6645" y="4429733"/>
            <a:ext cx="4471035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 algn="just">
              <a:lnSpc>
                <a:spcPct val="102499"/>
              </a:lnSpc>
              <a:spcBef>
                <a:spcPts val="100"/>
              </a:spcBef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top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20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plot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reveals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that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B.Tech/BE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boasts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highest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count,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while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M.Sc.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(Tech)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exhibits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lowest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count.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920" marR="6350" indent="-236220" algn="just">
              <a:lnSpc>
                <a:spcPct val="102899"/>
              </a:lnSpc>
              <a:spcBef>
                <a:spcPts val="5"/>
              </a:spcBef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Among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specializations,</a:t>
            </a:r>
            <a:r>
              <a:rPr sz="1200" spc="325" dirty="0">
                <a:solidFill>
                  <a:srgbClr val="0C0C0C"/>
                </a:solidFill>
                <a:latin typeface="Carlito"/>
                <a:cs typeface="Carlito"/>
              </a:rPr>
              <a:t> 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electronics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330" dirty="0">
                <a:solidFill>
                  <a:srgbClr val="0C0C0C"/>
                </a:solidFill>
                <a:latin typeface="Carlito"/>
                <a:cs typeface="Carlito"/>
              </a:rPr>
              <a:t>  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communication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engineering,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along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computer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science</a:t>
            </a:r>
            <a:r>
              <a:rPr sz="1200" spc="31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&amp;</a:t>
            </a:r>
            <a:r>
              <a:rPr sz="1200" spc="3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engineering,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show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counts.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920" marR="5715" indent="-236220" algn="just">
              <a:lnSpc>
                <a:spcPct val="102899"/>
              </a:lnSpc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Conversely,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specializations</a:t>
            </a:r>
            <a:r>
              <a:rPr sz="1200" spc="3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3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3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lowest</a:t>
            </a:r>
            <a:r>
              <a:rPr sz="1200" spc="3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counts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include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chemical</a:t>
            </a:r>
            <a:r>
              <a:rPr sz="1200" spc="3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engineering,</a:t>
            </a:r>
            <a:r>
              <a:rPr sz="1200" spc="3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industrial</a:t>
            </a:r>
            <a:r>
              <a:rPr sz="1200" spc="3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&amp;</a:t>
            </a:r>
            <a:r>
              <a:rPr sz="1200" spc="3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production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engineering,</a:t>
            </a:r>
            <a:r>
              <a:rPr sz="1200" spc="3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and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disciplines.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9982200" cy="5659120"/>
            <a:chOff x="0" y="1057655"/>
            <a:chExt cx="1005713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7130" cy="5659120"/>
            </a:xfrm>
            <a:custGeom>
              <a:avLst/>
              <a:gdLst/>
              <a:ahLst/>
              <a:cxnLst/>
              <a:rect l="l" t="t" r="r" b="b"/>
              <a:pathLst>
                <a:path w="10057130" h="5659120">
                  <a:moveTo>
                    <a:pt x="10056875" y="5658612"/>
                  </a:moveTo>
                  <a:lnTo>
                    <a:pt x="0" y="5658612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658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895" y="2968751"/>
              <a:ext cx="3583304" cy="15240"/>
            </a:xfrm>
            <a:custGeom>
              <a:avLst/>
              <a:gdLst/>
              <a:ahLst/>
              <a:cxnLst/>
              <a:rect l="l" t="t" r="r" b="b"/>
              <a:pathLst>
                <a:path w="3583304" h="15239">
                  <a:moveTo>
                    <a:pt x="3582924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3582924" y="0"/>
                  </a:lnTo>
                  <a:lnTo>
                    <a:pt x="3582924" y="1523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1895" y="2968751"/>
              <a:ext cx="3583304" cy="15240"/>
            </a:xfrm>
            <a:custGeom>
              <a:avLst/>
              <a:gdLst/>
              <a:ahLst/>
              <a:cxnLst/>
              <a:rect l="l" t="t" r="r" b="b"/>
              <a:pathLst>
                <a:path w="3583304" h="15239">
                  <a:moveTo>
                    <a:pt x="0" y="0"/>
                  </a:moveTo>
                  <a:lnTo>
                    <a:pt x="3582924" y="0"/>
                  </a:lnTo>
                  <a:lnTo>
                    <a:pt x="3582924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ln w="33527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685800"/>
            <a:ext cx="5105400" cy="37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Univariate</a:t>
            </a:r>
            <a:r>
              <a:rPr spc="-5" dirty="0"/>
              <a:t> </a:t>
            </a:r>
            <a:r>
              <a:rPr lang="en-US" spc="-5" dirty="0" smtClean="0"/>
              <a:t>- </a:t>
            </a:r>
            <a:r>
              <a:rPr dirty="0" smtClean="0"/>
              <a:t>Numerical</a:t>
            </a:r>
            <a:r>
              <a:rPr spc="-10" dirty="0" smtClean="0"/>
              <a:t> </a:t>
            </a:r>
            <a:r>
              <a:rPr spc="-10" dirty="0"/>
              <a:t>Analysis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3" y="1436605"/>
            <a:ext cx="4121276" cy="51927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Salary:</a:t>
            </a:r>
          </a:p>
          <a:p>
            <a:pPr marL="12700" marR="8255" indent="-7620">
              <a:lnSpc>
                <a:spcPts val="1490"/>
              </a:lnSpc>
              <a:spcBef>
                <a:spcPts val="45"/>
              </a:spcBef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Shapiro-Wilk</a:t>
            </a:r>
            <a:r>
              <a:rPr b="0" spc="40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test</a:t>
            </a:r>
            <a:r>
              <a:rPr b="0" spc="41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indicates</a:t>
            </a:r>
            <a:r>
              <a:rPr b="0" spc="39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42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significant</a:t>
            </a:r>
            <a:r>
              <a:rPr b="0" spc="41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departure</a:t>
            </a:r>
            <a:r>
              <a:rPr b="0" spc="40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from</a:t>
            </a:r>
            <a:r>
              <a:rPr b="0" spc="42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normality</a:t>
            </a:r>
            <a:r>
              <a:rPr b="0" spc="40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(p</a:t>
            </a:r>
            <a:r>
              <a:rPr b="0" spc="395" dirty="0">
                <a:latin typeface="Carlito"/>
                <a:cs typeface="Carlito"/>
              </a:rPr>
              <a:t> </a:t>
            </a:r>
            <a:r>
              <a:rPr b="0" spc="-50" dirty="0">
                <a:latin typeface="Carlito"/>
                <a:cs typeface="Carlito"/>
              </a:rPr>
              <a:t>&lt; </a:t>
            </a:r>
            <a:r>
              <a:rPr b="0" dirty="0">
                <a:latin typeface="Carlito"/>
                <a:cs typeface="Carlito"/>
              </a:rPr>
              <a:t>0.05),</a:t>
            </a:r>
            <a:r>
              <a:rPr b="0" spc="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suggesting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6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distribution</a:t>
            </a:r>
            <a:r>
              <a:rPr b="0" spc="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is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likely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not</a:t>
            </a:r>
            <a:r>
              <a:rPr b="0" spc="6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Gaussian.</a:t>
            </a:r>
          </a:p>
          <a:p>
            <a:pPr marL="66675" indent="-61594">
              <a:lnSpc>
                <a:spcPts val="1430"/>
              </a:lnSpc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The</a:t>
            </a:r>
            <a:r>
              <a:rPr b="0" spc="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visualization</a:t>
            </a:r>
            <a:r>
              <a:rPr b="0" spc="1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reveals</a:t>
            </a:r>
            <a:r>
              <a:rPr b="0" spc="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potential</a:t>
            </a:r>
            <a:r>
              <a:rPr b="0" spc="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outliers</a:t>
            </a:r>
            <a:r>
              <a:rPr b="0" spc="1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with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salaries</a:t>
            </a:r>
            <a:r>
              <a:rPr b="0" spc="1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significantly</a:t>
            </a:r>
            <a:r>
              <a:rPr b="0" spc="16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higher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b="0" dirty="0">
                <a:latin typeface="Carlito"/>
                <a:cs typeface="Carlito"/>
              </a:rPr>
              <a:t>than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median,</a:t>
            </a:r>
            <a:r>
              <a:rPr b="0" spc="1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indicating</a:t>
            </a:r>
            <a:r>
              <a:rPr b="0" spc="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possible</a:t>
            </a:r>
            <a:r>
              <a:rPr b="0" spc="1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high-income</a:t>
            </a:r>
            <a:r>
              <a:rPr b="0" spc="10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earners.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b="0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10percentage:</a:t>
            </a:r>
          </a:p>
          <a:p>
            <a:pPr marL="12700" marR="6350" indent="-7620">
              <a:lnSpc>
                <a:spcPct val="103299"/>
              </a:lnSpc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Shapiro-Wilk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test</a:t>
            </a:r>
            <a:r>
              <a:rPr b="0" spc="19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shows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significant</a:t>
            </a:r>
            <a:r>
              <a:rPr b="0" spc="19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departure</a:t>
            </a:r>
            <a:r>
              <a:rPr b="0" spc="1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from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normality</a:t>
            </a:r>
            <a:r>
              <a:rPr b="0" spc="19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(p</a:t>
            </a:r>
            <a:r>
              <a:rPr b="0" spc="1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</a:t>
            </a:r>
            <a:r>
              <a:rPr b="0" spc="18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0.05), </a:t>
            </a:r>
            <a:r>
              <a:rPr b="0" dirty="0">
                <a:latin typeface="Carlito"/>
                <a:cs typeface="Carlito"/>
              </a:rPr>
              <a:t>indicating</a:t>
            </a:r>
            <a:r>
              <a:rPr b="0" spc="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non-Gaussian</a:t>
            </a:r>
            <a:r>
              <a:rPr b="0" spc="12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distribution.</a:t>
            </a:r>
          </a:p>
          <a:p>
            <a:pPr marL="12700" marR="6350" indent="-7620">
              <a:lnSpc>
                <a:spcPts val="1490"/>
              </a:lnSpc>
              <a:spcBef>
                <a:spcPts val="45"/>
              </a:spcBef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Histogram</a:t>
            </a:r>
            <a:r>
              <a:rPr b="0" spc="19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suggests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204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skewed</a:t>
            </a:r>
            <a:r>
              <a:rPr b="0" spc="2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distribution,</a:t>
            </a:r>
            <a:r>
              <a:rPr b="0" spc="204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potentially</a:t>
            </a:r>
            <a:r>
              <a:rPr b="0" spc="20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indicating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variations </a:t>
            </a:r>
            <a:r>
              <a:rPr b="0" dirty="0">
                <a:latin typeface="Carlito"/>
                <a:cs typeface="Carlito"/>
              </a:rPr>
              <a:t>in</a:t>
            </a:r>
            <a:r>
              <a:rPr b="0" spc="6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academic</a:t>
            </a:r>
            <a:r>
              <a:rPr b="0" spc="10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performance</a:t>
            </a:r>
            <a:r>
              <a:rPr b="0" spc="1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among</a:t>
            </a:r>
            <a:r>
              <a:rPr b="0" spc="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students.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b="0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12percentage:</a:t>
            </a:r>
          </a:p>
          <a:p>
            <a:pPr marL="12700" marR="8255" indent="-7620">
              <a:lnSpc>
                <a:spcPts val="1490"/>
              </a:lnSpc>
              <a:spcBef>
                <a:spcPts val="45"/>
              </a:spcBef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Shapiro-Wilk</a:t>
            </a:r>
            <a:r>
              <a:rPr b="0" spc="1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test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demonstrates</a:t>
            </a:r>
            <a:r>
              <a:rPr b="0" spc="16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significant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deviation</a:t>
            </a:r>
            <a:r>
              <a:rPr b="0" spc="1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from</a:t>
            </a:r>
            <a:r>
              <a:rPr b="0" spc="16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normality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(p</a:t>
            </a:r>
            <a:r>
              <a:rPr b="0" spc="155" dirty="0">
                <a:latin typeface="Carlito"/>
                <a:cs typeface="Carlito"/>
              </a:rPr>
              <a:t> </a:t>
            </a:r>
            <a:r>
              <a:rPr b="0" spc="-50" dirty="0">
                <a:latin typeface="Carlito"/>
                <a:cs typeface="Carlito"/>
              </a:rPr>
              <a:t>&lt; </a:t>
            </a:r>
            <a:r>
              <a:rPr b="0" dirty="0">
                <a:latin typeface="Carlito"/>
                <a:cs typeface="Carlito"/>
              </a:rPr>
              <a:t>0.05),</a:t>
            </a:r>
            <a:r>
              <a:rPr b="0" spc="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implying</a:t>
            </a:r>
            <a:r>
              <a:rPr b="0" spc="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non-Gaussian</a:t>
            </a:r>
            <a:r>
              <a:rPr b="0" spc="11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distribution.</a:t>
            </a:r>
          </a:p>
          <a:p>
            <a:pPr marL="66675" indent="-61594">
              <a:lnSpc>
                <a:spcPts val="1430"/>
              </a:lnSpc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Bimodal</a:t>
            </a:r>
            <a:r>
              <a:rPr b="0" spc="229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distribution</a:t>
            </a:r>
            <a:r>
              <a:rPr b="0" spc="2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observed</a:t>
            </a:r>
            <a:r>
              <a:rPr b="0" spc="2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</a:t>
            </a:r>
            <a:r>
              <a:rPr b="0" spc="229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24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histogram</a:t>
            </a:r>
            <a:r>
              <a:rPr b="0" spc="2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indicates</a:t>
            </a:r>
            <a:r>
              <a:rPr b="0" spc="2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24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presence</a:t>
            </a:r>
            <a:r>
              <a:rPr b="0" spc="225" dirty="0">
                <a:latin typeface="Carlito"/>
                <a:cs typeface="Carlito"/>
              </a:rPr>
              <a:t> </a:t>
            </a:r>
            <a:r>
              <a:rPr b="0" spc="-25" dirty="0">
                <a:latin typeface="Carlito"/>
                <a:cs typeface="Carlito"/>
              </a:rPr>
              <a:t>of</a:t>
            </a:r>
          </a:p>
          <a:p>
            <a:pPr marL="12700" marR="7620">
              <a:lnSpc>
                <a:spcPct val="102499"/>
              </a:lnSpc>
              <a:spcBef>
                <a:spcPts val="10"/>
              </a:spcBef>
            </a:pPr>
            <a:r>
              <a:rPr b="0" dirty="0">
                <a:latin typeface="Carlito"/>
                <a:cs typeface="Carlito"/>
              </a:rPr>
              <a:t>two</a:t>
            </a:r>
            <a:r>
              <a:rPr b="0" spc="1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distinct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peaks,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suggesting</a:t>
            </a:r>
            <a:r>
              <a:rPr b="0" spc="1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differences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in</a:t>
            </a:r>
            <a:r>
              <a:rPr b="0" spc="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academic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performance</a:t>
            </a:r>
            <a:r>
              <a:rPr b="0" spc="16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among students.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spc="-1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collegeGPA:</a:t>
            </a:r>
          </a:p>
          <a:p>
            <a:pPr marL="12700" marR="5080" indent="-7620" algn="just">
              <a:lnSpc>
                <a:spcPct val="102499"/>
              </a:lnSpc>
              <a:spcBef>
                <a:spcPts val="10"/>
              </a:spcBef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Shapiro-Wilk</a:t>
            </a:r>
            <a:r>
              <a:rPr b="0" spc="14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test</a:t>
            </a:r>
            <a:r>
              <a:rPr b="0" spc="1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reveals</a:t>
            </a:r>
            <a:r>
              <a:rPr b="0" spc="1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1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significant</a:t>
            </a:r>
            <a:r>
              <a:rPr b="0" spc="14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departure</a:t>
            </a:r>
            <a:r>
              <a:rPr b="0" spc="1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from</a:t>
            </a:r>
            <a:r>
              <a:rPr b="0" spc="1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normality</a:t>
            </a:r>
            <a:r>
              <a:rPr b="0" spc="1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(p</a:t>
            </a:r>
            <a:r>
              <a:rPr b="0" spc="13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&lt;</a:t>
            </a:r>
            <a:r>
              <a:rPr b="0" spc="13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0.05), </a:t>
            </a:r>
            <a:r>
              <a:rPr b="0" dirty="0">
                <a:latin typeface="Carlito"/>
                <a:cs typeface="Carlito"/>
              </a:rPr>
              <a:t>indicating</a:t>
            </a:r>
            <a:r>
              <a:rPr b="0" spc="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non-Gaussian</a:t>
            </a:r>
            <a:r>
              <a:rPr b="0" spc="12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distribution.</a:t>
            </a:r>
          </a:p>
          <a:p>
            <a:pPr marL="12700" marR="6350" indent="-7620" algn="just">
              <a:lnSpc>
                <a:spcPct val="103299"/>
              </a:lnSpc>
              <a:buClr>
                <a:srgbClr val="000000"/>
              </a:buClr>
              <a:buSzPct val="91666"/>
              <a:buFont typeface="Arial"/>
              <a:buChar char="•"/>
              <a:tabLst>
                <a:tab pos="66675" algn="l"/>
              </a:tabLst>
            </a:pPr>
            <a:r>
              <a:rPr b="0" dirty="0">
                <a:latin typeface="Carlito"/>
                <a:cs typeface="Carlito"/>
              </a:rPr>
              <a:t>	Probability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plot</a:t>
            </a:r>
            <a:r>
              <a:rPr b="0" spc="1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deviations</a:t>
            </a:r>
            <a:r>
              <a:rPr b="0" spc="17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from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1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diagonal</a:t>
            </a:r>
            <a:r>
              <a:rPr b="0" spc="1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line</a:t>
            </a:r>
            <a:r>
              <a:rPr b="0" spc="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suggest</a:t>
            </a:r>
            <a:r>
              <a:rPr b="0" spc="17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departures</a:t>
            </a:r>
            <a:r>
              <a:rPr b="0" spc="180" dirty="0">
                <a:latin typeface="Carlito"/>
                <a:cs typeface="Carlito"/>
              </a:rPr>
              <a:t> </a:t>
            </a:r>
            <a:r>
              <a:rPr b="0" spc="-20" dirty="0">
                <a:latin typeface="Carlito"/>
                <a:cs typeface="Carlito"/>
              </a:rPr>
              <a:t>from </a:t>
            </a:r>
            <a:r>
              <a:rPr b="0" dirty="0">
                <a:latin typeface="Carlito"/>
                <a:cs typeface="Carlito"/>
              </a:rPr>
              <a:t>normality,</a:t>
            </a:r>
            <a:r>
              <a:rPr b="0" spc="135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implying</a:t>
            </a:r>
            <a:r>
              <a:rPr b="0" spc="120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135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distribution</a:t>
            </a:r>
            <a:r>
              <a:rPr b="0" spc="135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may</a:t>
            </a:r>
            <a:r>
              <a:rPr b="0" spc="130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not</a:t>
            </a:r>
            <a:r>
              <a:rPr b="0" spc="135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follow</a:t>
            </a:r>
            <a:r>
              <a:rPr b="0" spc="135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a</a:t>
            </a:r>
            <a:r>
              <a:rPr b="0" spc="130" dirty="0">
                <a:latin typeface="Carlito"/>
                <a:cs typeface="Carlito"/>
              </a:rPr>
              <a:t>  </a:t>
            </a:r>
            <a:r>
              <a:rPr b="0" dirty="0">
                <a:latin typeface="Carlito"/>
                <a:cs typeface="Carlito"/>
              </a:rPr>
              <a:t>perfect</a:t>
            </a:r>
            <a:r>
              <a:rPr b="0" spc="140" dirty="0">
                <a:latin typeface="Carlito"/>
                <a:cs typeface="Carlito"/>
              </a:rPr>
              <a:t>  </a:t>
            </a:r>
            <a:r>
              <a:rPr b="0" spc="-10" dirty="0">
                <a:latin typeface="Carlito"/>
                <a:cs typeface="Carlito"/>
              </a:rPr>
              <a:t>normal distribution.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2" y="533400"/>
            <a:ext cx="8755828" cy="486308"/>
          </a:xfrm>
          <a:prstGeom prst="rect">
            <a:avLst/>
          </a:prstGeom>
        </p:spPr>
        <p:txBody>
          <a:bodyPr vert="horz" wrap="square" lIns="0" tIns="108225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120"/>
              </a:spcBef>
            </a:pPr>
            <a:r>
              <a:rPr sz="2450" dirty="0"/>
              <a:t>Bivariate</a:t>
            </a:r>
            <a:r>
              <a:rPr sz="2450" spc="40" dirty="0"/>
              <a:t> </a:t>
            </a:r>
            <a:r>
              <a:rPr sz="2450" dirty="0"/>
              <a:t>Analysis</a:t>
            </a:r>
            <a:r>
              <a:rPr sz="2450" spc="5" dirty="0"/>
              <a:t> </a:t>
            </a:r>
            <a:r>
              <a:rPr sz="2450" dirty="0"/>
              <a:t>-</a:t>
            </a:r>
            <a:r>
              <a:rPr sz="2450" spc="5" dirty="0"/>
              <a:t> </a:t>
            </a:r>
            <a:r>
              <a:rPr sz="2450" dirty="0"/>
              <a:t>Categorical</a:t>
            </a:r>
            <a:r>
              <a:rPr sz="2450" spc="10" dirty="0"/>
              <a:t> </a:t>
            </a:r>
            <a:r>
              <a:rPr sz="2450" dirty="0"/>
              <a:t>vs</a:t>
            </a:r>
            <a:r>
              <a:rPr sz="2450" spc="25" dirty="0"/>
              <a:t> </a:t>
            </a:r>
            <a:r>
              <a:rPr sz="2450" spc="-10" dirty="0"/>
              <a:t>Categorical</a:t>
            </a:r>
            <a:endParaRPr sz="24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72" y="1752600"/>
            <a:ext cx="4189614" cy="34582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1756790"/>
            <a:ext cx="2819400" cy="1900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3622" y="4249920"/>
            <a:ext cx="469011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marR="5080" indent="-236220">
              <a:lnSpc>
                <a:spcPct val="102499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number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males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females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hold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B.Tech/BE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degrees.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285" marR="154305" indent="-236220">
              <a:lnSpc>
                <a:spcPct val="103299"/>
              </a:lnSpc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chi-square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statistic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2.172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p-value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0.538.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At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0.05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significance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level,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null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hypothesis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(H0)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not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rejected.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285" marR="19050" indent="-236220">
              <a:lnSpc>
                <a:spcPct val="103299"/>
              </a:lnSpc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Thus,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there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insufficient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evidence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suggest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relationship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between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individuals'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gender.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804" y="4775713"/>
            <a:ext cx="9127490" cy="15481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01295" marR="5080" indent="-189230">
              <a:lnSpc>
                <a:spcPts val="1330"/>
              </a:lnSpc>
              <a:spcBef>
                <a:spcPts val="270"/>
              </a:spcBef>
              <a:buClr>
                <a:srgbClr val="000000"/>
              </a:buClr>
              <a:buSzPct val="108333"/>
              <a:buFont typeface="Arial"/>
              <a:buChar char="•"/>
              <a:tabLst>
                <a:tab pos="20129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2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spc="2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plot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indicates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that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amount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observed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200" spc="2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individuals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B.Tech/BE</a:t>
            </a:r>
            <a:r>
              <a:rPr sz="1200" spc="2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2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MCA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degrees,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predominant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400,000/Annum,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degrees.</a:t>
            </a:r>
            <a:endParaRPr sz="1200">
              <a:latin typeface="Carlito"/>
              <a:cs typeface="Carlito"/>
            </a:endParaRPr>
          </a:p>
          <a:p>
            <a:pPr marL="201295" indent="-188595">
              <a:lnSpc>
                <a:spcPts val="1390"/>
              </a:lnSpc>
              <a:spcBef>
                <a:spcPts val="695"/>
              </a:spcBef>
              <a:buClr>
                <a:srgbClr val="000000"/>
              </a:buClr>
              <a:buSzPct val="108333"/>
              <a:buFont typeface="Arial"/>
              <a:buChar char="•"/>
              <a:tabLst>
                <a:tab pos="20129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25th,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50th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(median),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75th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percentiles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across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all</a:t>
            </a:r>
            <a:r>
              <a:rPr sz="1200" spc="1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degrees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show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equal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values,</a:t>
            </a:r>
            <a:r>
              <a:rPr sz="1200" spc="1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ranging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endParaRPr sz="1200">
              <a:latin typeface="Carlito"/>
              <a:cs typeface="Carlito"/>
            </a:endParaRPr>
          </a:p>
          <a:p>
            <a:pPr marL="201295">
              <a:lnSpc>
                <a:spcPts val="1390"/>
              </a:lnSpc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0.3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0.5.</a:t>
            </a:r>
            <a:endParaRPr sz="1200">
              <a:latin typeface="Carlito"/>
              <a:cs typeface="Carlito"/>
            </a:endParaRPr>
          </a:p>
          <a:p>
            <a:pPr marL="201295" marR="6350" indent="-189230">
              <a:lnSpc>
                <a:spcPts val="1330"/>
              </a:lnSpc>
              <a:spcBef>
                <a:spcPts val="855"/>
              </a:spcBef>
              <a:buClr>
                <a:srgbClr val="000000"/>
              </a:buClr>
              <a:buSzPct val="108333"/>
              <a:buFont typeface="Arial"/>
              <a:buChar char="•"/>
              <a:tabLst>
                <a:tab pos="20129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gender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reveals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that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are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found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among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males,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peak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400,000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range,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to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females.</a:t>
            </a:r>
            <a:endParaRPr sz="120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108333"/>
              <a:buFont typeface="Arial"/>
              <a:buChar char="•"/>
              <a:tabLst>
                <a:tab pos="20129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equal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both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males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females.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9067800" cy="449468"/>
          </a:xfrm>
          <a:prstGeom prst="rect">
            <a:avLst/>
          </a:prstGeom>
        </p:spPr>
        <p:txBody>
          <a:bodyPr vert="horz" wrap="square" lIns="0" tIns="71741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120"/>
              </a:spcBef>
            </a:pPr>
            <a:r>
              <a:rPr sz="2450" dirty="0"/>
              <a:t>Bivariate</a:t>
            </a:r>
            <a:r>
              <a:rPr sz="2450" spc="40" dirty="0"/>
              <a:t> </a:t>
            </a:r>
            <a:r>
              <a:rPr sz="2450" dirty="0"/>
              <a:t>Analysis</a:t>
            </a:r>
            <a:r>
              <a:rPr sz="2450" spc="5" dirty="0"/>
              <a:t> </a:t>
            </a:r>
            <a:r>
              <a:rPr sz="2450" dirty="0"/>
              <a:t>-</a:t>
            </a:r>
            <a:r>
              <a:rPr sz="2450" spc="5" dirty="0"/>
              <a:t> </a:t>
            </a:r>
            <a:r>
              <a:rPr sz="2450" dirty="0"/>
              <a:t>Categorical</a:t>
            </a:r>
            <a:r>
              <a:rPr sz="2450" spc="10" dirty="0"/>
              <a:t> </a:t>
            </a:r>
            <a:r>
              <a:rPr sz="2450" dirty="0"/>
              <a:t>vs</a:t>
            </a:r>
            <a:r>
              <a:rPr sz="2450" spc="25" dirty="0"/>
              <a:t> </a:t>
            </a:r>
            <a:r>
              <a:rPr sz="2450" spc="-10" dirty="0"/>
              <a:t>Categorical</a:t>
            </a:r>
            <a:endParaRPr sz="24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7540" y="1706346"/>
            <a:ext cx="4361260" cy="2594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706346"/>
            <a:ext cx="3886200" cy="26596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56" y="830417"/>
            <a:ext cx="2862544" cy="29266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1401" y="848138"/>
            <a:ext cx="3423641" cy="26570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1296" y="848138"/>
            <a:ext cx="2859177" cy="26570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456" y="3943063"/>
            <a:ext cx="3281026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b="1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b="1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Type:Data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Scientists: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281" y="4358144"/>
            <a:ext cx="2294119" cy="781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Range: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2.0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Salary: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0.5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75th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Percentile: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1.0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No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outliers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observed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455" y="5139769"/>
            <a:ext cx="2759691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b="1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b="1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Types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&amp;</a:t>
            </a:r>
            <a:r>
              <a:rPr sz="1200" b="1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Software</a:t>
            </a:r>
            <a:r>
              <a:rPr sz="1200" b="1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Engineers: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281" y="5490434"/>
            <a:ext cx="3191510" cy="590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Range: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Up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4.0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(with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outliers)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Salary: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Typically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0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0.5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75th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Percentile: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Around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0.4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3640" y="3914447"/>
            <a:ext cx="343256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b="1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 smtClean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lang="en-US"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 smtClean="0">
                <a:solidFill>
                  <a:srgbClr val="0C0C0C"/>
                </a:solidFill>
                <a:latin typeface="Carlito"/>
                <a:cs typeface="Carlito"/>
              </a:rPr>
              <a:t>Specialization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800" y="4116425"/>
            <a:ext cx="4724400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across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specializations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are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equal.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maximum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observed</a:t>
            </a:r>
            <a:r>
              <a:rPr sz="120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1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"</a:t>
            </a:r>
            <a:r>
              <a:rPr sz="1200" dirty="0" smtClean="0">
                <a:solidFill>
                  <a:srgbClr val="0C0C0C"/>
                </a:solidFill>
                <a:latin typeface="Carlito"/>
                <a:cs typeface="Carlito"/>
              </a:rPr>
              <a:t>Other"</a:t>
            </a:r>
            <a:endParaRPr lang="en-US" sz="1200" spc="145" dirty="0">
              <a:solidFill>
                <a:srgbClr val="0C0C0C"/>
              </a:solidFill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spc="-10" dirty="0" smtClean="0">
                <a:solidFill>
                  <a:srgbClr val="0C0C0C"/>
                </a:solidFill>
                <a:latin typeface="Carlito"/>
                <a:cs typeface="Carlito"/>
              </a:rPr>
              <a:t>specialization,</a:t>
            </a:r>
            <a:r>
              <a:rPr lang="en-US" sz="1200" spc="-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lang="en-US" sz="1200" spc="-10" dirty="0" smtClean="0">
                <a:solidFill>
                  <a:srgbClr val="0C0C0C"/>
                </a:solidFill>
                <a:latin typeface="Carlito"/>
                <a:cs typeface="Carlito"/>
              </a:rPr>
              <a:t>surpassing those in Electronics, Computer Science, Mechanical, and Civil.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3640" y="4748256"/>
            <a:ext cx="4804160" cy="3857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4840" marR="5080">
              <a:lnSpc>
                <a:spcPct val="103400"/>
              </a:lnSpc>
              <a:spcBef>
                <a:spcPts val="85"/>
              </a:spcBef>
              <a:tabLst>
                <a:tab pos="1489710" algn="l"/>
                <a:tab pos="2044064" algn="l"/>
                <a:tab pos="2359660" algn="l"/>
                <a:tab pos="3290570" algn="l"/>
                <a:tab pos="4128770" algn="l"/>
              </a:tabLst>
            </a:pP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b="1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College</a:t>
            </a:r>
            <a:r>
              <a:rPr sz="1200" b="1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Region: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800" y="5422574"/>
            <a:ext cx="4431399" cy="5887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015" marR="5080" indent="-234950">
              <a:lnSpc>
                <a:spcPct val="103299"/>
              </a:lnSpc>
              <a:spcBef>
                <a:spcPts val="85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West</a:t>
            </a:r>
            <a:r>
              <a:rPr sz="1200" spc="22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India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East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India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exhibit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salaries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regions.</a:t>
            </a:r>
            <a:endParaRPr sz="1200" dirty="0">
              <a:latin typeface="Carlito"/>
              <a:cs typeface="Carlito"/>
            </a:endParaRPr>
          </a:p>
          <a:p>
            <a:pPr marL="247015" indent="-23431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701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remain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consistent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across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all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regions.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6781800" cy="37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Bivariate</a:t>
            </a:r>
            <a:r>
              <a:rPr spc="60" dirty="0"/>
              <a:t> </a:t>
            </a:r>
            <a:r>
              <a:rPr dirty="0"/>
              <a:t>Analysis</a:t>
            </a:r>
            <a:r>
              <a:rPr spc="10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dirty="0"/>
              <a:t>Numerical</a:t>
            </a:r>
            <a:r>
              <a:rPr spc="60" dirty="0"/>
              <a:t> </a:t>
            </a:r>
            <a:r>
              <a:rPr dirty="0" smtClean="0"/>
              <a:t>vs</a:t>
            </a:r>
            <a:r>
              <a:rPr lang="en-US" dirty="0" smtClean="0"/>
              <a:t> </a:t>
            </a:r>
            <a:r>
              <a:rPr spc="-10" dirty="0" smtClean="0"/>
              <a:t>Numerical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676400"/>
            <a:ext cx="5809770" cy="4343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4052" y="1581394"/>
            <a:ext cx="3901948" cy="4367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latin typeface="Carlito"/>
                <a:cs typeface="Carlito"/>
              </a:rPr>
              <a:t>Positive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Linear</a:t>
            </a:r>
            <a:r>
              <a:rPr sz="1200" b="1" spc="6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Relationships:</a:t>
            </a:r>
            <a:endParaRPr sz="1200" dirty="0">
              <a:latin typeface="Carlito"/>
              <a:cs typeface="Carlito"/>
            </a:endParaRPr>
          </a:p>
          <a:p>
            <a:pPr marL="248285" marR="5080" indent="-236220">
              <a:lnSpc>
                <a:spcPts val="1490"/>
              </a:lnSpc>
              <a:spcBef>
                <a:spcPts val="45"/>
              </a:spcBef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latin typeface="Carlito"/>
                <a:cs typeface="Carlito"/>
              </a:rPr>
              <a:t>'Salary'</a:t>
            </a:r>
            <a:r>
              <a:rPr sz="1200" spc="13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exhibits</a:t>
            </a:r>
            <a:r>
              <a:rPr sz="1200" spc="12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statistically</a:t>
            </a:r>
            <a:r>
              <a:rPr sz="1200" spc="13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significant</a:t>
            </a:r>
            <a:r>
              <a:rPr sz="1200" spc="12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positive</a:t>
            </a:r>
            <a:r>
              <a:rPr sz="1200" spc="130" dirty="0">
                <a:latin typeface="Carlito"/>
                <a:cs typeface="Carlito"/>
              </a:rPr>
              <a:t>  </a:t>
            </a:r>
            <a:r>
              <a:rPr sz="1200" spc="-10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relationships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with: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ts val="1430"/>
              </a:lnSpc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latin typeface="Carlito"/>
                <a:cs typeface="Carlito"/>
              </a:rPr>
              <a:t>'college</a:t>
            </a:r>
            <a:r>
              <a:rPr sz="1200" spc="3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GPA',</a:t>
            </a:r>
            <a:r>
              <a:rPr sz="1200" spc="3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'12percentage',</a:t>
            </a:r>
            <a:r>
              <a:rPr sz="1200" spc="3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'10percentage',</a:t>
            </a:r>
            <a:r>
              <a:rPr sz="1200" spc="36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'English',</a:t>
            </a:r>
            <a:endParaRPr sz="1200" dirty="0">
              <a:latin typeface="Carlito"/>
              <a:cs typeface="Carlito"/>
            </a:endParaRPr>
          </a:p>
          <a:p>
            <a:pPr marL="248285" marR="5715" algn="just">
              <a:lnSpc>
                <a:spcPct val="102899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'Logical',</a:t>
            </a:r>
            <a:r>
              <a:rPr sz="1200" spc="114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'Quant',</a:t>
            </a:r>
            <a:r>
              <a:rPr sz="1200" spc="13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'Domain',</a:t>
            </a:r>
            <a:r>
              <a:rPr sz="1200" spc="12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'Computer</a:t>
            </a:r>
            <a:r>
              <a:rPr sz="1200" spc="125" dirty="0">
                <a:latin typeface="Carlito"/>
                <a:cs typeface="Carlito"/>
              </a:rPr>
              <a:t>  </a:t>
            </a:r>
            <a:r>
              <a:rPr sz="1200" spc="-10" dirty="0">
                <a:latin typeface="Carlito"/>
                <a:cs typeface="Carlito"/>
              </a:rPr>
              <a:t>Programming', </a:t>
            </a:r>
            <a:r>
              <a:rPr sz="1200" dirty="0">
                <a:latin typeface="Carlito"/>
                <a:cs typeface="Carlito"/>
              </a:rPr>
              <a:t>'Civil</a:t>
            </a:r>
            <a:r>
              <a:rPr sz="1200" spc="20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Engg',</a:t>
            </a:r>
            <a:r>
              <a:rPr sz="1200" spc="19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'conscientiousness',</a:t>
            </a:r>
            <a:r>
              <a:rPr sz="1200" spc="20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'agreeableness',</a:t>
            </a:r>
            <a:r>
              <a:rPr sz="1200" spc="200" dirty="0">
                <a:latin typeface="Carlito"/>
                <a:cs typeface="Carlito"/>
              </a:rPr>
              <a:t>  </a:t>
            </a:r>
            <a:r>
              <a:rPr sz="1200" spc="-25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'nueroticism'.</a:t>
            </a:r>
            <a:endParaRPr sz="1200" dirty="0">
              <a:latin typeface="Carlito"/>
              <a:cs typeface="Carlito"/>
            </a:endParaRPr>
          </a:p>
          <a:p>
            <a:pPr marL="248285" marR="5080" indent="-236220" algn="just">
              <a:lnSpc>
                <a:spcPts val="1490"/>
              </a:lnSpc>
              <a:spcBef>
                <a:spcPts val="55"/>
              </a:spcBef>
              <a:buFont typeface="Arial"/>
              <a:buChar char="•"/>
              <a:tabLst>
                <a:tab pos="248285" algn="l"/>
                <a:tab pos="249554" algn="l"/>
              </a:tabLst>
            </a:pPr>
            <a:r>
              <a:rPr sz="1200" dirty="0">
                <a:latin typeface="Carlito"/>
                <a:cs typeface="Carlito"/>
              </a:rPr>
              <a:t>	Higher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values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2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these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columns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tend</a:t>
            </a:r>
            <a:r>
              <a:rPr sz="1200" spc="2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2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correspond</a:t>
            </a:r>
            <a:r>
              <a:rPr sz="1200" spc="27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higher</a:t>
            </a:r>
            <a:r>
              <a:rPr sz="1200" spc="9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salaries.</a:t>
            </a:r>
            <a:endParaRPr sz="1200" dirty="0">
              <a:latin typeface="Carlito"/>
              <a:cs typeface="Carlito"/>
            </a:endParaRPr>
          </a:p>
          <a:p>
            <a:pPr marL="12700" algn="just">
              <a:lnSpc>
                <a:spcPts val="1415"/>
              </a:lnSpc>
            </a:pPr>
            <a:r>
              <a:rPr sz="1200" b="1" dirty="0">
                <a:latin typeface="Carlito"/>
                <a:cs typeface="Carlito"/>
              </a:rPr>
              <a:t>No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Significant</a:t>
            </a:r>
            <a:r>
              <a:rPr sz="1200" b="1" spc="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Linear</a:t>
            </a:r>
            <a:r>
              <a:rPr sz="1200" b="1" spc="6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Relationships:</a:t>
            </a:r>
            <a:endParaRPr sz="1200" dirty="0">
              <a:latin typeface="Carlito"/>
              <a:cs typeface="Carlito"/>
            </a:endParaRPr>
          </a:p>
          <a:p>
            <a:pPr marL="248285" marR="5080" indent="-236220" algn="just">
              <a:lnSpc>
                <a:spcPct val="103400"/>
              </a:lnSpc>
              <a:buFont typeface="Arial"/>
              <a:buChar char="•"/>
              <a:tabLst>
                <a:tab pos="248285" algn="l"/>
                <a:tab pos="249554" algn="l"/>
              </a:tabLst>
            </a:pPr>
            <a:r>
              <a:rPr sz="1200" dirty="0">
                <a:latin typeface="Carlito"/>
                <a:cs typeface="Carlito"/>
              </a:rPr>
              <a:t>	'Salary'</a:t>
            </a:r>
            <a:r>
              <a:rPr sz="1200" spc="14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does</a:t>
            </a:r>
            <a:r>
              <a:rPr sz="1200" spc="14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not</a:t>
            </a:r>
            <a:r>
              <a:rPr sz="1200" spc="150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show</a:t>
            </a:r>
            <a:r>
              <a:rPr sz="1200" spc="14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statistically</a:t>
            </a:r>
            <a:r>
              <a:rPr sz="1200" spc="155" dirty="0">
                <a:latin typeface="Carlito"/>
                <a:cs typeface="Carlito"/>
              </a:rPr>
              <a:t>  </a:t>
            </a:r>
            <a:r>
              <a:rPr sz="1200" dirty="0">
                <a:latin typeface="Carlito"/>
                <a:cs typeface="Carlito"/>
              </a:rPr>
              <a:t>significant</a:t>
            </a:r>
            <a:r>
              <a:rPr sz="1200" spc="155" dirty="0">
                <a:latin typeface="Carlito"/>
                <a:cs typeface="Carlito"/>
              </a:rPr>
              <a:t>  </a:t>
            </a:r>
            <a:r>
              <a:rPr sz="1200" spc="-10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relationships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with:</a:t>
            </a:r>
            <a:endParaRPr sz="1200" dirty="0">
              <a:latin typeface="Carlito"/>
              <a:cs typeface="Carlito"/>
            </a:endParaRPr>
          </a:p>
          <a:p>
            <a:pPr marL="248285" marR="5080" indent="-236220" algn="just">
              <a:lnSpc>
                <a:spcPct val="102899"/>
              </a:lnSpc>
              <a:spcBef>
                <a:spcPts val="5"/>
              </a:spcBef>
              <a:buFont typeface="Arial"/>
              <a:buChar char="•"/>
              <a:tabLst>
                <a:tab pos="248285" algn="l"/>
                <a:tab pos="249554" algn="l"/>
              </a:tabLst>
            </a:pPr>
            <a:r>
              <a:rPr sz="1200" dirty="0">
                <a:latin typeface="Carlito"/>
                <a:cs typeface="Carlito"/>
              </a:rPr>
              <a:t>	'Graduation</a:t>
            </a:r>
            <a:r>
              <a:rPr sz="1200" spc="350" dirty="0">
                <a:latin typeface="Carlito"/>
                <a:cs typeface="Carlito"/>
              </a:rPr>
              <a:t>   </a:t>
            </a:r>
            <a:r>
              <a:rPr sz="1200" dirty="0">
                <a:latin typeface="Carlito"/>
                <a:cs typeface="Carlito"/>
              </a:rPr>
              <a:t>Year’,</a:t>
            </a:r>
            <a:r>
              <a:rPr sz="1200" spc="355" dirty="0">
                <a:latin typeface="Carlito"/>
                <a:cs typeface="Carlito"/>
              </a:rPr>
              <a:t>   </a:t>
            </a:r>
            <a:r>
              <a:rPr sz="1200" dirty="0">
                <a:latin typeface="Carlito"/>
                <a:cs typeface="Carlito"/>
              </a:rPr>
              <a:t>'Electronics</a:t>
            </a:r>
            <a:r>
              <a:rPr sz="1200" spc="350" dirty="0">
                <a:latin typeface="Carlito"/>
                <a:cs typeface="Carlito"/>
              </a:rPr>
              <a:t>  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360" dirty="0">
                <a:latin typeface="Carlito"/>
                <a:cs typeface="Carlito"/>
              </a:rPr>
              <a:t>   </a:t>
            </a:r>
            <a:r>
              <a:rPr sz="1200" spc="-10" dirty="0">
                <a:latin typeface="Carlito"/>
                <a:cs typeface="Carlito"/>
              </a:rPr>
              <a:t>Semicon', </a:t>
            </a:r>
            <a:r>
              <a:rPr sz="1200" dirty="0">
                <a:latin typeface="Carlito"/>
                <a:cs typeface="Carlito"/>
              </a:rPr>
              <a:t>'Mechanical</a:t>
            </a:r>
            <a:r>
              <a:rPr sz="1200" spc="4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Engg',</a:t>
            </a:r>
            <a:r>
              <a:rPr sz="1200" spc="4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'Telecom</a:t>
            </a:r>
            <a:r>
              <a:rPr sz="1200" spc="40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Engg',</a:t>
            </a:r>
            <a:r>
              <a:rPr sz="1200" spc="40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'extraversion',</a:t>
            </a:r>
            <a:r>
              <a:rPr sz="1200" spc="41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and </a:t>
            </a:r>
            <a:r>
              <a:rPr sz="1200" dirty="0">
                <a:latin typeface="Carlito"/>
                <a:cs typeface="Carlito"/>
              </a:rPr>
              <a:t>'openness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experience'.</a:t>
            </a:r>
            <a:endParaRPr sz="1200" dirty="0">
              <a:latin typeface="Carlito"/>
              <a:cs typeface="Carlito"/>
            </a:endParaRPr>
          </a:p>
          <a:p>
            <a:pPr marL="250190" indent="-237490" algn="just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does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not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notably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vary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based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on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these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factors.</a:t>
            </a:r>
            <a:endParaRPr sz="12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rlito"/>
                <a:cs typeface="Carlito"/>
              </a:rPr>
              <a:t>Negative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Linear</a:t>
            </a:r>
            <a:r>
              <a:rPr sz="1200" b="1" spc="7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Relationships:</a:t>
            </a:r>
            <a:endParaRPr sz="1200" dirty="0">
              <a:latin typeface="Carlito"/>
              <a:cs typeface="Carlito"/>
            </a:endParaRPr>
          </a:p>
          <a:p>
            <a:pPr marL="248285" marR="6350" indent="-236220" algn="just">
              <a:lnSpc>
                <a:spcPts val="1490"/>
              </a:lnSpc>
              <a:spcBef>
                <a:spcPts val="45"/>
              </a:spcBef>
              <a:buFont typeface="Arial"/>
              <a:buChar char="•"/>
              <a:tabLst>
                <a:tab pos="248285" algn="l"/>
                <a:tab pos="249554" algn="l"/>
              </a:tabLst>
            </a:pPr>
            <a:r>
              <a:rPr sz="1200" dirty="0">
                <a:latin typeface="Carlito"/>
                <a:cs typeface="Carlito"/>
              </a:rPr>
              <a:t>	'Salary'</a:t>
            </a:r>
            <a:r>
              <a:rPr sz="1200" spc="4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exhibits</a:t>
            </a:r>
            <a:r>
              <a:rPr sz="1200" spc="4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statistically</a:t>
            </a:r>
            <a:r>
              <a:rPr sz="1200" spc="4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significant</a:t>
            </a:r>
            <a:r>
              <a:rPr sz="1200" spc="4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negative</a:t>
            </a:r>
            <a:r>
              <a:rPr sz="1200" spc="4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linear </a:t>
            </a:r>
            <a:r>
              <a:rPr sz="1200" dirty="0">
                <a:latin typeface="Carlito"/>
                <a:cs typeface="Carlito"/>
              </a:rPr>
              <a:t>relationships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with:</a:t>
            </a:r>
            <a:endParaRPr sz="1200" dirty="0">
              <a:latin typeface="Carlito"/>
              <a:cs typeface="Carlito"/>
            </a:endParaRPr>
          </a:p>
          <a:p>
            <a:pPr marL="250190" indent="-237490" algn="just">
              <a:lnSpc>
                <a:spcPts val="1430"/>
              </a:lnSpc>
              <a:buFont typeface="Arial"/>
              <a:buChar char="•"/>
              <a:tabLst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'Electrical</a:t>
            </a:r>
            <a:r>
              <a:rPr sz="1200" spc="114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Engg'.</a:t>
            </a:r>
            <a:endParaRPr sz="1200" dirty="0">
              <a:latin typeface="Carlito"/>
              <a:cs typeface="Carlito"/>
            </a:endParaRPr>
          </a:p>
          <a:p>
            <a:pPr marL="248285" marR="5080" indent="-236220" algn="just">
              <a:lnSpc>
                <a:spcPct val="102499"/>
              </a:lnSpc>
              <a:spcBef>
                <a:spcPts val="15"/>
              </a:spcBef>
              <a:buFont typeface="Arial"/>
              <a:buChar char="•"/>
              <a:tabLst>
                <a:tab pos="248285" algn="l"/>
                <a:tab pos="249554" algn="l"/>
              </a:tabLst>
            </a:pPr>
            <a:r>
              <a:rPr sz="1200" dirty="0">
                <a:latin typeface="Carlito"/>
                <a:cs typeface="Carlito"/>
              </a:rPr>
              <a:t>	Higher</a:t>
            </a:r>
            <a:r>
              <a:rPr sz="1200" spc="45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values</a:t>
            </a:r>
            <a:r>
              <a:rPr sz="1200" spc="4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4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4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column</a:t>
            </a:r>
            <a:r>
              <a:rPr sz="1200" spc="4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tend</a:t>
            </a:r>
            <a:r>
              <a:rPr sz="1200" spc="4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4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correspond</a:t>
            </a:r>
            <a:r>
              <a:rPr sz="1200" spc="45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lower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salaries.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5659120"/>
            </a:xfrm>
            <a:custGeom>
              <a:avLst/>
              <a:gdLst/>
              <a:ahLst/>
              <a:cxnLst/>
              <a:rect l="l" t="t" r="r" b="b"/>
              <a:pathLst>
                <a:path w="10058400" h="5659120">
                  <a:moveTo>
                    <a:pt x="10058400" y="5658612"/>
                  </a:moveTo>
                  <a:lnTo>
                    <a:pt x="0" y="5658612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5658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1876" y="3015995"/>
              <a:ext cx="2685415" cy="15240"/>
            </a:xfrm>
            <a:custGeom>
              <a:avLst/>
              <a:gdLst/>
              <a:ahLst/>
              <a:cxnLst/>
              <a:rect l="l" t="t" r="r" b="b"/>
              <a:pathLst>
                <a:path w="2685415" h="15239">
                  <a:moveTo>
                    <a:pt x="2685288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2685288" y="0"/>
                  </a:lnTo>
                  <a:lnTo>
                    <a:pt x="2685288" y="1523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876" y="3015995"/>
              <a:ext cx="2685415" cy="15240"/>
            </a:xfrm>
            <a:custGeom>
              <a:avLst/>
              <a:gdLst/>
              <a:ahLst/>
              <a:cxnLst/>
              <a:rect l="l" t="t" r="r" b="b"/>
              <a:pathLst>
                <a:path w="2685415" h="15239">
                  <a:moveTo>
                    <a:pt x="0" y="0"/>
                  </a:moveTo>
                  <a:lnTo>
                    <a:pt x="2685288" y="0"/>
                  </a:lnTo>
                  <a:lnTo>
                    <a:pt x="2685288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ln w="32004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876" y="1295400"/>
              <a:ext cx="9671304" cy="4725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914400"/>
            <a:ext cx="3048000" cy="343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 smtClean="0"/>
              <a:t>Research</a:t>
            </a:r>
            <a:r>
              <a:rPr lang="en-US" sz="2150" dirty="0" smtClean="0"/>
              <a:t> </a:t>
            </a:r>
            <a:r>
              <a:rPr sz="2150" spc="-10" dirty="0" smtClean="0"/>
              <a:t>Question</a:t>
            </a:r>
            <a:r>
              <a:rPr lang="en-US" sz="2150" spc="-10" dirty="0" smtClean="0"/>
              <a:t>s</a:t>
            </a:r>
            <a:endParaRPr sz="2150" dirty="0"/>
          </a:p>
        </p:txBody>
      </p:sp>
      <p:sp>
        <p:nvSpPr>
          <p:cNvPr id="3" name="object 3"/>
          <p:cNvSpPr txBox="1"/>
          <p:nvPr/>
        </p:nvSpPr>
        <p:spPr>
          <a:xfrm>
            <a:off x="532900" y="1665179"/>
            <a:ext cx="67036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Research</a:t>
            </a:r>
            <a:r>
              <a:rPr sz="1650" b="1" spc="-2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Question</a:t>
            </a:r>
            <a:r>
              <a:rPr sz="1650" b="1" spc="-5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1:</a:t>
            </a:r>
            <a:r>
              <a:rPr sz="1650" b="1" spc="-1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Correlation</a:t>
            </a:r>
            <a:r>
              <a:rPr sz="1650" b="1" spc="-5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between</a:t>
            </a:r>
            <a:r>
              <a:rPr sz="1650" b="1" spc="-1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academic</a:t>
            </a:r>
            <a:r>
              <a:rPr sz="1650" b="1" spc="-2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performance</a:t>
            </a:r>
            <a:r>
              <a:rPr sz="1650" b="1" spc="-1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and</a:t>
            </a:r>
            <a:r>
              <a:rPr sz="1650" b="1" spc="-1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spc="-10" dirty="0">
                <a:solidFill>
                  <a:srgbClr val="4472C3"/>
                </a:solidFill>
                <a:latin typeface="Carlito"/>
                <a:cs typeface="Carlito"/>
              </a:rPr>
              <a:t>salary</a:t>
            </a:r>
            <a:endParaRPr sz="165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720" y="2271740"/>
            <a:ext cx="4289080" cy="31384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7710" y="2477545"/>
            <a:ext cx="4823460" cy="1722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latin typeface="Carlito"/>
                <a:cs typeface="Carlito"/>
              </a:rPr>
              <a:t>Correlation</a:t>
            </a:r>
            <a:r>
              <a:rPr sz="1200" b="1" spc="11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between</a:t>
            </a:r>
            <a:r>
              <a:rPr sz="1200" b="1" spc="10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academic</a:t>
            </a:r>
            <a:r>
              <a:rPr sz="1200" b="1" spc="10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performance</a:t>
            </a:r>
            <a:r>
              <a:rPr sz="1200" b="1" spc="8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and</a:t>
            </a:r>
            <a:r>
              <a:rPr sz="1200" b="1" spc="114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salary: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rlito"/>
              <a:cs typeface="Carlito"/>
            </a:endParaRPr>
          </a:p>
          <a:p>
            <a:pPr marL="248920" marR="5080" indent="-236220" algn="just">
              <a:lnSpc>
                <a:spcPct val="103299"/>
              </a:lnSpc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The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scatter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plot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1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10th</a:t>
            </a:r>
            <a:r>
              <a:rPr sz="1200" spc="1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percentage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versus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indicates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potential </a:t>
            </a:r>
            <a:r>
              <a:rPr sz="1200" dirty="0">
                <a:latin typeface="Carlito"/>
                <a:cs typeface="Carlito"/>
              </a:rPr>
              <a:t>positive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correlation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between</a:t>
            </a:r>
            <a:r>
              <a:rPr sz="1200" spc="1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academic</a:t>
            </a:r>
            <a:r>
              <a:rPr sz="1200" spc="1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performance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1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1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10th</a:t>
            </a:r>
            <a:r>
              <a:rPr sz="1200" spc="1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grade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levels.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920" marR="6350" indent="-236220" algn="just">
              <a:lnSpc>
                <a:spcPct val="103299"/>
              </a:lnSpc>
              <a:spcBef>
                <a:spcPts val="5"/>
              </a:spcBef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As</a:t>
            </a:r>
            <a:r>
              <a:rPr sz="1200" spc="11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1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10th</a:t>
            </a:r>
            <a:r>
              <a:rPr sz="1200" spc="1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percentage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increases,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there</a:t>
            </a:r>
            <a:r>
              <a:rPr sz="1200" spc="1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seems</a:t>
            </a:r>
            <a:r>
              <a:rPr sz="1200" spc="1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trend</a:t>
            </a:r>
            <a:r>
              <a:rPr sz="1200" spc="1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1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higher </a:t>
            </a:r>
            <a:r>
              <a:rPr sz="1200" dirty="0">
                <a:latin typeface="Carlito"/>
                <a:cs typeface="Carlito"/>
              </a:rPr>
              <a:t>salaries,</a:t>
            </a:r>
            <a:r>
              <a:rPr sz="1200" spc="2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suggesting</a:t>
            </a:r>
            <a:r>
              <a:rPr sz="1200" spc="2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that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individuals</a:t>
            </a:r>
            <a:r>
              <a:rPr sz="1200" spc="2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with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better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performance</a:t>
            </a:r>
            <a:r>
              <a:rPr sz="1200" spc="2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their </a:t>
            </a:r>
            <a:r>
              <a:rPr sz="1200" dirty="0">
                <a:latin typeface="Carlito"/>
                <a:cs typeface="Carlito"/>
              </a:rPr>
              <a:t>10th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grade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examinations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may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earn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higher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salaries.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84" y="1351251"/>
            <a:ext cx="681418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Research</a:t>
            </a:r>
            <a:r>
              <a:rPr sz="1650" b="1" spc="-3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Question</a:t>
            </a:r>
            <a:r>
              <a:rPr sz="1650" b="1" spc="-5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2:</a:t>
            </a:r>
            <a:r>
              <a:rPr sz="1650" b="1" spc="-3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Salary</a:t>
            </a:r>
            <a:r>
              <a:rPr sz="1650" b="1" spc="-3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distributions</a:t>
            </a:r>
            <a:r>
              <a:rPr sz="1650" b="1" spc="-6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across</a:t>
            </a:r>
            <a:r>
              <a:rPr sz="1650" b="1" spc="-3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different</a:t>
            </a:r>
            <a:r>
              <a:rPr sz="1650" b="1" spc="-2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educational</a:t>
            </a:r>
            <a:r>
              <a:rPr sz="1650" b="1" spc="-4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spc="-10" dirty="0">
                <a:solidFill>
                  <a:srgbClr val="4472C3"/>
                </a:solidFill>
                <a:latin typeface="Carlito"/>
                <a:cs typeface="Carlito"/>
              </a:rPr>
              <a:t>degrees</a:t>
            </a:r>
            <a:endParaRPr sz="165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238" y="1828801"/>
            <a:ext cx="4083362" cy="380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84" y="2438400"/>
            <a:ext cx="4902835" cy="1534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Carlito"/>
                <a:cs typeface="Carlito"/>
              </a:rPr>
              <a:t>OBSERVATION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Salary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Distribution</a:t>
            </a:r>
            <a:r>
              <a:rPr sz="1200" b="1" spc="10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by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Degree: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Carlito"/>
              <a:cs typeface="Carlito"/>
            </a:endParaRPr>
          </a:p>
          <a:p>
            <a:pPr marL="248920" marR="5080" indent="-236220" algn="just">
              <a:lnSpc>
                <a:spcPct val="103400"/>
              </a:lnSpc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The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plot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shows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that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individuals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with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degrees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B.Tech/BE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MCA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tend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have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higher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salaries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compared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other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degrees.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248920" marR="5080" indent="-236220" algn="just">
              <a:lnSpc>
                <a:spcPct val="103299"/>
              </a:lnSpc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It</a:t>
            </a:r>
            <a:r>
              <a:rPr sz="1200" spc="3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indicates</a:t>
            </a:r>
            <a:r>
              <a:rPr sz="1200" spc="3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3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potential</a:t>
            </a:r>
            <a:r>
              <a:rPr sz="1200" spc="3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correlation</a:t>
            </a:r>
            <a:r>
              <a:rPr sz="1200" spc="3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between</a:t>
            </a:r>
            <a:r>
              <a:rPr sz="1200" spc="3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educational</a:t>
            </a:r>
            <a:r>
              <a:rPr sz="1200" spc="38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qualification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3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level,</a:t>
            </a:r>
            <a:r>
              <a:rPr sz="1200" spc="3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with</a:t>
            </a:r>
            <a:r>
              <a:rPr sz="1200" spc="3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B.Tech/BE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3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MCA</a:t>
            </a:r>
            <a:r>
              <a:rPr sz="1200" spc="3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leading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terms</a:t>
            </a:r>
            <a:r>
              <a:rPr sz="1200" spc="3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3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salary distribution.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71600"/>
            <a:ext cx="9296400" cy="47647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285" algn="l"/>
              </a:tabLst>
            </a:pPr>
            <a:r>
              <a:rPr lang="en-US" sz="2000" b="1" dirty="0" smtClean="0">
                <a:latin typeface="Carlito"/>
              </a:rPr>
              <a:t>Background: </a:t>
            </a:r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r>
              <a:rPr lang="en-US" sz="1600" dirty="0" smtClean="0">
                <a:latin typeface="Carlito"/>
              </a:rPr>
              <a:t>I am L Raju holding Degree in BSc.(MPCS) graduate with a strong interest in </a:t>
            </a:r>
            <a:r>
              <a:rPr lang="en-US" sz="1600" dirty="0">
                <a:latin typeface="Carlito"/>
              </a:rPr>
              <a:t>C</a:t>
            </a:r>
            <a:r>
              <a:rPr lang="en-US" sz="1600" dirty="0" smtClean="0">
                <a:latin typeface="Carlito"/>
              </a:rPr>
              <a:t>omputer knowledge AI and Robotics.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285" algn="l"/>
              </a:tabLst>
            </a:pPr>
            <a:endParaRPr lang="en-US" sz="1600" dirty="0"/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285" algn="l"/>
              </a:tabLst>
            </a:pPr>
            <a:r>
              <a:rPr lang="en-US" sz="2000" b="1" dirty="0" smtClean="0">
                <a:latin typeface="Carlito"/>
              </a:rPr>
              <a:t>Motivation for Data Science: </a:t>
            </a:r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r>
              <a:rPr lang="en-US" sz="1600" dirty="0" smtClean="0">
                <a:latin typeface="Carlito"/>
              </a:rPr>
              <a:t>Following graduation, I found myself drawn to the world of Artificial Intelligence. Intrigued, I embarked on a journey of exploration, seeking the right path to align with my interests. Through research and introspection, I discovered that Data Science resonates deeply with me, offering a perfect fit for my aspirations and skills. </a:t>
            </a:r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endParaRPr lang="en-US" sz="1600" dirty="0" smtClean="0"/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285" algn="l"/>
              </a:tabLst>
            </a:pPr>
            <a:r>
              <a:rPr lang="en-US" sz="2000" b="1" dirty="0" smtClean="0">
                <a:latin typeface="Carlito"/>
              </a:rPr>
              <a:t>Work Experience: </a:t>
            </a:r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r>
              <a:rPr lang="en-US" sz="1600" dirty="0" smtClean="0">
                <a:latin typeface="Carlito"/>
              </a:rPr>
              <a:t>I am Currently interning at Innomatics Research Labs, transitioning from a mechanical engineering background to data science. </a:t>
            </a:r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endParaRPr lang="en-US" sz="1600" dirty="0" smtClean="0"/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r>
              <a:rPr lang="en-US" sz="1600" dirty="0" smtClean="0"/>
              <a:t>LinkedIn: </a:t>
            </a:r>
            <a:r>
              <a:rPr lang="en-US" sz="1600" dirty="0" smtClean="0">
                <a:hlinkClick r:id="rId3"/>
              </a:rPr>
              <a:t>https://www.linkedin.com/in/raju-lakkarsu-7b541b253/</a:t>
            </a:r>
            <a:endParaRPr lang="en-US" sz="1600" dirty="0" smtClean="0"/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endParaRPr lang="en-US" sz="1600" dirty="0" smtClean="0"/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r>
              <a:rPr lang="en-US" sz="1600" dirty="0" smtClean="0"/>
              <a:t>GitHub: </a:t>
            </a:r>
            <a:r>
              <a:rPr lang="en-US" sz="1600" dirty="0" smtClean="0">
                <a:hlinkClick r:id="rId4"/>
              </a:rPr>
              <a:t>https://github.com/lakkarsuraju</a:t>
            </a:r>
            <a:endParaRPr lang="en-US" sz="1600" dirty="0" smtClean="0"/>
          </a:p>
          <a:p>
            <a:pPr marL="248285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8285" algn="l"/>
              </a:tabLst>
            </a:pPr>
            <a:endParaRPr sz="1450" u="sng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457200"/>
            <a:ext cx="7792030" cy="688656"/>
          </a:xfrm>
          <a:prstGeom prst="rect">
            <a:avLst/>
          </a:prstGeom>
        </p:spPr>
        <p:txBody>
          <a:bodyPr vert="horz" wrap="square" lIns="0" tIns="278136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0"/>
              </a:spcBef>
            </a:pPr>
            <a:r>
              <a:rPr sz="2650" dirty="0">
                <a:latin typeface="Lato Black"/>
                <a:cs typeface="Lato Black"/>
              </a:rPr>
              <a:t>About</a:t>
            </a:r>
            <a:r>
              <a:rPr sz="2650" spc="-114" dirty="0">
                <a:latin typeface="Lato Black"/>
                <a:cs typeface="Lato Black"/>
              </a:rPr>
              <a:t> </a:t>
            </a:r>
            <a:r>
              <a:rPr sz="2650" spc="-25" dirty="0" smtClean="0">
                <a:latin typeface="Lato Black"/>
                <a:cs typeface="Lato Black"/>
              </a:rPr>
              <a:t>me</a:t>
            </a:r>
            <a:endParaRPr sz="2650" dirty="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825" y="1401570"/>
            <a:ext cx="47847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Research</a:t>
            </a:r>
            <a:r>
              <a:rPr sz="1650" b="1" spc="-3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Question</a:t>
            </a:r>
            <a:r>
              <a:rPr sz="1650" b="1" spc="-5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3:</a:t>
            </a:r>
            <a:r>
              <a:rPr sz="1650" b="1" spc="-2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Impact</a:t>
            </a:r>
            <a:r>
              <a:rPr sz="1650" b="1" spc="-3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of</a:t>
            </a:r>
            <a:r>
              <a:rPr sz="1650" b="1" spc="-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gender on</a:t>
            </a:r>
            <a:r>
              <a:rPr sz="1650" b="1" spc="-2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salary</a:t>
            </a:r>
            <a:r>
              <a:rPr sz="1650" b="1" spc="-3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spc="-10" dirty="0">
                <a:solidFill>
                  <a:srgbClr val="4472C3"/>
                </a:solidFill>
                <a:latin typeface="Carlito"/>
                <a:cs typeface="Carlito"/>
              </a:rPr>
              <a:t>levels</a:t>
            </a:r>
            <a:endParaRPr sz="165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1656" y="1905001"/>
            <a:ext cx="4235744" cy="3214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1524" y="2466815"/>
            <a:ext cx="4903470" cy="1344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Carlito"/>
                <a:cs typeface="Carlito"/>
              </a:rPr>
              <a:t>OBSERVATION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Salary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Distribution</a:t>
            </a:r>
            <a:r>
              <a:rPr sz="1200" b="1" spc="10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by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Gender: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rlito"/>
              <a:cs typeface="Carlito"/>
            </a:endParaRPr>
          </a:p>
          <a:p>
            <a:pPr marL="248920" marR="5080" indent="-236220">
              <a:lnSpc>
                <a:spcPct val="103299"/>
              </a:lnSpc>
              <a:buFont typeface="Arial"/>
              <a:buChar char="•"/>
              <a:tabLst>
                <a:tab pos="248920" algn="l"/>
              </a:tabLst>
            </a:pPr>
            <a:r>
              <a:rPr sz="1200" dirty="0">
                <a:latin typeface="Carlito"/>
                <a:cs typeface="Carlito"/>
              </a:rPr>
              <a:t>The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plot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suggests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that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males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generally</a:t>
            </a:r>
            <a:r>
              <a:rPr sz="1200" spc="1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have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higher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salaries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compared</a:t>
            </a:r>
            <a:r>
              <a:rPr sz="1200" spc="13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females,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as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highest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range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more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prominent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for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males.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920" marR="5080" indent="-236220">
              <a:lnSpc>
                <a:spcPct val="103400"/>
              </a:lnSpc>
              <a:buFont typeface="Arial"/>
              <a:buChar char="•"/>
              <a:tabLst>
                <a:tab pos="248920" algn="l"/>
              </a:tabLst>
            </a:pPr>
            <a:r>
              <a:rPr sz="1200" dirty="0">
                <a:latin typeface="Carlito"/>
                <a:cs typeface="Carlito"/>
              </a:rPr>
              <a:t>This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highlights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potential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gender</a:t>
            </a:r>
            <a:r>
              <a:rPr sz="1200" spc="29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disparities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3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29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levels,</a:t>
            </a:r>
            <a:r>
              <a:rPr sz="1200" spc="28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warranting </a:t>
            </a:r>
            <a:r>
              <a:rPr sz="1200" dirty="0">
                <a:latin typeface="Carlito"/>
                <a:cs typeface="Carlito"/>
              </a:rPr>
              <a:t>further</a:t>
            </a:r>
            <a:r>
              <a:rPr sz="1200" spc="1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investigation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into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factors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contributing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9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gap.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69" y="1509806"/>
            <a:ext cx="58108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Research</a:t>
            </a:r>
            <a:r>
              <a:rPr sz="1650" b="1" spc="-2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Question</a:t>
            </a:r>
            <a:r>
              <a:rPr sz="1650" b="1" spc="-5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4:</a:t>
            </a:r>
            <a:r>
              <a:rPr sz="1650" b="1" spc="-2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Salary</a:t>
            </a:r>
            <a:r>
              <a:rPr sz="1650" b="1" spc="-3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distributions</a:t>
            </a:r>
            <a:r>
              <a:rPr sz="1650" b="1" spc="-5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across</a:t>
            </a:r>
            <a:r>
              <a:rPr sz="1650" b="1" spc="-3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different</a:t>
            </a:r>
            <a:r>
              <a:rPr sz="1650" b="1" spc="-20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4472C3"/>
                </a:solidFill>
                <a:latin typeface="Carlito"/>
                <a:cs typeface="Carlito"/>
              </a:rPr>
              <a:t>job</a:t>
            </a:r>
            <a:r>
              <a:rPr sz="1650" b="1" spc="-25" dirty="0">
                <a:solidFill>
                  <a:srgbClr val="4472C3"/>
                </a:solidFill>
                <a:latin typeface="Carlito"/>
                <a:cs typeface="Carlito"/>
              </a:rPr>
              <a:t> </a:t>
            </a:r>
            <a:r>
              <a:rPr sz="1650" b="1" spc="-10" dirty="0">
                <a:solidFill>
                  <a:srgbClr val="4472C3"/>
                </a:solidFill>
                <a:latin typeface="Carlito"/>
                <a:cs typeface="Carlito"/>
              </a:rPr>
              <a:t>roles</a:t>
            </a:r>
            <a:endParaRPr sz="165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4779" y="2206185"/>
            <a:ext cx="4355733" cy="36236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5617" y="2465359"/>
            <a:ext cx="4903470" cy="1534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Carlito"/>
                <a:cs typeface="Carlito"/>
              </a:rPr>
              <a:t>OBSERVATION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Salary</a:t>
            </a:r>
            <a:r>
              <a:rPr sz="1200" b="1" spc="5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Distribution</a:t>
            </a:r>
            <a:r>
              <a:rPr sz="1200" b="1" spc="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by</a:t>
            </a:r>
            <a:r>
              <a:rPr sz="1200" b="1" spc="6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Job</a:t>
            </a:r>
            <a:r>
              <a:rPr sz="1200" b="1" spc="85" dirty="0">
                <a:latin typeface="Carlito"/>
                <a:cs typeface="Carlito"/>
              </a:rPr>
              <a:t> </a:t>
            </a:r>
            <a:r>
              <a:rPr sz="1200" b="1" spc="-20" dirty="0">
                <a:latin typeface="Carlito"/>
                <a:cs typeface="Carlito"/>
              </a:rPr>
              <a:t>Type</a:t>
            </a:r>
            <a:r>
              <a:rPr sz="1200" spc="-20" dirty="0">
                <a:latin typeface="Carlito"/>
                <a:cs typeface="Carlito"/>
              </a:rPr>
              <a:t>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rlito"/>
              <a:cs typeface="Carlito"/>
            </a:endParaRPr>
          </a:p>
          <a:p>
            <a:pPr marL="248920" marR="5080" indent="-236220" algn="just">
              <a:lnSpc>
                <a:spcPct val="103299"/>
              </a:lnSpc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Data</a:t>
            </a:r>
            <a:r>
              <a:rPr sz="1200" spc="2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Scientists</a:t>
            </a:r>
            <a:r>
              <a:rPr sz="1200" spc="22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appear</a:t>
            </a:r>
            <a:r>
              <a:rPr sz="1200" spc="2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2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have</a:t>
            </a:r>
            <a:r>
              <a:rPr sz="1200" spc="2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2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highest</a:t>
            </a:r>
            <a:r>
              <a:rPr sz="1200" spc="25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</a:t>
            </a:r>
            <a:r>
              <a:rPr sz="1200" spc="22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range,</a:t>
            </a:r>
            <a:r>
              <a:rPr sz="1200" spc="2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indicating</a:t>
            </a:r>
            <a:r>
              <a:rPr sz="1200" spc="215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demand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premium</a:t>
            </a:r>
            <a:r>
              <a:rPr sz="1200" spc="9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associated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with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this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role.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248920" marR="5715" indent="-236220" algn="just">
              <a:lnSpc>
                <a:spcPct val="103299"/>
              </a:lnSpc>
              <a:spcBef>
                <a:spcPts val="5"/>
              </a:spcBef>
              <a:buFont typeface="Arial"/>
              <a:buChar char="•"/>
              <a:tabLst>
                <a:tab pos="248920" algn="l"/>
                <a:tab pos="250190" algn="l"/>
              </a:tabLst>
            </a:pPr>
            <a:r>
              <a:rPr sz="1200" dirty="0">
                <a:latin typeface="Carlito"/>
                <a:cs typeface="Carlito"/>
              </a:rPr>
              <a:t>	The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presence</a:t>
            </a:r>
            <a:r>
              <a:rPr sz="1200" spc="1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outliers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1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other</a:t>
            </a:r>
            <a:r>
              <a:rPr sz="1200" spc="1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job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types</a:t>
            </a:r>
            <a:r>
              <a:rPr sz="1200" spc="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suggests</a:t>
            </a:r>
            <a:r>
              <a:rPr sz="1200" spc="1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variability</a:t>
            </a:r>
            <a:r>
              <a:rPr sz="1200" spc="1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in</a:t>
            </a:r>
            <a:r>
              <a:rPr sz="1200" spc="15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salary </a:t>
            </a:r>
            <a:r>
              <a:rPr sz="1200" dirty="0">
                <a:latin typeface="Carlito"/>
                <a:cs typeface="Carlito"/>
              </a:rPr>
              <a:t>levels</a:t>
            </a:r>
            <a:r>
              <a:rPr sz="1200" spc="20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within</a:t>
            </a:r>
            <a:r>
              <a:rPr sz="1200" spc="1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those</a:t>
            </a:r>
            <a:r>
              <a:rPr sz="1200" spc="20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roles,</a:t>
            </a:r>
            <a:r>
              <a:rPr sz="1200" spc="20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possibly</a:t>
            </a:r>
            <a:r>
              <a:rPr sz="1200" spc="2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due</a:t>
            </a:r>
            <a:r>
              <a:rPr sz="1200" spc="1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to</a:t>
            </a:r>
            <a:r>
              <a:rPr sz="1200" spc="20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factors</a:t>
            </a:r>
            <a:r>
              <a:rPr sz="1200" spc="1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like</a:t>
            </a:r>
            <a:r>
              <a:rPr sz="1200" spc="20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experience,</a:t>
            </a:r>
            <a:r>
              <a:rPr sz="1200" spc="21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skills, </a:t>
            </a:r>
            <a:r>
              <a:rPr sz="1200" dirty="0">
                <a:latin typeface="Carlito"/>
                <a:cs typeface="Carlito"/>
              </a:rPr>
              <a:t>or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industry.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2" y="457200"/>
            <a:ext cx="7689028" cy="705224"/>
          </a:xfrm>
          <a:prstGeom prst="rect">
            <a:avLst/>
          </a:prstGeom>
        </p:spPr>
        <p:txBody>
          <a:bodyPr vert="horz" wrap="square" lIns="0" tIns="340264" rIns="0" bIns="0" rtlCol="0">
            <a:spAutoFit/>
          </a:bodyPr>
          <a:lstStyle/>
          <a:p>
            <a:pPr marL="410908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799" y="1447801"/>
            <a:ext cx="8371333" cy="430438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295910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b="1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b="1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Gender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Distribution:</a:t>
            </a:r>
            <a:endParaRPr sz="1200" dirty="0">
              <a:latin typeface="Carlito"/>
              <a:cs typeface="Carlito"/>
            </a:endParaRPr>
          </a:p>
          <a:p>
            <a:pPr marL="672465" lvl="1" indent="-37655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B.Tech/BE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most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common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both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males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females.</a:t>
            </a:r>
            <a:endParaRPr sz="1200" dirty="0">
              <a:latin typeface="Carlito"/>
              <a:cs typeface="Carlito"/>
            </a:endParaRPr>
          </a:p>
          <a:p>
            <a:pPr marL="672465" lvl="1" indent="-37655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chi-square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test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suggests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no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significant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relationship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between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gender.</a:t>
            </a:r>
            <a:endParaRPr sz="1200" dirty="0">
              <a:latin typeface="Carlito"/>
              <a:cs typeface="Carlito"/>
            </a:endParaRPr>
          </a:p>
          <a:p>
            <a:pPr marL="295910" indent="-28321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295910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b="1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Distribution:</a:t>
            </a:r>
            <a:endParaRPr sz="1200" dirty="0">
              <a:latin typeface="Carlito"/>
              <a:cs typeface="Carlito"/>
            </a:endParaRPr>
          </a:p>
          <a:p>
            <a:pPr marL="672465" marR="5715" lvl="1" indent="-376555">
              <a:lnSpc>
                <a:spcPct val="72500"/>
              </a:lnSpc>
              <a:spcBef>
                <a:spcPts val="40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1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are</a:t>
            </a:r>
            <a:r>
              <a:rPr sz="1200" spc="1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typically</a:t>
            </a:r>
            <a:r>
              <a:rPr sz="1200" spc="1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observed</a:t>
            </a:r>
            <a:r>
              <a:rPr sz="1200" spc="1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200" spc="1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B.Tech/BE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1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MCA</a:t>
            </a:r>
            <a:r>
              <a:rPr sz="1200" spc="1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graduates,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1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outliers</a:t>
            </a:r>
            <a:r>
              <a:rPr sz="1200" spc="1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indicating</a:t>
            </a:r>
            <a:r>
              <a:rPr sz="1200" spc="1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exceptionally</a:t>
            </a:r>
            <a:r>
              <a:rPr sz="1200" spc="1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high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earners.</a:t>
            </a:r>
            <a:endParaRPr sz="1200" dirty="0">
              <a:latin typeface="Carlito"/>
              <a:cs typeface="Carlito"/>
            </a:endParaRPr>
          </a:p>
          <a:p>
            <a:pPr marL="672465" lvl="1" indent="-37655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gender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show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comparable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median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salaries,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but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males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tend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have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higher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maximum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salaries.</a:t>
            </a:r>
            <a:endParaRPr sz="1200" dirty="0">
              <a:latin typeface="Carlito"/>
              <a:cs typeface="Carlito"/>
            </a:endParaRPr>
          </a:p>
          <a:p>
            <a:pPr marL="672465" marR="5715" lvl="1" indent="-376555">
              <a:lnSpc>
                <a:spcPct val="71700"/>
              </a:lnSpc>
              <a:spcBef>
                <a:spcPts val="42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Data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scientists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command</a:t>
            </a:r>
            <a:r>
              <a:rPr sz="1200" spc="3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3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highest</a:t>
            </a:r>
            <a:r>
              <a:rPr sz="1200" spc="3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salaries,</a:t>
            </a:r>
            <a:r>
              <a:rPr sz="1200" spc="3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3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spc="3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types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also</a:t>
            </a:r>
            <a:r>
              <a:rPr sz="1200" spc="3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exhibiting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</a:t>
            </a:r>
            <a:r>
              <a:rPr sz="1200" spc="3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maximum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3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but</a:t>
            </a:r>
            <a:r>
              <a:rPr sz="1200" spc="3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with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outliers.</a:t>
            </a:r>
            <a:endParaRPr sz="1200" dirty="0">
              <a:latin typeface="Carlito"/>
              <a:cs typeface="Carlito"/>
            </a:endParaRPr>
          </a:p>
          <a:p>
            <a:pPr marL="295910" indent="-28321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295910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Academic</a:t>
            </a:r>
            <a:r>
              <a:rPr sz="1200" b="1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Performance:</a:t>
            </a:r>
            <a:endParaRPr sz="1200" dirty="0">
              <a:latin typeface="Carlito"/>
              <a:cs typeface="Carlito"/>
            </a:endParaRPr>
          </a:p>
          <a:p>
            <a:pPr marL="672465" marR="5715" lvl="1" indent="-376555">
              <a:lnSpc>
                <a:spcPct val="71600"/>
              </a:lnSpc>
              <a:spcBef>
                <a:spcPts val="42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Academic</a:t>
            </a:r>
            <a:r>
              <a:rPr sz="1200" spc="195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performance</a:t>
            </a:r>
            <a:r>
              <a:rPr sz="1200" spc="19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metrics</a:t>
            </a:r>
            <a:r>
              <a:rPr sz="1200" spc="195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such</a:t>
            </a:r>
            <a:r>
              <a:rPr sz="1200" spc="19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as</a:t>
            </a:r>
            <a:r>
              <a:rPr sz="1200" spc="204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10th,</a:t>
            </a:r>
            <a:r>
              <a:rPr sz="1200" spc="19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12th</a:t>
            </a:r>
            <a:r>
              <a:rPr sz="1200" spc="195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percentages,</a:t>
            </a:r>
            <a:r>
              <a:rPr sz="1200" spc="20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19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college</a:t>
            </a:r>
            <a:r>
              <a:rPr sz="1200" spc="20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GPA</a:t>
            </a:r>
            <a:r>
              <a:rPr sz="1200" spc="195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demonstrate</a:t>
            </a:r>
            <a:r>
              <a:rPr sz="1200" spc="190" dirty="0">
                <a:solidFill>
                  <a:srgbClr val="0C0C0C"/>
                </a:solidFill>
                <a:latin typeface="Carlito"/>
                <a:cs typeface="Carlito"/>
              </a:rPr>
              <a:t> 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non-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Gaussian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distributions,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significant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departures</a:t>
            </a:r>
            <a:r>
              <a:rPr sz="1200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normality.</a:t>
            </a:r>
            <a:endParaRPr sz="1200" dirty="0">
              <a:latin typeface="Carlito"/>
              <a:cs typeface="Carlito"/>
            </a:endParaRPr>
          </a:p>
          <a:p>
            <a:pPr marL="672465" lvl="1" indent="-37655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Variations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academic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performance</a:t>
            </a:r>
            <a:r>
              <a:rPr sz="120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are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evident,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indicated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by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skewed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bimodal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patterns.</a:t>
            </a:r>
            <a:endParaRPr sz="1200" dirty="0">
              <a:latin typeface="Carlito"/>
              <a:cs typeface="Carlito"/>
            </a:endParaRPr>
          </a:p>
          <a:p>
            <a:pPr marL="295910" indent="-28321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295910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Specialization</a:t>
            </a:r>
            <a:r>
              <a:rPr sz="1200" b="1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b="1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College</a:t>
            </a:r>
            <a:r>
              <a:rPr sz="1200" b="1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Region</a:t>
            </a:r>
            <a:r>
              <a:rPr sz="1200" b="1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Impact:</a:t>
            </a:r>
            <a:endParaRPr sz="1200" dirty="0">
              <a:latin typeface="Carlito"/>
              <a:cs typeface="Carlito"/>
            </a:endParaRPr>
          </a:p>
          <a:p>
            <a:pPr marL="672465" marR="6985" lvl="1" indent="-376555">
              <a:lnSpc>
                <a:spcPct val="71600"/>
              </a:lnSpc>
              <a:spcBef>
                <a:spcPts val="42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While</a:t>
            </a:r>
            <a:r>
              <a:rPr sz="1200" spc="3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3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are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consistent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across</a:t>
            </a:r>
            <a:r>
              <a:rPr sz="1200" spc="3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different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specializations</a:t>
            </a:r>
            <a:r>
              <a:rPr sz="1200" spc="3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regions,</a:t>
            </a:r>
            <a:r>
              <a:rPr sz="1200" spc="3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outliers</a:t>
            </a:r>
            <a:r>
              <a:rPr sz="1200" spc="3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contribute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variations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5" dirty="0">
                <a:solidFill>
                  <a:srgbClr val="0C0C0C"/>
                </a:solidFill>
                <a:latin typeface="Carlito"/>
                <a:cs typeface="Carlito"/>
              </a:rPr>
              <a:t>in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maximum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salaries.</a:t>
            </a:r>
            <a:endParaRPr sz="1200" dirty="0">
              <a:latin typeface="Carlito"/>
              <a:cs typeface="Carlito"/>
            </a:endParaRPr>
          </a:p>
          <a:p>
            <a:pPr marL="672465" marR="6985" lvl="1" indent="-376555">
              <a:lnSpc>
                <a:spcPct val="72500"/>
              </a:lnSpc>
              <a:spcBef>
                <a:spcPts val="409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West</a:t>
            </a:r>
            <a:r>
              <a:rPr sz="1200" spc="2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India</a:t>
            </a:r>
            <a:r>
              <a:rPr sz="1200" spc="2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East</a:t>
            </a:r>
            <a:r>
              <a:rPr sz="1200" spc="31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India</a:t>
            </a:r>
            <a:r>
              <a:rPr sz="1200" spc="3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regions</a:t>
            </a:r>
            <a:r>
              <a:rPr sz="1200" spc="3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exhibit</a:t>
            </a:r>
            <a:r>
              <a:rPr sz="1200" spc="31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higher</a:t>
            </a:r>
            <a:r>
              <a:rPr sz="1200" spc="31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</a:t>
            </a:r>
            <a:r>
              <a:rPr sz="1200" spc="3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compared</a:t>
            </a:r>
            <a:r>
              <a:rPr sz="1200" spc="3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2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others,</a:t>
            </a:r>
            <a:r>
              <a:rPr sz="1200" spc="3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suggesting</a:t>
            </a:r>
            <a:r>
              <a:rPr sz="1200" spc="2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regional</a:t>
            </a:r>
            <a:r>
              <a:rPr sz="1200" spc="31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impacts</a:t>
            </a:r>
            <a:r>
              <a:rPr sz="1200" spc="3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on</a:t>
            </a:r>
            <a:r>
              <a:rPr sz="1200" spc="3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salary trends.</a:t>
            </a:r>
            <a:endParaRPr sz="1200" dirty="0">
              <a:latin typeface="Carlito"/>
              <a:cs typeface="Carlito"/>
            </a:endParaRPr>
          </a:p>
          <a:p>
            <a:pPr marL="295910" indent="-28321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295910" algn="l"/>
              </a:tabLst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Overall</a:t>
            </a:r>
            <a:r>
              <a:rPr sz="1200" b="1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Implications:</a:t>
            </a:r>
            <a:endParaRPr sz="1200" dirty="0">
              <a:latin typeface="Carlito"/>
              <a:cs typeface="Carlito"/>
            </a:endParaRPr>
          </a:p>
          <a:p>
            <a:pPr marL="672465" marR="6985" lvl="1" indent="-376555">
              <a:lnSpc>
                <a:spcPct val="72500"/>
              </a:lnSpc>
              <a:spcBef>
                <a:spcPts val="409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analysis</a:t>
            </a:r>
            <a:r>
              <a:rPr sz="1200" spc="3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provides</a:t>
            </a:r>
            <a:r>
              <a:rPr sz="1200" spc="3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insights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into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salaries,</a:t>
            </a:r>
            <a:r>
              <a:rPr sz="1200" spc="3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academic</a:t>
            </a:r>
            <a:r>
              <a:rPr sz="1200" spc="3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performance,</a:t>
            </a:r>
            <a:r>
              <a:rPr sz="1200" spc="3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their</a:t>
            </a:r>
            <a:r>
              <a:rPr sz="1200" spc="3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relationships</a:t>
            </a:r>
            <a:r>
              <a:rPr sz="1200" spc="3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with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degrees,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gender,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specializations,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regions.</a:t>
            </a:r>
            <a:endParaRPr sz="1200" dirty="0">
              <a:latin typeface="Carlito"/>
              <a:cs typeface="Carlito"/>
            </a:endParaRPr>
          </a:p>
          <a:p>
            <a:pPr marL="672465" marR="5080" lvl="1" indent="-376555">
              <a:lnSpc>
                <a:spcPct val="72500"/>
              </a:lnSpc>
              <a:spcBef>
                <a:spcPts val="405"/>
              </a:spcBef>
              <a:buClr>
                <a:srgbClr val="000000"/>
              </a:buClr>
              <a:buSzPct val="120833"/>
              <a:buFont typeface="Arial"/>
              <a:buChar char="•"/>
              <a:tabLst>
                <a:tab pos="67246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These</a:t>
            </a:r>
            <a:r>
              <a:rPr sz="1200" spc="2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findings</a:t>
            </a:r>
            <a:r>
              <a:rPr sz="1200" spc="2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can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inform</a:t>
            </a:r>
            <a:r>
              <a:rPr sz="1200" spc="229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strategic</a:t>
            </a:r>
            <a:r>
              <a:rPr sz="1200" spc="25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decisions</a:t>
            </a:r>
            <a:r>
              <a:rPr sz="1200" spc="2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200" spc="2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individuals,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educational</a:t>
            </a:r>
            <a:r>
              <a:rPr sz="1200" spc="2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institutions,</a:t>
            </a:r>
            <a:r>
              <a:rPr sz="1200" spc="2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2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employers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</a:t>
            </a:r>
            <a:r>
              <a:rPr sz="1200" spc="2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understanding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navigating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job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market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landscape.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473" y="3527705"/>
            <a:ext cx="1955164" cy="1130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5"/>
              </a:spcBef>
            </a:pPr>
            <a:r>
              <a:rPr sz="3600" b="0" spc="445" dirty="0">
                <a:solidFill>
                  <a:srgbClr val="BF0000"/>
                </a:solidFill>
                <a:latin typeface="Georgia"/>
                <a:cs typeface="Georgia"/>
              </a:rPr>
              <a:t>THANK </a:t>
            </a:r>
            <a:r>
              <a:rPr sz="3600" b="0" spc="495" dirty="0">
                <a:solidFill>
                  <a:srgbClr val="BF0000"/>
                </a:solidFill>
                <a:latin typeface="Georgia"/>
                <a:cs typeface="Georgia"/>
              </a:rPr>
              <a:t>YOU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3399"/>
            <a:ext cx="8686800" cy="780726"/>
          </a:xfrm>
          <a:prstGeom prst="rect">
            <a:avLst/>
          </a:prstGeom>
        </p:spPr>
        <p:txBody>
          <a:bodyPr vert="horz" wrap="square" lIns="0" tIns="224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Agenda</a:t>
            </a:r>
            <a:r>
              <a:rPr sz="3600" spc="-30" dirty="0"/>
              <a:t> </a:t>
            </a:r>
            <a:r>
              <a:rPr sz="3600" dirty="0"/>
              <a:t>(This</a:t>
            </a:r>
            <a:r>
              <a:rPr sz="3600" spc="-5" dirty="0"/>
              <a:t> </a:t>
            </a:r>
            <a:r>
              <a:rPr sz="3600" dirty="0"/>
              <a:t>should</a:t>
            </a:r>
            <a:r>
              <a:rPr sz="3600" spc="-35" dirty="0"/>
              <a:t> </a:t>
            </a:r>
            <a:r>
              <a:rPr sz="3600" dirty="0"/>
              <a:t>be</a:t>
            </a:r>
            <a:r>
              <a:rPr sz="3600" spc="15" dirty="0"/>
              <a:t> </a:t>
            </a:r>
            <a:r>
              <a:rPr sz="3600" dirty="0"/>
              <a:t>the</a:t>
            </a:r>
            <a:r>
              <a:rPr sz="3600" spc="15" dirty="0"/>
              <a:t> </a:t>
            </a:r>
            <a:r>
              <a:rPr sz="3600" dirty="0"/>
              <a:t>PPT</a:t>
            </a:r>
            <a:r>
              <a:rPr sz="3600" spc="5" dirty="0"/>
              <a:t> </a:t>
            </a:r>
            <a:r>
              <a:rPr sz="3600" spc="-10" dirty="0"/>
              <a:t>flow)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79488" y="1752600"/>
            <a:ext cx="4437380" cy="13272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Business</a:t>
            </a:r>
            <a:r>
              <a:rPr sz="1200" b="1" spc="8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Problem</a:t>
            </a:r>
            <a:r>
              <a:rPr sz="1200" b="1" spc="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and</a:t>
            </a:r>
            <a:r>
              <a:rPr sz="1200" b="1" spc="7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Use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case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domain</a:t>
            </a:r>
            <a:r>
              <a:rPr sz="1200" b="1" spc="7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understanding(If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Required)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Objective</a:t>
            </a:r>
            <a:r>
              <a:rPr sz="1200" b="1" spc="5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of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the</a:t>
            </a:r>
            <a:r>
              <a:rPr sz="1200" b="1" spc="5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Project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Web</a:t>
            </a:r>
            <a:r>
              <a:rPr sz="1200" b="1" spc="6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Scraping</a:t>
            </a:r>
            <a:r>
              <a:rPr sz="1200" b="1" spc="7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–</a:t>
            </a:r>
            <a:r>
              <a:rPr sz="1200" b="1" spc="8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Details</a:t>
            </a:r>
            <a:r>
              <a:rPr sz="1200" b="1" spc="6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(Websites,</a:t>
            </a:r>
            <a:r>
              <a:rPr sz="1200" b="1" spc="8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Processor</a:t>
            </a:r>
            <a:r>
              <a:rPr sz="1200" b="1" spc="10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you</a:t>
            </a:r>
            <a:r>
              <a:rPr sz="1200" b="1" spc="8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followed)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Summary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of</a:t>
            </a:r>
            <a:r>
              <a:rPr sz="1200" b="1" spc="9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the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spc="-20" dirty="0">
                <a:latin typeface="Carlito"/>
                <a:cs typeface="Carlito"/>
              </a:rPr>
              <a:t>Data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88" y="3733800"/>
            <a:ext cx="258712" cy="25199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1200" b="1" i="1" spc="-25" dirty="0" smtClean="0">
                <a:latin typeface="Carlito"/>
                <a:cs typeface="Carlito"/>
              </a:rPr>
              <a:t>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487" y="3096229"/>
            <a:ext cx="2849513" cy="1262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8595" marR="56515" indent="-189230">
              <a:lnSpc>
                <a:spcPct val="129600"/>
              </a:lnSpc>
              <a:spcBef>
                <a:spcPts val="85"/>
              </a:spcBef>
              <a:buFont typeface="Arial"/>
              <a:buChar char="•"/>
              <a:tabLst>
                <a:tab pos="423545" algn="l"/>
              </a:tabLst>
            </a:pPr>
            <a:r>
              <a:rPr sz="1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Exploratory</a:t>
            </a:r>
            <a:r>
              <a:rPr sz="1200" b="1" u="sng" spc="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Data</a:t>
            </a:r>
            <a:r>
              <a:rPr sz="12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Analysis:</a:t>
            </a:r>
            <a:r>
              <a:rPr sz="1200" b="1" u="none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endParaRPr lang="en-US" sz="1200" b="1" u="none" spc="-10" dirty="0" smtClean="0">
              <a:solidFill>
                <a:srgbClr val="FF0000"/>
              </a:solidFill>
              <a:latin typeface="Carlito"/>
              <a:cs typeface="Carlito"/>
            </a:endParaRPr>
          </a:p>
          <a:p>
            <a:pPr marL="227965" marR="56515" indent="-228600">
              <a:lnSpc>
                <a:spcPct val="129600"/>
              </a:lnSpc>
              <a:spcBef>
                <a:spcPts val="85"/>
              </a:spcBef>
              <a:buFont typeface="+mj-lt"/>
              <a:buAutoNum type="alphaLcPeriod"/>
              <a:tabLst>
                <a:tab pos="423545" algn="l"/>
              </a:tabLst>
            </a:pPr>
            <a:r>
              <a:rPr lang="en-US" sz="1200" b="1" i="1" u="none" dirty="0" smtClean="0">
                <a:latin typeface="Carlito"/>
                <a:cs typeface="Carlito"/>
              </a:rPr>
              <a:t>D</a:t>
            </a:r>
            <a:r>
              <a:rPr sz="1200" b="1" i="1" u="none" dirty="0" smtClean="0">
                <a:latin typeface="Carlito"/>
                <a:cs typeface="Carlito"/>
              </a:rPr>
              <a:t>ata</a:t>
            </a:r>
            <a:r>
              <a:rPr sz="1200" b="1" i="1" u="none" spc="60" dirty="0" smtClean="0">
                <a:latin typeface="Carlito"/>
                <a:cs typeface="Carlito"/>
              </a:rPr>
              <a:t> </a:t>
            </a:r>
            <a:r>
              <a:rPr sz="1200" b="1" i="1" u="none" dirty="0">
                <a:latin typeface="Carlito"/>
                <a:cs typeface="Carlito"/>
              </a:rPr>
              <a:t>Cleaning</a:t>
            </a:r>
            <a:r>
              <a:rPr sz="1200" b="1" i="1" u="none" spc="45" dirty="0">
                <a:latin typeface="Carlito"/>
                <a:cs typeface="Carlito"/>
              </a:rPr>
              <a:t> </a:t>
            </a:r>
            <a:r>
              <a:rPr sz="1200" b="1" i="1" u="none" spc="-20" dirty="0">
                <a:latin typeface="Carlito"/>
                <a:cs typeface="Carlito"/>
              </a:rPr>
              <a:t>Steps</a:t>
            </a:r>
            <a:r>
              <a:rPr sz="1200" b="1" i="1" u="none" spc="500" dirty="0">
                <a:latin typeface="Carlito"/>
                <a:cs typeface="Carlito"/>
              </a:rPr>
              <a:t> </a:t>
            </a:r>
            <a:r>
              <a:rPr sz="1200" b="1" i="1" u="none" spc="500" dirty="0" smtClean="0">
                <a:latin typeface="Carlito"/>
                <a:cs typeface="Carlito"/>
              </a:rPr>
              <a:t>	</a:t>
            </a:r>
            <a:endParaRPr lang="en-US" sz="1200" b="1" i="1" spc="500" dirty="0">
              <a:latin typeface="Carlito"/>
              <a:cs typeface="Carlito"/>
            </a:endParaRPr>
          </a:p>
          <a:p>
            <a:pPr marL="227965" marR="56515" indent="-228600">
              <a:lnSpc>
                <a:spcPct val="129600"/>
              </a:lnSpc>
              <a:spcBef>
                <a:spcPts val="85"/>
              </a:spcBef>
              <a:buFont typeface="+mj-lt"/>
              <a:buAutoNum type="alphaLcPeriod"/>
              <a:tabLst>
                <a:tab pos="423545" algn="l"/>
              </a:tabLst>
            </a:pPr>
            <a:r>
              <a:rPr lang="en-US" sz="1200" b="1" i="1" u="none" dirty="0" smtClean="0">
                <a:latin typeface="Carlito"/>
                <a:cs typeface="Carlito"/>
              </a:rPr>
              <a:t>D</a:t>
            </a:r>
            <a:r>
              <a:rPr sz="1200" b="1" i="1" u="none" dirty="0" smtClean="0">
                <a:latin typeface="Carlito"/>
                <a:cs typeface="Carlito"/>
              </a:rPr>
              <a:t>ata</a:t>
            </a:r>
            <a:r>
              <a:rPr sz="1200" b="1" i="1" u="none" spc="75" dirty="0" smtClean="0">
                <a:latin typeface="Carlito"/>
                <a:cs typeface="Carlito"/>
              </a:rPr>
              <a:t> </a:t>
            </a:r>
            <a:r>
              <a:rPr sz="1200" b="1" i="1" u="none" dirty="0">
                <a:latin typeface="Carlito"/>
                <a:cs typeface="Carlito"/>
              </a:rPr>
              <a:t>Manipulation</a:t>
            </a:r>
            <a:r>
              <a:rPr sz="1200" b="1" i="1" u="none" spc="75" dirty="0">
                <a:latin typeface="Carlito"/>
                <a:cs typeface="Carlito"/>
              </a:rPr>
              <a:t> </a:t>
            </a:r>
            <a:r>
              <a:rPr sz="1200" b="1" i="1" u="none" spc="-20" dirty="0" smtClean="0">
                <a:latin typeface="Carlito"/>
                <a:cs typeface="Carlito"/>
              </a:rPr>
              <a:t>Steps</a:t>
            </a:r>
            <a:endParaRPr lang="en-US" sz="1200" b="1" i="1" u="none" spc="-20" dirty="0" smtClean="0">
              <a:latin typeface="Carlito"/>
              <a:cs typeface="Carlito"/>
            </a:endParaRPr>
          </a:p>
          <a:p>
            <a:pPr marL="228600" marR="56515" indent="-228600">
              <a:lnSpc>
                <a:spcPct val="129600"/>
              </a:lnSpc>
              <a:spcBef>
                <a:spcPts val="85"/>
              </a:spcBef>
              <a:buFont typeface="+mj-lt"/>
              <a:buAutoNum type="alphaLcPeriod"/>
              <a:tabLst>
                <a:tab pos="423545" algn="l"/>
              </a:tabLst>
            </a:pPr>
            <a:r>
              <a:rPr sz="1200" b="1" i="1" dirty="0" smtClean="0">
                <a:latin typeface="Carlito"/>
                <a:cs typeface="Carlito"/>
              </a:rPr>
              <a:t>Univariate</a:t>
            </a:r>
            <a:r>
              <a:rPr sz="1200" b="1" i="1" spc="55" dirty="0" smtClean="0">
                <a:latin typeface="Carlito"/>
                <a:cs typeface="Carlito"/>
              </a:rPr>
              <a:t> </a:t>
            </a:r>
            <a:r>
              <a:rPr sz="1200" b="1" i="1" dirty="0">
                <a:latin typeface="Carlito"/>
                <a:cs typeface="Carlito"/>
              </a:rPr>
              <a:t>Analysis</a:t>
            </a:r>
            <a:r>
              <a:rPr sz="1200" b="1" i="1" spc="370" dirty="0">
                <a:latin typeface="Carlito"/>
                <a:cs typeface="Carlito"/>
              </a:rPr>
              <a:t> </a:t>
            </a:r>
            <a:r>
              <a:rPr sz="1200" b="1" i="1" spc="-20" dirty="0">
                <a:latin typeface="Carlito"/>
                <a:cs typeface="Carlito"/>
              </a:rPr>
              <a:t>Steps </a:t>
            </a:r>
            <a:endParaRPr lang="en-US" sz="1200" b="1" i="1" spc="-20" dirty="0" smtClean="0">
              <a:latin typeface="Carlito"/>
              <a:cs typeface="Carlito"/>
            </a:endParaRPr>
          </a:p>
          <a:p>
            <a:pPr marL="228600" marR="56515" indent="-228600">
              <a:lnSpc>
                <a:spcPct val="129600"/>
              </a:lnSpc>
              <a:spcBef>
                <a:spcPts val="85"/>
              </a:spcBef>
              <a:buFont typeface="+mj-lt"/>
              <a:buAutoNum type="alphaLcPeriod"/>
              <a:tabLst>
                <a:tab pos="423545" algn="l"/>
              </a:tabLst>
            </a:pPr>
            <a:r>
              <a:rPr sz="1200" b="1" i="1" dirty="0" smtClean="0">
                <a:latin typeface="Carlito"/>
                <a:cs typeface="Carlito"/>
              </a:rPr>
              <a:t>Bivariate</a:t>
            </a:r>
            <a:r>
              <a:rPr sz="1200" b="1" i="1" spc="45" dirty="0" smtClean="0">
                <a:latin typeface="Carlito"/>
                <a:cs typeface="Carlito"/>
              </a:rPr>
              <a:t> </a:t>
            </a:r>
            <a:r>
              <a:rPr sz="1200" b="1" i="1" dirty="0">
                <a:latin typeface="Carlito"/>
                <a:cs typeface="Carlito"/>
              </a:rPr>
              <a:t>Analysis</a:t>
            </a:r>
            <a:r>
              <a:rPr sz="1200" b="1" i="1" spc="355" dirty="0">
                <a:latin typeface="Carlito"/>
                <a:cs typeface="Carlito"/>
              </a:rPr>
              <a:t> </a:t>
            </a:r>
            <a:r>
              <a:rPr sz="1200" b="1" i="1" spc="-20" dirty="0">
                <a:latin typeface="Carlito"/>
                <a:cs typeface="Carlito"/>
              </a:rPr>
              <a:t>Steps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87" y="4798354"/>
            <a:ext cx="5168265" cy="114261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Key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Business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Question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Conclusion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(Key</a:t>
            </a:r>
            <a:r>
              <a:rPr sz="1200" b="1" spc="5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finding</a:t>
            </a:r>
            <a:r>
              <a:rPr sz="1200" b="1" spc="5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overall)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Q&amp;A</a:t>
            </a:r>
            <a:r>
              <a:rPr sz="1200" b="1" spc="5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Slide</a:t>
            </a:r>
            <a:endParaRPr sz="1200" dirty="0">
              <a:latin typeface="Carlito"/>
              <a:cs typeface="Carlito"/>
            </a:endParaRPr>
          </a:p>
          <a:p>
            <a:pPr marL="201295" indent="-18859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01295" algn="l"/>
              </a:tabLst>
            </a:pPr>
            <a:r>
              <a:rPr sz="1200" b="1" dirty="0">
                <a:latin typeface="Carlito"/>
                <a:cs typeface="Carlito"/>
              </a:rPr>
              <a:t>Your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Experience/Challenges</a:t>
            </a:r>
            <a:r>
              <a:rPr sz="1200" b="1" spc="6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working</a:t>
            </a:r>
            <a:r>
              <a:rPr sz="1200" b="1" spc="9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on</a:t>
            </a:r>
            <a:r>
              <a:rPr sz="1200" b="1" spc="9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Web</a:t>
            </a:r>
            <a:r>
              <a:rPr sz="1200" b="1" spc="5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Scraping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–</a:t>
            </a:r>
            <a:r>
              <a:rPr sz="1200" b="1" spc="9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Data</a:t>
            </a:r>
            <a:r>
              <a:rPr sz="1200" b="1" spc="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Analysis</a:t>
            </a:r>
            <a:r>
              <a:rPr sz="1200" b="1" spc="8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Project.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9" y="1243119"/>
            <a:ext cx="465123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Business</a:t>
            </a:r>
            <a:r>
              <a:rPr sz="2800" spc="-40" dirty="0"/>
              <a:t> </a:t>
            </a:r>
            <a:r>
              <a:rPr sz="2800" dirty="0"/>
              <a:t>Problem</a:t>
            </a:r>
            <a:r>
              <a:rPr sz="2800" spc="-50" dirty="0"/>
              <a:t> </a:t>
            </a:r>
            <a:r>
              <a:rPr sz="2800" spc="-10" dirty="0" smtClean="0"/>
              <a:t>Statement</a:t>
            </a:r>
            <a:r>
              <a:rPr lang="en-US" sz="2800" spc="-10" dirty="0" smtClean="0"/>
              <a:t>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912866" y="1243119"/>
            <a:ext cx="430733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Objective</a:t>
            </a:r>
            <a:r>
              <a:rPr sz="2800" b="1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8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8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10" dirty="0" smtClean="0">
                <a:solidFill>
                  <a:srgbClr val="FF0000"/>
                </a:solidFill>
                <a:latin typeface="Carlito"/>
                <a:cs typeface="Carlito"/>
              </a:rPr>
              <a:t>Project</a:t>
            </a:r>
            <a:r>
              <a:rPr lang="en-US" sz="2800" spc="-10" dirty="0">
                <a:solidFill>
                  <a:srgbClr val="BF0000"/>
                </a:solidFill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629" y="2167873"/>
            <a:ext cx="4145915" cy="30816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77470" indent="-73025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93103"/>
              <a:buFont typeface="Arial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0C0C0C"/>
                </a:solidFill>
                <a:latin typeface="Carlito"/>
                <a:cs typeface="Carlito"/>
              </a:rPr>
              <a:t>Exploratory</a:t>
            </a:r>
            <a:r>
              <a:rPr sz="1450" b="1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b="1" dirty="0">
                <a:solidFill>
                  <a:srgbClr val="0C0C0C"/>
                </a:solidFill>
                <a:latin typeface="Carlito"/>
                <a:cs typeface="Carlito"/>
              </a:rPr>
              <a:t>Data</a:t>
            </a:r>
            <a:r>
              <a:rPr sz="1450" b="1" spc="12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b="1" dirty="0">
                <a:solidFill>
                  <a:srgbClr val="0C0C0C"/>
                </a:solidFill>
                <a:latin typeface="Carlito"/>
                <a:cs typeface="Carlito"/>
              </a:rPr>
              <a:t>Analysis</a:t>
            </a:r>
            <a:r>
              <a:rPr sz="1450" b="1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b="1" spc="-10" dirty="0">
                <a:solidFill>
                  <a:srgbClr val="0C0C0C"/>
                </a:solidFill>
                <a:latin typeface="Carlito"/>
                <a:cs typeface="Carlito"/>
              </a:rPr>
              <a:t>(EDA):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40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Analyzing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distributions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45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variables.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Investigating</a:t>
            </a:r>
            <a:r>
              <a:rPr sz="145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relationships</a:t>
            </a:r>
            <a:r>
              <a:rPr sz="1450" spc="1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between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variables.</a:t>
            </a:r>
            <a:endParaRPr sz="1450" dirty="0">
              <a:latin typeface="Carlito"/>
              <a:cs typeface="Carlito"/>
            </a:endParaRPr>
          </a:p>
          <a:p>
            <a:pPr marL="77470" indent="-73025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93103"/>
              <a:buFont typeface="Arial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0C0C0C"/>
                </a:solidFill>
                <a:latin typeface="Carlito"/>
                <a:cs typeface="Carlito"/>
              </a:rPr>
              <a:t>Research</a:t>
            </a:r>
            <a:r>
              <a:rPr sz="1450" b="1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b="1" spc="-10" dirty="0">
                <a:solidFill>
                  <a:srgbClr val="0C0C0C"/>
                </a:solidFill>
                <a:latin typeface="Carlito"/>
                <a:cs typeface="Carlito"/>
              </a:rPr>
              <a:t>Questions: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Testing</a:t>
            </a:r>
            <a:r>
              <a:rPr sz="145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claim.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Exploring</a:t>
            </a:r>
            <a:r>
              <a:rPr sz="145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gender-specialization</a:t>
            </a:r>
            <a:r>
              <a:rPr sz="1450" spc="1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relationship.</a:t>
            </a:r>
            <a:endParaRPr sz="1450" dirty="0">
              <a:latin typeface="Carlito"/>
              <a:cs typeface="Carlito"/>
            </a:endParaRPr>
          </a:p>
          <a:p>
            <a:pPr marL="77470" indent="-7302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93103"/>
              <a:buFont typeface="Arial"/>
              <a:buChar char="•"/>
              <a:tabLst>
                <a:tab pos="77470" algn="l"/>
              </a:tabLst>
            </a:pPr>
            <a:r>
              <a:rPr sz="1450" b="1" spc="-10" dirty="0">
                <a:solidFill>
                  <a:srgbClr val="0C0C0C"/>
                </a:solidFill>
                <a:latin typeface="Carlito"/>
                <a:cs typeface="Carlito"/>
              </a:rPr>
              <a:t>Conclusion: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Summarizing</a:t>
            </a:r>
            <a:r>
              <a:rPr sz="145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key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findings.</a:t>
            </a:r>
            <a:endParaRPr sz="1450" dirty="0">
              <a:latin typeface="Carlito"/>
              <a:cs typeface="Carlito"/>
            </a:endParaRPr>
          </a:p>
          <a:p>
            <a:pPr marL="624840" lvl="1" indent="-234315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Font typeface="Arial"/>
              <a:buChar char="•"/>
              <a:tabLst>
                <a:tab pos="62484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Providing</a:t>
            </a:r>
            <a:r>
              <a:rPr sz="145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recommendations.</a:t>
            </a:r>
            <a:endParaRPr sz="14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2057401"/>
            <a:ext cx="4997956" cy="3699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287655" indent="-285750">
              <a:lnSpc>
                <a:spcPct val="1538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450" dirty="0" smtClean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450" spc="65" dirty="0" smtClean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objective</a:t>
            </a:r>
            <a:r>
              <a:rPr sz="145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45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project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45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45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 smtClean="0">
                <a:solidFill>
                  <a:srgbClr val="0C0C0C"/>
                </a:solidFill>
                <a:latin typeface="Carlito"/>
                <a:cs typeface="Carlito"/>
              </a:rPr>
              <a:t>conduct</a:t>
            </a:r>
            <a:r>
              <a:rPr lang="en-US"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 smtClean="0">
                <a:solidFill>
                  <a:srgbClr val="0C0C0C"/>
                </a:solidFill>
                <a:latin typeface="Carlito"/>
                <a:cs typeface="Carlito"/>
              </a:rPr>
              <a:t>exploratory</a:t>
            </a:r>
            <a:r>
              <a:rPr sz="1450" spc="45" dirty="0" smtClean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lang="en-US" sz="1450" spc="45" dirty="0" smtClean="0">
                <a:solidFill>
                  <a:srgbClr val="0C0C0C"/>
                </a:solidFill>
                <a:latin typeface="Carlito"/>
                <a:cs typeface="Carlito"/>
              </a:rPr>
              <a:t>       </a:t>
            </a:r>
          </a:p>
          <a:p>
            <a:pPr marL="12700" marR="287655">
              <a:lnSpc>
                <a:spcPct val="153800"/>
              </a:lnSpc>
              <a:spcBef>
                <a:spcPts val="90"/>
              </a:spcBef>
            </a:pPr>
            <a:r>
              <a:rPr lang="en-US" sz="1450" spc="-20" dirty="0" smtClean="0">
                <a:solidFill>
                  <a:srgbClr val="0C0C0C"/>
                </a:solidFill>
                <a:latin typeface="Carlito"/>
                <a:cs typeface="Carlito"/>
              </a:rPr>
              <a:t>      </a:t>
            </a:r>
            <a:r>
              <a:rPr sz="1450" spc="-20" dirty="0" smtClean="0">
                <a:solidFill>
                  <a:srgbClr val="0C0C0C"/>
                </a:solidFill>
                <a:latin typeface="Carlito"/>
                <a:cs typeface="Carlito"/>
              </a:rPr>
              <a:t>data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analysis</a:t>
            </a:r>
            <a:r>
              <a:rPr sz="145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(EDA)</a:t>
            </a:r>
            <a:r>
              <a:rPr sz="145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on</a:t>
            </a:r>
            <a:r>
              <a:rPr sz="145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Aspiring</a:t>
            </a:r>
            <a:r>
              <a:rPr sz="145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 smtClean="0">
                <a:solidFill>
                  <a:srgbClr val="0C0C0C"/>
                </a:solidFill>
                <a:latin typeface="Carlito"/>
                <a:cs typeface="Carlito"/>
              </a:rPr>
              <a:t>Minds</a:t>
            </a:r>
            <a:endParaRPr lang="en-US" sz="1450" spc="90" dirty="0">
              <a:solidFill>
                <a:srgbClr val="0C0C0C"/>
              </a:solidFill>
              <a:latin typeface="Carlito"/>
              <a:cs typeface="Carlito"/>
            </a:endParaRPr>
          </a:p>
          <a:p>
            <a:pPr marL="12700" marR="287655">
              <a:lnSpc>
                <a:spcPct val="153800"/>
              </a:lnSpc>
              <a:spcBef>
                <a:spcPts val="90"/>
              </a:spcBef>
            </a:pPr>
            <a:r>
              <a:rPr lang="en-US" sz="1450" spc="90" dirty="0" smtClean="0">
                <a:solidFill>
                  <a:srgbClr val="0C0C0C"/>
                </a:solidFill>
                <a:latin typeface="Carlito"/>
                <a:cs typeface="Carlito"/>
              </a:rPr>
              <a:t>     </a:t>
            </a:r>
            <a:r>
              <a:rPr sz="1450" dirty="0" smtClean="0">
                <a:solidFill>
                  <a:srgbClr val="0C0C0C"/>
                </a:solidFill>
                <a:latin typeface="Carlito"/>
                <a:cs typeface="Carlito"/>
              </a:rPr>
              <a:t>Employment</a:t>
            </a:r>
            <a:r>
              <a:rPr sz="1450" spc="50" dirty="0" smtClean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Outcome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2015</a:t>
            </a:r>
            <a:r>
              <a:rPr sz="145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(AMEO)</a:t>
            </a:r>
            <a:r>
              <a:rPr sz="145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dataset</a:t>
            </a:r>
            <a:r>
              <a:rPr sz="145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25" dirty="0">
                <a:solidFill>
                  <a:srgbClr val="0C0C0C"/>
                </a:solidFill>
                <a:latin typeface="Carlito"/>
                <a:cs typeface="Carlito"/>
              </a:rPr>
              <a:t>to:</a:t>
            </a:r>
            <a:endParaRPr sz="1450" dirty="0">
              <a:latin typeface="Carlito"/>
              <a:cs typeface="Carlito"/>
            </a:endParaRPr>
          </a:p>
          <a:p>
            <a:pPr marL="248920" marR="22860" indent="-236220">
              <a:lnSpc>
                <a:spcPts val="2680"/>
              </a:lnSpc>
              <a:spcBef>
                <a:spcPts val="229"/>
              </a:spcBef>
              <a:buClr>
                <a:srgbClr val="000000"/>
              </a:buClr>
              <a:buFont typeface="Arial"/>
              <a:buChar char="•"/>
              <a:tabLst>
                <a:tab pos="24892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Gain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insights</a:t>
            </a:r>
            <a:r>
              <a:rPr sz="145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into</a:t>
            </a:r>
            <a:r>
              <a:rPr sz="145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45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employment</a:t>
            </a:r>
            <a:r>
              <a:rPr sz="145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outcomes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45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engineering graduates.</a:t>
            </a:r>
            <a:endParaRPr sz="145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Understand</a:t>
            </a:r>
            <a:r>
              <a:rPr sz="145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45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factors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influencing</a:t>
            </a:r>
            <a:r>
              <a:rPr sz="145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expectations</a:t>
            </a:r>
            <a:r>
              <a:rPr sz="145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25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endParaRPr sz="1450" dirty="0">
              <a:latin typeface="Carlito"/>
              <a:cs typeface="Carlito"/>
            </a:endParaRPr>
          </a:p>
          <a:p>
            <a:pPr marL="248920">
              <a:lnSpc>
                <a:spcPct val="100000"/>
              </a:lnSpc>
              <a:spcBef>
                <a:spcPts val="940"/>
              </a:spcBef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specialization</a:t>
            </a:r>
            <a:r>
              <a:rPr sz="1450" spc="12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preferences</a:t>
            </a:r>
            <a:r>
              <a:rPr sz="145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among</a:t>
            </a:r>
            <a:r>
              <a:rPr sz="145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graduates.</a:t>
            </a:r>
            <a:endParaRPr sz="1450" dirty="0">
              <a:latin typeface="Carlito"/>
              <a:cs typeface="Carlito"/>
            </a:endParaRPr>
          </a:p>
          <a:p>
            <a:pPr marL="248920" marR="5080" indent="-236220">
              <a:lnSpc>
                <a:spcPts val="2680"/>
              </a:lnSpc>
              <a:spcBef>
                <a:spcPts val="80"/>
              </a:spcBef>
              <a:buClr>
                <a:srgbClr val="000000"/>
              </a:buClr>
              <a:buFont typeface="Arial"/>
              <a:buChar char="•"/>
              <a:tabLst>
                <a:tab pos="248920" algn="l"/>
              </a:tabLst>
            </a:pP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Provide</a:t>
            </a:r>
            <a:r>
              <a:rPr sz="145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recommendations</a:t>
            </a:r>
            <a:r>
              <a:rPr sz="145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for</a:t>
            </a:r>
            <a:r>
              <a:rPr sz="145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optimizing</a:t>
            </a:r>
            <a:r>
              <a:rPr sz="145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recruitment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strategies</a:t>
            </a:r>
            <a:r>
              <a:rPr sz="145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improving</a:t>
            </a:r>
            <a:r>
              <a:rPr sz="145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graduate</a:t>
            </a:r>
            <a:r>
              <a:rPr sz="145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outcomes</a:t>
            </a:r>
            <a:r>
              <a:rPr sz="145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based</a:t>
            </a:r>
            <a:r>
              <a:rPr sz="145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on</a:t>
            </a:r>
            <a:r>
              <a:rPr sz="145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data- </a:t>
            </a:r>
            <a:r>
              <a:rPr sz="1450" dirty="0">
                <a:solidFill>
                  <a:srgbClr val="0C0C0C"/>
                </a:solidFill>
                <a:latin typeface="Carlito"/>
                <a:cs typeface="Carlito"/>
              </a:rPr>
              <a:t>driven</a:t>
            </a:r>
            <a:r>
              <a:rPr sz="145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450" spc="-10" dirty="0">
                <a:solidFill>
                  <a:srgbClr val="0C0C0C"/>
                </a:solidFill>
                <a:latin typeface="Carlito"/>
                <a:cs typeface="Carlito"/>
              </a:rPr>
              <a:t>insights.</a:t>
            </a:r>
            <a:endParaRPr sz="1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846820" cy="762001"/>
          </a:xfrm>
        </p:spPr>
        <p:txBody>
          <a:bodyPr/>
          <a:lstStyle/>
          <a:p>
            <a:r>
              <a:rPr lang="en-US" dirty="0" smtClean="0"/>
              <a:t>Description: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1371600"/>
            <a:ext cx="8092440" cy="486287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</a:t>
            </a:r>
            <a:r>
              <a:rPr lang="en-US" sz="1600" b="0" dirty="0"/>
              <a:t>dataset contains information on 3,998 individuals, spanning across 39 columns. Each row represents a unique individual, while each column provides specific details about their employment and educational background</a:t>
            </a:r>
            <a:r>
              <a:rPr lang="en-US" sz="1600" b="0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sz="2000" dirty="0" smtClean="0"/>
              <a:t>Key </a:t>
            </a:r>
            <a:r>
              <a:rPr lang="en-US" sz="2000" dirty="0"/>
              <a:t>columns include</a:t>
            </a:r>
            <a:r>
              <a:rPr lang="en-US" sz="2000" dirty="0" smtClean="0"/>
              <a:t>:</a:t>
            </a:r>
            <a:endParaRPr lang="en-US" sz="1800" dirty="0" smtClean="0"/>
          </a:p>
          <a:p>
            <a:endParaRPr lang="en-US" b="0" dirty="0" smtClean="0"/>
          </a:p>
          <a:p>
            <a:r>
              <a:rPr lang="en-US" sz="1400" b="0" dirty="0" smtClean="0"/>
              <a:t> </a:t>
            </a:r>
            <a:r>
              <a:rPr lang="en-US" sz="1400" b="0" dirty="0"/>
              <a:t>•</a:t>
            </a:r>
            <a:r>
              <a:rPr lang="en-US" sz="1600" b="0" dirty="0"/>
              <a:t> </a:t>
            </a:r>
            <a:r>
              <a:rPr lang="en-US" sz="1600" b="0" dirty="0" smtClean="0"/>
              <a:t>  </a:t>
            </a:r>
            <a:r>
              <a:rPr lang="en-US" sz="1600" dirty="0" smtClean="0"/>
              <a:t>ID: </a:t>
            </a:r>
            <a:r>
              <a:rPr lang="en-US" sz="1600" b="0" dirty="0"/>
              <a:t>Unique identifier for each individual</a:t>
            </a:r>
            <a:r>
              <a:rPr lang="en-US" sz="1600" b="0" dirty="0" smtClean="0"/>
              <a:t>.</a:t>
            </a:r>
          </a:p>
          <a:p>
            <a:r>
              <a:rPr lang="en-US" sz="1600" b="0" dirty="0" smtClean="0"/>
              <a:t> </a:t>
            </a:r>
            <a:r>
              <a:rPr lang="en-US" sz="1600" b="0" dirty="0"/>
              <a:t>• </a:t>
            </a:r>
            <a:r>
              <a:rPr lang="en-US" sz="1600" b="0" dirty="0" smtClean="0"/>
              <a:t>  </a:t>
            </a:r>
            <a:r>
              <a:rPr lang="en-US" sz="1600" dirty="0" smtClean="0"/>
              <a:t>Salary</a:t>
            </a:r>
            <a:r>
              <a:rPr lang="en-US" sz="1600" dirty="0"/>
              <a:t>: </a:t>
            </a:r>
            <a:r>
              <a:rPr lang="en-US" sz="1600" b="0" dirty="0"/>
              <a:t>The salary earned by the individual</a:t>
            </a:r>
            <a:r>
              <a:rPr lang="en-US" sz="1600" b="0" dirty="0" smtClean="0"/>
              <a:t>.</a:t>
            </a:r>
          </a:p>
          <a:p>
            <a:r>
              <a:rPr lang="en-US" sz="1600" b="0" dirty="0" smtClean="0"/>
              <a:t> </a:t>
            </a:r>
            <a:r>
              <a:rPr lang="en-US" sz="1600" b="0" dirty="0"/>
              <a:t>• </a:t>
            </a:r>
            <a:r>
              <a:rPr lang="en-US" sz="1600" b="0" dirty="0" smtClean="0"/>
              <a:t>  </a:t>
            </a:r>
            <a:r>
              <a:rPr lang="en-US" sz="1600" dirty="0" smtClean="0"/>
              <a:t>DOJ</a:t>
            </a:r>
            <a:r>
              <a:rPr lang="en-US" sz="1600" dirty="0"/>
              <a:t>: </a:t>
            </a:r>
            <a:r>
              <a:rPr lang="en-US" sz="1600" b="0" dirty="0"/>
              <a:t>Date of joining the organization</a:t>
            </a:r>
            <a:r>
              <a:rPr lang="en-US" sz="1600" b="0" dirty="0" smtClean="0"/>
              <a:t>.</a:t>
            </a:r>
          </a:p>
          <a:p>
            <a:r>
              <a:rPr lang="en-US" sz="1600" b="0" dirty="0" smtClean="0"/>
              <a:t> </a:t>
            </a:r>
            <a:r>
              <a:rPr lang="en-US" sz="1600" b="0" dirty="0"/>
              <a:t>• </a:t>
            </a:r>
            <a:r>
              <a:rPr lang="en-US" sz="1600" b="0" dirty="0" smtClean="0"/>
              <a:t>  </a:t>
            </a:r>
            <a:r>
              <a:rPr lang="en-US" sz="1600" dirty="0" smtClean="0"/>
              <a:t>DOL</a:t>
            </a:r>
            <a:r>
              <a:rPr lang="en-US" sz="1600" dirty="0"/>
              <a:t>: </a:t>
            </a:r>
            <a:r>
              <a:rPr lang="en-US" sz="1600" b="0" dirty="0"/>
              <a:t>Date of leaving the organization. </a:t>
            </a:r>
            <a:endParaRPr lang="en-US" sz="1600" b="0" dirty="0" smtClean="0"/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Designation</a:t>
            </a:r>
            <a:r>
              <a:rPr lang="en-US" sz="1600" dirty="0"/>
              <a:t>: </a:t>
            </a:r>
            <a:r>
              <a:rPr lang="en-US" sz="1600" b="0" dirty="0"/>
              <a:t>Job title or position held</a:t>
            </a:r>
            <a:r>
              <a:rPr lang="en-US" sz="1600" b="0" dirty="0" smtClean="0"/>
              <a:t>.</a:t>
            </a:r>
          </a:p>
          <a:p>
            <a:r>
              <a:rPr lang="en-US" sz="1600" b="0" dirty="0"/>
              <a:t> </a:t>
            </a:r>
            <a:r>
              <a:rPr lang="en-US" sz="1600" b="0" dirty="0" smtClean="0"/>
              <a:t>•   </a:t>
            </a:r>
            <a:r>
              <a:rPr lang="en-US" sz="1600" dirty="0" smtClean="0"/>
              <a:t>Job City: </a:t>
            </a:r>
            <a:r>
              <a:rPr lang="en-US" sz="1600" b="0" dirty="0"/>
              <a:t>City where the job is located. </a:t>
            </a:r>
            <a:endParaRPr lang="en-US" sz="1600" b="0" dirty="0" smtClean="0"/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Gender</a:t>
            </a:r>
            <a:r>
              <a:rPr lang="en-US" sz="1600" dirty="0"/>
              <a:t>: </a:t>
            </a:r>
            <a:r>
              <a:rPr lang="en-US" sz="1600" b="0" dirty="0"/>
              <a:t>Gender of the individual. </a:t>
            </a:r>
            <a:endParaRPr lang="en-US" sz="1600" b="0" dirty="0" smtClean="0"/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DOB</a:t>
            </a:r>
            <a:r>
              <a:rPr lang="en-US" sz="1600" dirty="0"/>
              <a:t>: </a:t>
            </a:r>
            <a:r>
              <a:rPr lang="en-US" sz="1600" b="0" dirty="0"/>
              <a:t>Date of birth</a:t>
            </a:r>
            <a:r>
              <a:rPr lang="en-US" sz="1600" b="0" dirty="0" smtClean="0"/>
              <a:t>.</a:t>
            </a:r>
          </a:p>
          <a:p>
            <a:r>
              <a:rPr lang="en-US" sz="1600" b="0" dirty="0" smtClean="0"/>
              <a:t> </a:t>
            </a:r>
            <a:r>
              <a:rPr lang="en-US" sz="1600" b="0" dirty="0"/>
              <a:t>• </a:t>
            </a:r>
            <a:r>
              <a:rPr lang="en-US" sz="1600" b="0" dirty="0" smtClean="0"/>
              <a:t>  </a:t>
            </a:r>
            <a:r>
              <a:rPr lang="en-US" sz="1600" dirty="0" smtClean="0"/>
              <a:t>10percentage</a:t>
            </a:r>
            <a:r>
              <a:rPr lang="en-US" sz="1600" dirty="0"/>
              <a:t>: </a:t>
            </a:r>
            <a:r>
              <a:rPr lang="en-US" sz="1600" b="0" dirty="0"/>
              <a:t>Percentage obtained in 10th grade. </a:t>
            </a:r>
            <a:endParaRPr lang="en-US" sz="1600" b="0" dirty="0" smtClean="0"/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10board</a:t>
            </a:r>
            <a:r>
              <a:rPr lang="en-US" sz="1600" dirty="0"/>
              <a:t>: </a:t>
            </a:r>
            <a:r>
              <a:rPr lang="en-US" sz="1600" b="0" dirty="0"/>
              <a:t>Board of education for 10th grade. </a:t>
            </a:r>
            <a:endParaRPr lang="en-US" sz="1600" b="0" dirty="0" smtClean="0"/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12graduation</a:t>
            </a:r>
            <a:r>
              <a:rPr lang="en-US" sz="1600" dirty="0"/>
              <a:t>: </a:t>
            </a:r>
            <a:r>
              <a:rPr lang="en-US" sz="1600" b="0" dirty="0"/>
              <a:t>Year of graduation from 12th grade</a:t>
            </a:r>
            <a:r>
              <a:rPr lang="en-US" sz="1600" b="0" dirty="0" smtClean="0"/>
              <a:t>.</a:t>
            </a:r>
          </a:p>
          <a:p>
            <a:r>
              <a:rPr lang="en-US" sz="1600" b="0" dirty="0" smtClean="0"/>
              <a:t> •   </a:t>
            </a:r>
            <a:r>
              <a:rPr lang="en-US" sz="1600" dirty="0" smtClean="0"/>
              <a:t>12percentage</a:t>
            </a:r>
            <a:r>
              <a:rPr lang="en-US" sz="1600" dirty="0"/>
              <a:t>: </a:t>
            </a:r>
            <a:r>
              <a:rPr lang="en-US" sz="1600" b="0" dirty="0"/>
              <a:t>Percentage obtained in 12th grade</a:t>
            </a:r>
            <a:r>
              <a:rPr lang="en-US" sz="1600" b="0" dirty="0" smtClean="0"/>
              <a:t>.</a:t>
            </a:r>
          </a:p>
          <a:p>
            <a:endParaRPr lang="en-US" sz="1600" b="0" dirty="0"/>
          </a:p>
          <a:p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34136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702040" cy="437837"/>
          </a:xfrm>
        </p:spPr>
        <p:txBody>
          <a:bodyPr/>
          <a:lstStyle/>
          <a:p>
            <a:r>
              <a:rPr lang="en-US" dirty="0" smtClean="0"/>
              <a:t>Description: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" y="1219200"/>
            <a:ext cx="9677400" cy="4924425"/>
          </a:xfrm>
        </p:spPr>
        <p:txBody>
          <a:bodyPr/>
          <a:lstStyle/>
          <a:p>
            <a:r>
              <a:rPr lang="en-US" sz="1600" dirty="0"/>
              <a:t>• 12board: </a:t>
            </a:r>
            <a:r>
              <a:rPr lang="en-US" sz="1600" b="0" dirty="0"/>
              <a:t>Board of education for 12th grade. </a:t>
            </a:r>
            <a:endParaRPr lang="en-US" sz="1600" b="0" dirty="0" smtClean="0"/>
          </a:p>
          <a:p>
            <a:r>
              <a:rPr lang="en-US" sz="1600" dirty="0" smtClean="0"/>
              <a:t>• College ID</a:t>
            </a:r>
            <a:r>
              <a:rPr lang="en-US" sz="1600" dirty="0"/>
              <a:t>: </a:t>
            </a:r>
            <a:r>
              <a:rPr lang="en-US" sz="1600" b="0" dirty="0"/>
              <a:t>Unique identifier for the college. </a:t>
            </a:r>
            <a:endParaRPr lang="en-US" sz="1600" b="0" dirty="0" smtClean="0"/>
          </a:p>
          <a:p>
            <a:r>
              <a:rPr lang="en-US" sz="1600" dirty="0" smtClean="0"/>
              <a:t>• College Tier</a:t>
            </a:r>
            <a:r>
              <a:rPr lang="en-US" sz="1600" dirty="0"/>
              <a:t>: </a:t>
            </a:r>
            <a:r>
              <a:rPr lang="en-US" sz="1600" b="0" dirty="0"/>
              <a:t>Tier of the college. </a:t>
            </a:r>
            <a:endParaRPr lang="en-US" sz="1600" b="0" dirty="0" smtClean="0"/>
          </a:p>
          <a:p>
            <a:r>
              <a:rPr lang="en-US" sz="1600" dirty="0" smtClean="0"/>
              <a:t>• </a:t>
            </a:r>
            <a:r>
              <a:rPr lang="en-US" sz="1600" dirty="0"/>
              <a:t>Degree: </a:t>
            </a:r>
            <a:r>
              <a:rPr lang="en-US" sz="1600" b="0" dirty="0"/>
              <a:t>Degree obtained. </a:t>
            </a:r>
            <a:endParaRPr lang="en-US" sz="1600" b="0" dirty="0" smtClean="0"/>
          </a:p>
          <a:p>
            <a:r>
              <a:rPr lang="en-US" sz="1600" dirty="0" smtClean="0"/>
              <a:t>• </a:t>
            </a:r>
            <a:r>
              <a:rPr lang="en-US" sz="1600" dirty="0"/>
              <a:t>Specialization: </a:t>
            </a:r>
            <a:r>
              <a:rPr lang="en-US" sz="1600" b="0" dirty="0"/>
              <a:t>Field of specialization</a:t>
            </a:r>
            <a:r>
              <a:rPr lang="en-US" sz="1600" b="0" dirty="0" smtClean="0"/>
              <a:t>.</a:t>
            </a:r>
          </a:p>
          <a:p>
            <a:r>
              <a:rPr lang="en-US" sz="1600" dirty="0" smtClean="0"/>
              <a:t>• college GPA</a:t>
            </a:r>
            <a:r>
              <a:rPr lang="en-US" sz="1600" dirty="0"/>
              <a:t>: </a:t>
            </a:r>
            <a:r>
              <a:rPr lang="en-US" sz="1600" b="0" dirty="0"/>
              <a:t>GPA obtained in college. </a:t>
            </a:r>
            <a:endParaRPr lang="en-US" sz="1600" b="0" dirty="0" smtClean="0"/>
          </a:p>
          <a:p>
            <a:r>
              <a:rPr lang="en-US" sz="1600" dirty="0" smtClean="0"/>
              <a:t>• College CityID</a:t>
            </a:r>
            <a:r>
              <a:rPr lang="en-US" sz="1600" dirty="0"/>
              <a:t>: </a:t>
            </a:r>
            <a:r>
              <a:rPr lang="en-US" sz="1600" b="0" dirty="0"/>
              <a:t>Unique identifier for the college city. </a:t>
            </a:r>
            <a:endParaRPr lang="en-US" sz="1600" b="0" dirty="0" smtClean="0"/>
          </a:p>
          <a:p>
            <a:r>
              <a:rPr lang="en-US" sz="1600" dirty="0" smtClean="0"/>
              <a:t>• College CityTier</a:t>
            </a:r>
            <a:r>
              <a:rPr lang="en-US" sz="1600" dirty="0"/>
              <a:t>: </a:t>
            </a:r>
            <a:r>
              <a:rPr lang="en-US" sz="1600" b="0" dirty="0"/>
              <a:t>Tier of the college city. </a:t>
            </a:r>
            <a:endParaRPr lang="en-US" sz="1600" b="0" dirty="0" smtClean="0"/>
          </a:p>
          <a:p>
            <a:r>
              <a:rPr lang="en-US" sz="1600" dirty="0" smtClean="0"/>
              <a:t>• College State</a:t>
            </a:r>
            <a:r>
              <a:rPr lang="en-US" sz="1600" dirty="0"/>
              <a:t>: </a:t>
            </a:r>
            <a:r>
              <a:rPr lang="en-US" sz="1600" b="0" dirty="0"/>
              <a:t>State where the college is located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r>
              <a:rPr lang="en-US" sz="1600" dirty="0" smtClean="0"/>
              <a:t>• Graduation Year</a:t>
            </a:r>
            <a:r>
              <a:rPr lang="en-US" sz="1600" dirty="0"/>
              <a:t>: </a:t>
            </a:r>
            <a:r>
              <a:rPr lang="en-US" sz="1600" b="0" dirty="0"/>
              <a:t>Year of graduation from college. </a:t>
            </a:r>
            <a:endParaRPr lang="en-US" sz="1600" b="0" dirty="0" smtClean="0"/>
          </a:p>
          <a:p>
            <a:r>
              <a:rPr lang="en-US" sz="1600" dirty="0" smtClean="0"/>
              <a:t>• </a:t>
            </a:r>
            <a:r>
              <a:rPr lang="en-US" sz="1600" dirty="0"/>
              <a:t>English, Logical, Quant: </a:t>
            </a:r>
            <a:r>
              <a:rPr lang="en-US" sz="1600" b="0" dirty="0"/>
              <a:t>Scores obtained in respective subjects. </a:t>
            </a:r>
            <a:endParaRPr lang="en-US" sz="1600" b="0" dirty="0" smtClean="0"/>
          </a:p>
          <a:p>
            <a:r>
              <a:rPr lang="en-US" sz="1600" dirty="0" smtClean="0"/>
              <a:t>• </a:t>
            </a:r>
            <a:r>
              <a:rPr lang="en-US" sz="1600" dirty="0"/>
              <a:t>Domain: </a:t>
            </a:r>
            <a:r>
              <a:rPr lang="en-US" sz="1600" b="0" dirty="0"/>
              <a:t>Domain knowledge score. </a:t>
            </a:r>
            <a:endParaRPr lang="en-US" sz="1600" b="0" dirty="0" smtClean="0"/>
          </a:p>
          <a:p>
            <a:r>
              <a:rPr lang="en-US" sz="1600" dirty="0" smtClean="0"/>
              <a:t>• Computer Programming</a:t>
            </a:r>
            <a:r>
              <a:rPr lang="en-US" sz="1600" dirty="0"/>
              <a:t>, </a:t>
            </a:r>
            <a:r>
              <a:rPr lang="en-US" sz="1600" dirty="0" smtClean="0"/>
              <a:t>Electronics And Semicon</a:t>
            </a:r>
            <a:r>
              <a:rPr lang="en-US" sz="1600" dirty="0"/>
              <a:t>, </a:t>
            </a:r>
            <a:r>
              <a:rPr lang="en-US" sz="1600" dirty="0" smtClean="0"/>
              <a:t>Computer Science</a:t>
            </a:r>
            <a:r>
              <a:rPr lang="en-US" sz="1600" dirty="0"/>
              <a:t>, </a:t>
            </a:r>
            <a:r>
              <a:rPr lang="en-US" sz="1600" dirty="0" smtClean="0"/>
              <a:t>Mechanical Engg</a:t>
            </a:r>
            <a:r>
              <a:rPr lang="en-US" sz="1600" dirty="0"/>
              <a:t>, </a:t>
            </a:r>
            <a:r>
              <a:rPr lang="en-US" sz="1600" dirty="0" smtClean="0"/>
              <a:t>Electrical Engg</a:t>
            </a:r>
            <a:r>
              <a:rPr lang="en-US" sz="1600" dirty="0"/>
              <a:t>, </a:t>
            </a:r>
            <a:r>
              <a:rPr lang="en-US" sz="1600" dirty="0" smtClean="0"/>
              <a:t>Telecom Engg</a:t>
            </a:r>
            <a:r>
              <a:rPr lang="en-US" sz="1600" dirty="0"/>
              <a:t>, </a:t>
            </a:r>
            <a:r>
              <a:rPr lang="en-US" sz="1600" dirty="0" smtClean="0"/>
              <a:t>Civil Engg</a:t>
            </a:r>
            <a:r>
              <a:rPr lang="en-US" sz="1600" dirty="0"/>
              <a:t>: </a:t>
            </a:r>
            <a:r>
              <a:rPr lang="en-US" sz="1600" b="0" dirty="0"/>
              <a:t>Scores or qualifications in various engineering disciplines. </a:t>
            </a:r>
            <a:endParaRPr lang="en-US" sz="1600" b="0" dirty="0" smtClean="0"/>
          </a:p>
          <a:p>
            <a:r>
              <a:rPr lang="en-US" sz="1600" dirty="0" smtClean="0"/>
              <a:t>• </a:t>
            </a:r>
            <a:r>
              <a:rPr lang="en-US" sz="1600" dirty="0"/>
              <a:t>conscientiousness, agreeableness, extraversion, </a:t>
            </a:r>
            <a:r>
              <a:rPr lang="en-US" sz="1600" dirty="0" smtClean="0"/>
              <a:t>neuroticism, </a:t>
            </a:r>
            <a:r>
              <a:rPr lang="en-US" sz="1600" dirty="0"/>
              <a:t>openess_to_experience: </a:t>
            </a:r>
            <a:r>
              <a:rPr lang="en-US" sz="1600" b="0" dirty="0"/>
              <a:t>Personality trait scores. </a:t>
            </a:r>
            <a:endParaRPr lang="en-US" sz="1600" b="0" dirty="0" smtClean="0"/>
          </a:p>
          <a:p>
            <a:endParaRPr lang="en-US" sz="1600" dirty="0" smtClean="0"/>
          </a:p>
          <a:p>
            <a:r>
              <a:rPr lang="en-US" sz="1600" b="0" dirty="0" smtClean="0"/>
              <a:t>• </a:t>
            </a:r>
            <a:r>
              <a:rPr lang="en-US" sz="1600" b="0" dirty="0"/>
              <a:t>The dataset offers a rich source of information for exploring employment outcomes, educational backgrounds, and personality traits among engineering graduates. With a diverse range of variables, it provides ample opportunities for </a:t>
            </a:r>
            <a:r>
              <a:rPr lang="en-US" sz="1600" b="0" dirty="0" smtClean="0"/>
              <a:t>in-depth </a:t>
            </a:r>
            <a:r>
              <a:rPr lang="en-US" sz="1600" b="0" dirty="0"/>
              <a:t>analysis and </a:t>
            </a:r>
            <a:r>
              <a:rPr lang="en-US" sz="1600" b="0" dirty="0" smtClean="0"/>
              <a:t>insights into factors influencing </a:t>
            </a:r>
            <a:r>
              <a:rPr lang="en-US" sz="1600" b="0" dirty="0"/>
              <a:t>career trajectories.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79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639630" cy="685801"/>
          </a:xfrm>
        </p:spPr>
        <p:txBody>
          <a:bodyPr/>
          <a:lstStyle/>
          <a:p>
            <a:r>
              <a:rPr lang="en-US" dirty="0" smtClean="0"/>
              <a:t>Raw Data: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2"/>
            <a:ext cx="9296400" cy="510539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96774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7563430" cy="514038"/>
          </a:xfrm>
        </p:spPr>
        <p:txBody>
          <a:bodyPr/>
          <a:lstStyle/>
          <a:p>
            <a:r>
              <a:rPr lang="en-US" dirty="0" smtClean="0"/>
              <a:t>Cleaned Data: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9296400" cy="5029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9525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8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6329"/>
            <a:ext cx="8382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Univariate</a:t>
            </a:r>
            <a:r>
              <a:rPr sz="2800" spc="-135" dirty="0"/>
              <a:t> </a:t>
            </a:r>
            <a:r>
              <a:rPr lang="en-US" sz="2800" spc="-135" dirty="0" smtClean="0"/>
              <a:t>- </a:t>
            </a:r>
            <a:r>
              <a:rPr sz="2800" spc="-10" dirty="0" smtClean="0"/>
              <a:t>Numerical</a:t>
            </a:r>
            <a:r>
              <a:rPr sz="2800" spc="-100" dirty="0" smtClean="0"/>
              <a:t> </a:t>
            </a:r>
            <a:r>
              <a:rPr sz="2800" spc="-10" dirty="0"/>
              <a:t>Analysis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13004" y="1293918"/>
            <a:ext cx="4587240" cy="1850389"/>
            <a:chOff x="350520" y="1524000"/>
            <a:chExt cx="4587240" cy="1850389"/>
          </a:xfrm>
        </p:grpSpPr>
        <p:sp>
          <p:nvSpPr>
            <p:cNvPr id="4" name="object 4"/>
            <p:cNvSpPr/>
            <p:nvPr/>
          </p:nvSpPr>
          <p:spPr>
            <a:xfrm>
              <a:off x="711708" y="1776984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30">
                  <a:moveTo>
                    <a:pt x="0" y="0"/>
                  </a:moveTo>
                  <a:lnTo>
                    <a:pt x="608076" y="0"/>
                  </a:lnTo>
                </a:path>
              </a:pathLst>
            </a:custGeom>
            <a:ln w="4724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" y="1524000"/>
              <a:ext cx="4587239" cy="18501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05400" y="1293665"/>
            <a:ext cx="4505960" cy="1850389"/>
            <a:chOff x="5029200" y="1524000"/>
            <a:chExt cx="4505960" cy="18503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6639" y="1719508"/>
              <a:ext cx="2128058" cy="15630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1524000"/>
              <a:ext cx="2348483" cy="18501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1018" y="3305200"/>
            <a:ext cx="9289879" cy="31219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Salary: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has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wide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values,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minimum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being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$35,000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maximum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being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$4,000,000.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salary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$307,700,</a:t>
            </a:r>
            <a:r>
              <a:rPr sz="1200" spc="114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median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$300,000,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indicating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positively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skewed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distribution.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10th</a:t>
            </a:r>
            <a:r>
              <a:rPr sz="1200" b="1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Percentage: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10th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percentage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43%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97.76%,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77.93%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median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79.15%.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Overall,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seems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relatively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symmetric</a:t>
            </a:r>
            <a:r>
              <a:rPr sz="1200" spc="10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centered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around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mean.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12th</a:t>
            </a:r>
            <a:r>
              <a:rPr sz="1200" b="1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C0C0C"/>
                </a:solidFill>
                <a:latin typeface="Carlito"/>
                <a:cs typeface="Carlito"/>
              </a:rPr>
              <a:t>Percentage: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12th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percentage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varies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40%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4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98.7%,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3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74.47%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median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74.4%.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appears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be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9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symmetric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(skew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=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-0.03)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minimal</a:t>
            </a:r>
            <a:r>
              <a:rPr sz="1200" spc="9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kurtosis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(kurt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=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-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0.63).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C0C0C"/>
                </a:solidFill>
                <a:latin typeface="Carlito"/>
                <a:cs typeface="Carlito"/>
              </a:rPr>
              <a:t>College</a:t>
            </a:r>
            <a:r>
              <a:rPr sz="1200" b="1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0C0C0C"/>
                </a:solidFill>
                <a:latin typeface="Carlito"/>
                <a:cs typeface="Carlito"/>
              </a:rPr>
              <a:t>GPA:</a:t>
            </a:r>
            <a:endParaRPr sz="1200" dirty="0">
              <a:latin typeface="Carlito"/>
              <a:cs typeface="Carlito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Arial"/>
              <a:buChar char="•"/>
              <a:tabLst>
                <a:tab pos="248285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College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GPA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ranges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from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6.45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to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99.93,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with</a:t>
            </a:r>
            <a:r>
              <a:rPr sz="1200" spc="3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mean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GPA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6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approximately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71.49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4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median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of</a:t>
            </a:r>
            <a:r>
              <a:rPr sz="1200" spc="5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71.72.</a:t>
            </a:r>
            <a:endParaRPr sz="1200" dirty="0">
              <a:latin typeface="Carlito"/>
              <a:cs typeface="Carlito"/>
            </a:endParaRPr>
          </a:p>
          <a:p>
            <a:pPr marL="248920" marR="5080" indent="-236220">
              <a:lnSpc>
                <a:spcPct val="103299"/>
              </a:lnSpc>
              <a:buClr>
                <a:srgbClr val="000000"/>
              </a:buClr>
              <a:buFont typeface="Arial"/>
              <a:buChar char="•"/>
              <a:tabLst>
                <a:tab pos="248920" algn="l"/>
              </a:tabLst>
            </a:pP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The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distribution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is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negatively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skewed</a:t>
            </a:r>
            <a:r>
              <a:rPr sz="1200" spc="10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(skew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=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-1.25)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and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exhibits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high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positive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kurtosis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(kurt</a:t>
            </a:r>
            <a:r>
              <a:rPr sz="1200" spc="7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=</a:t>
            </a:r>
            <a:r>
              <a:rPr sz="1200" spc="8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10.23),</a:t>
            </a:r>
            <a:r>
              <a:rPr sz="1200" spc="7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indicating</a:t>
            </a:r>
            <a:r>
              <a:rPr sz="1200" spc="5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a</a:t>
            </a:r>
            <a:r>
              <a:rPr sz="1200" spc="6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significant</a:t>
            </a:r>
            <a:r>
              <a:rPr sz="1200" spc="110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0C0C0C"/>
                </a:solidFill>
                <a:latin typeface="Carlito"/>
                <a:cs typeface="Carlito"/>
              </a:rPr>
              <a:t>departure</a:t>
            </a:r>
            <a:r>
              <a:rPr sz="1200" spc="85" dirty="0">
                <a:solidFill>
                  <a:srgbClr val="0C0C0C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solidFill>
                  <a:srgbClr val="0C0C0C"/>
                </a:solidFill>
                <a:latin typeface="Carlito"/>
                <a:cs typeface="Carlito"/>
              </a:rPr>
              <a:t>from </a:t>
            </a:r>
            <a:r>
              <a:rPr sz="1200" spc="-10" dirty="0">
                <a:solidFill>
                  <a:srgbClr val="0C0C0C"/>
                </a:solidFill>
                <a:latin typeface="Carlito"/>
                <a:cs typeface="Carlito"/>
              </a:rPr>
              <a:t>normality.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2155</Words>
  <Application>Microsoft Office PowerPoint</Application>
  <PresentationFormat>Custom</PresentationFormat>
  <Paragraphs>214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Carlito</vt:lpstr>
      <vt:lpstr>Georgia</vt:lpstr>
      <vt:lpstr>Lato Black</vt:lpstr>
      <vt:lpstr>Times New Roman</vt:lpstr>
      <vt:lpstr>Office Theme</vt:lpstr>
      <vt:lpstr>PowerPoint Presentation</vt:lpstr>
      <vt:lpstr>About me</vt:lpstr>
      <vt:lpstr>Agenda (This should be the PPT flow)</vt:lpstr>
      <vt:lpstr>Business Problem Statement:</vt:lpstr>
      <vt:lpstr>Description:</vt:lpstr>
      <vt:lpstr>Description:</vt:lpstr>
      <vt:lpstr>Raw Data:</vt:lpstr>
      <vt:lpstr>Cleaned Data:</vt:lpstr>
      <vt:lpstr>Univariate - Numerical Analysis</vt:lpstr>
      <vt:lpstr>Univariate - Categorical Analysis</vt:lpstr>
      <vt:lpstr>PowerPoint Presentation</vt:lpstr>
      <vt:lpstr>Univariate - Numerical Analysis</vt:lpstr>
      <vt:lpstr>Bivariate Analysis - Categorical vs Categorical</vt:lpstr>
      <vt:lpstr>Bivariate Analysis - Categorical vs Categorical</vt:lpstr>
      <vt:lpstr>PowerPoint Presentation</vt:lpstr>
      <vt:lpstr>Bivariate Analysis - Numerical vs Numerical</vt:lpstr>
      <vt:lpstr>PowerPoint Presentation</vt:lpstr>
      <vt:lpstr>Research Questions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Innomatics_Project_Report_Template with EDA_Project_Student_Template (1) (1)</dc:title>
  <dc:creator>RAJU LAKKARSU</dc:creator>
  <cp:lastModifiedBy>RAJU LAKKARSU</cp:lastModifiedBy>
  <cp:revision>18</cp:revision>
  <dcterms:created xsi:type="dcterms:W3CDTF">2024-03-04T12:23:40Z</dcterms:created>
  <dcterms:modified xsi:type="dcterms:W3CDTF">2024-03-05T07:33:07Z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LastSaved">
    <vt:filetime>2024-03-04T00:00:00Z</vt:filetime>
  </property>
  <property fmtid="{D5CDD505-2E9C-101B-9397-08002B2CF9AE}" pid="4" name="Producer">
    <vt:lpwstr>3-Heights(TM) PDF Security Shell 4.8.25.2 (http://www.pdf-tools.com)</vt:lpwstr>
  </property>
</Properties>
</file>