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A8E50B-8166-4CAB-B397-B46C1A6DAE70}">
          <p14:sldIdLst>
            <p14:sldId id="256"/>
          </p14:sldIdLst>
        </p14:section>
        <p14:section name="Untitled Section" id="{8F124635-E1A8-4E3C-83D2-10F02EA64FBF}">
          <p14:sldIdLst>
            <p14:sldId id="257"/>
            <p14:sldId id="273"/>
            <p14:sldId id="258"/>
            <p14:sldId id="259"/>
            <p14:sldId id="260"/>
            <p14:sldId id="261"/>
            <p14:sldId id="262"/>
            <p14:sldId id="263"/>
            <p14:sldId id="264"/>
            <p14:sldId id="265"/>
            <p14:sldId id="266"/>
            <p14:sldId id="267"/>
            <p14:sldId id="268"/>
            <p14:sldId id="269"/>
            <p14:sldId id="270"/>
            <p14:sldId id="271"/>
            <p14:sldId id="274"/>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26" autoAdjust="0"/>
    <p:restoredTop sz="92978" autoAdjust="0"/>
  </p:normalViewPr>
  <p:slideViewPr>
    <p:cSldViewPr snapToGrid="0">
      <p:cViewPr varScale="1">
        <p:scale>
          <a:sx n="64" d="100"/>
          <a:sy n="64" d="100"/>
        </p:scale>
        <p:origin x="10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3C77-26E0-6899-7FC9-BCFE0CDFD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59B1DEA-B53B-7451-5FED-ACCA63E25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F9B6ECC-605A-B0ED-5DF5-3D3009C40AFC}"/>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5" name="Footer Placeholder 4">
            <a:extLst>
              <a:ext uri="{FF2B5EF4-FFF2-40B4-BE49-F238E27FC236}">
                <a16:creationId xmlns:a16="http://schemas.microsoft.com/office/drawing/2014/main" id="{6D071821-EE76-6963-DC8D-3AFEDB35C6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AC1CA4-6AD5-FEEA-4752-12F21CC9443E}"/>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256606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2171-55E6-931C-DDA7-1D5A0F3593D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0FDD2A-359D-43E0-BDFC-0E4F71A1F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2644F-FC05-2CA2-0FC6-345C9268CDF4}"/>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5" name="Footer Placeholder 4">
            <a:extLst>
              <a:ext uri="{FF2B5EF4-FFF2-40B4-BE49-F238E27FC236}">
                <a16:creationId xmlns:a16="http://schemas.microsoft.com/office/drawing/2014/main" id="{7839685F-413C-66F6-7EEF-3E77484DCE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094E43-8622-0677-8F60-B8ADC23EC552}"/>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500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7F001-507A-546E-81DD-540AE0C49B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EAD02E-E189-9BE5-455A-A7A6CE3FB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E8C06F-A4F6-30BA-C3CA-45EE69CB908F}"/>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5" name="Footer Placeholder 4">
            <a:extLst>
              <a:ext uri="{FF2B5EF4-FFF2-40B4-BE49-F238E27FC236}">
                <a16:creationId xmlns:a16="http://schemas.microsoft.com/office/drawing/2014/main" id="{3DA155E4-44FE-FD27-1D41-7B1D0DA205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A8EF08-3A13-6D49-441A-943C739AAD19}"/>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168450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16E9-5DAC-7F74-B9CB-D0E1FC4594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598699-D081-5F05-35C5-822082DC1A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9A3046-21CA-A395-2110-BD2414926F6D}"/>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5" name="Footer Placeholder 4">
            <a:extLst>
              <a:ext uri="{FF2B5EF4-FFF2-40B4-BE49-F238E27FC236}">
                <a16:creationId xmlns:a16="http://schemas.microsoft.com/office/drawing/2014/main" id="{71E013AF-724B-46D3-C24D-81D34EAFA7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5311F9-86D0-A28A-61A9-D7E80E617F98}"/>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150143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01D7-DD71-8FDA-394F-BB2965C676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6537F2-F32F-CE6A-9FB6-88D216299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41F1A-9D09-4277-B5D8-62926C4F374C}"/>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5" name="Footer Placeholder 4">
            <a:extLst>
              <a:ext uri="{FF2B5EF4-FFF2-40B4-BE49-F238E27FC236}">
                <a16:creationId xmlns:a16="http://schemas.microsoft.com/office/drawing/2014/main" id="{D9F40BD4-8904-0806-4B00-7FF9A98C0F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1B1C4F-8E48-E9D9-A483-CB1EC2E37E3B}"/>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75110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CCFC-FB2A-1CE2-0CC7-7661F38C86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1E0502-AB5A-E59E-CD75-AA7E9D053D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768F082-7C8E-2867-103B-E6C86BAF3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1E2296-E086-4CE3-EFA4-69D5512F6388}"/>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6" name="Footer Placeholder 5">
            <a:extLst>
              <a:ext uri="{FF2B5EF4-FFF2-40B4-BE49-F238E27FC236}">
                <a16:creationId xmlns:a16="http://schemas.microsoft.com/office/drawing/2014/main" id="{77061716-9989-0E32-6860-03B8F20B12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229C78-E99F-5E12-2335-6357674EAE06}"/>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406133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39A-7000-94B4-E28B-D6E0FCFED6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51A9EA-AB16-E519-4964-DE601361F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6D651-7DAB-8F14-128E-D0701A9B9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D7ED599-089C-C24B-457A-22FAEDCEF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39912-08D9-8236-5C68-F201F5C276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D8210A3-3F30-5793-5B11-F4DE2432000C}"/>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8" name="Footer Placeholder 7">
            <a:extLst>
              <a:ext uri="{FF2B5EF4-FFF2-40B4-BE49-F238E27FC236}">
                <a16:creationId xmlns:a16="http://schemas.microsoft.com/office/drawing/2014/main" id="{022D5878-66B6-18F4-EA94-9087862EA6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5771B43-DEBD-DE9F-3BFC-623A26C786A6}"/>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152432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56AC-3DC6-7411-AFC3-483BF33D167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DB6CC9-B0FA-33CC-1BB4-CB8E3270C947}"/>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4" name="Footer Placeholder 3">
            <a:extLst>
              <a:ext uri="{FF2B5EF4-FFF2-40B4-BE49-F238E27FC236}">
                <a16:creationId xmlns:a16="http://schemas.microsoft.com/office/drawing/2014/main" id="{1265E5DB-5132-CAE0-4BA8-D6493D9C010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109FBA3-49E3-4302-09BB-1CB0E0207BE7}"/>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401529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970DDE-74B5-E4B0-BBA1-60CF53F65418}"/>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3" name="Footer Placeholder 2">
            <a:extLst>
              <a:ext uri="{FF2B5EF4-FFF2-40B4-BE49-F238E27FC236}">
                <a16:creationId xmlns:a16="http://schemas.microsoft.com/office/drawing/2014/main" id="{A0578BCE-1417-CCDA-8280-48776265B3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FF3F2AD-DFED-D5D7-5022-7169B4B4B02E}"/>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116671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349B-99EA-DCE7-CD57-34670A851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AC0C77-98AB-DCD6-DF3C-177C16750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0F43BB-461C-D721-66A0-C64FF713C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227DA6-892A-CC15-D0D7-F86F4BDD02BD}"/>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6" name="Footer Placeholder 5">
            <a:extLst>
              <a:ext uri="{FF2B5EF4-FFF2-40B4-BE49-F238E27FC236}">
                <a16:creationId xmlns:a16="http://schemas.microsoft.com/office/drawing/2014/main" id="{775D7FA8-3CB2-33B6-2578-D1265C1D47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EA90D0-07F9-372C-74DB-36E228E897F4}"/>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250842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330A-7B58-4061-4A1B-BF6AC2A89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8C2DE5-5F3B-25DA-E958-97C404AF2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CEED4A2-09B2-5EA7-0C51-64456273F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E7AE1-481D-6F06-DE9C-A9EAE9DCDC86}"/>
              </a:ext>
            </a:extLst>
          </p:cNvPr>
          <p:cNvSpPr>
            <a:spLocks noGrp="1"/>
          </p:cNvSpPr>
          <p:nvPr>
            <p:ph type="dt" sz="half" idx="10"/>
          </p:nvPr>
        </p:nvSpPr>
        <p:spPr/>
        <p:txBody>
          <a:bodyPr/>
          <a:lstStyle/>
          <a:p>
            <a:fld id="{641C53AD-2826-483E-92C4-19B6777C477C}" type="datetimeFigureOut">
              <a:rPr lang="en-GB" smtClean="0"/>
              <a:t>02/07/2025</a:t>
            </a:fld>
            <a:endParaRPr lang="en-GB"/>
          </a:p>
        </p:txBody>
      </p:sp>
      <p:sp>
        <p:nvSpPr>
          <p:cNvPr id="6" name="Footer Placeholder 5">
            <a:extLst>
              <a:ext uri="{FF2B5EF4-FFF2-40B4-BE49-F238E27FC236}">
                <a16:creationId xmlns:a16="http://schemas.microsoft.com/office/drawing/2014/main" id="{0FD96286-EE3F-5DF5-7FAC-DA9F5A0022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8C2B00-53D0-20BE-73C2-B9ADE94A3A3B}"/>
              </a:ext>
            </a:extLst>
          </p:cNvPr>
          <p:cNvSpPr>
            <a:spLocks noGrp="1"/>
          </p:cNvSpPr>
          <p:nvPr>
            <p:ph type="sldNum" sz="quarter" idx="12"/>
          </p:nvPr>
        </p:nvSpPr>
        <p:spPr/>
        <p:txBody>
          <a:bodyPr/>
          <a:lstStyle/>
          <a:p>
            <a:fld id="{BAA2B854-3B9A-4F08-8AC3-71C44AC11073}" type="slidenum">
              <a:rPr lang="en-GB" smtClean="0"/>
              <a:t>‹#›</a:t>
            </a:fld>
            <a:endParaRPr lang="en-GB"/>
          </a:p>
        </p:txBody>
      </p:sp>
    </p:spTree>
    <p:extLst>
      <p:ext uri="{BB962C8B-B14F-4D97-AF65-F5344CB8AC3E}">
        <p14:creationId xmlns:p14="http://schemas.microsoft.com/office/powerpoint/2010/main" val="6165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BB5AD-6EBE-C296-4B5A-DB22F1EECD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73BA26-BA4B-B782-AB17-095239A96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5DCADB-93B2-1A17-9F35-DA31E58B2D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C53AD-2826-483E-92C4-19B6777C477C}" type="datetimeFigureOut">
              <a:rPr lang="en-GB" smtClean="0"/>
              <a:t>02/07/2025</a:t>
            </a:fld>
            <a:endParaRPr lang="en-GB"/>
          </a:p>
        </p:txBody>
      </p:sp>
      <p:sp>
        <p:nvSpPr>
          <p:cNvPr id="5" name="Footer Placeholder 4">
            <a:extLst>
              <a:ext uri="{FF2B5EF4-FFF2-40B4-BE49-F238E27FC236}">
                <a16:creationId xmlns:a16="http://schemas.microsoft.com/office/drawing/2014/main" id="{5A910D9F-5447-25A0-E633-CB0C49B40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85F62BF-794B-6515-A693-64806DD8D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2B854-3B9A-4F08-8AC3-71C44AC11073}" type="slidenum">
              <a:rPr lang="en-GB" smtClean="0"/>
              <a:t>‹#›</a:t>
            </a:fld>
            <a:endParaRPr lang="en-GB"/>
          </a:p>
        </p:txBody>
      </p:sp>
    </p:spTree>
    <p:extLst>
      <p:ext uri="{BB962C8B-B14F-4D97-AF65-F5344CB8AC3E}">
        <p14:creationId xmlns:p14="http://schemas.microsoft.com/office/powerpoint/2010/main" val="341069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Certificate/certificate-mysql-for-beginners-2024-6640d9d0384e44681e0965d6.pdf" TargetMode="External"/><Relationship Id="rId2" Type="http://schemas.openxmlformats.org/officeDocument/2006/relationships/hyperlink" Target="../Certificate/certificate-data-analyst-internship-66da60bee9078828fd0868f6.pdf" TargetMode="External"/><Relationship Id="rId1" Type="http://schemas.openxmlformats.org/officeDocument/2006/relationships/slideLayout" Target="../slideLayouts/slideLayout2.xml"/><Relationship Id="rId4" Type="http://schemas.openxmlformats.org/officeDocument/2006/relationships/hyperlink" Target="../Certificate/Kulture%20hire%20excel%20certificate.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5E5A-9A00-9183-6385-8E8D8B793968}"/>
              </a:ext>
            </a:extLst>
          </p:cNvPr>
          <p:cNvSpPr>
            <a:spLocks noGrp="1"/>
          </p:cNvSpPr>
          <p:nvPr>
            <p:ph type="ctrTitle"/>
          </p:nvPr>
        </p:nvSpPr>
        <p:spPr>
          <a:xfrm>
            <a:off x="1891748" y="2437288"/>
            <a:ext cx="9144000" cy="1176890"/>
          </a:xfrm>
        </p:spPr>
        <p:txBody>
          <a:bodyPr>
            <a:normAutofit fontScale="90000"/>
          </a:bodyPr>
          <a:lstStyle/>
          <a:p>
            <a:r>
              <a:rPr lang="en-US" b="1" dirty="0"/>
              <a:t>UNDERSTANDING CAREER ASPIRATIONS</a:t>
            </a:r>
          </a:p>
        </p:txBody>
      </p:sp>
      <p:sp>
        <p:nvSpPr>
          <p:cNvPr id="3" name="Subtitle 2">
            <a:extLst>
              <a:ext uri="{FF2B5EF4-FFF2-40B4-BE49-F238E27FC236}">
                <a16:creationId xmlns:a16="http://schemas.microsoft.com/office/drawing/2014/main" id="{C72F62B8-8CE9-1FD7-2AA3-B3FBE870087B}"/>
              </a:ext>
            </a:extLst>
          </p:cNvPr>
          <p:cNvSpPr>
            <a:spLocks noGrp="1"/>
          </p:cNvSpPr>
          <p:nvPr>
            <p:ph type="subTitle" idx="1"/>
          </p:nvPr>
        </p:nvSpPr>
        <p:spPr>
          <a:xfrm>
            <a:off x="4502426" y="3987800"/>
            <a:ext cx="7109791" cy="1176890"/>
          </a:xfrm>
        </p:spPr>
        <p:txBody>
          <a:bodyPr>
            <a:normAutofit/>
          </a:bodyPr>
          <a:lstStyle/>
          <a:p>
            <a:pPr algn="r"/>
            <a:r>
              <a:rPr lang="en-US" sz="4000" dirty="0"/>
              <a:t>Presenting by L. L. Sree Harshitha</a:t>
            </a:r>
          </a:p>
        </p:txBody>
      </p:sp>
      <p:sp>
        <p:nvSpPr>
          <p:cNvPr id="5" name="TextBox 4">
            <a:extLst>
              <a:ext uri="{FF2B5EF4-FFF2-40B4-BE49-F238E27FC236}">
                <a16:creationId xmlns:a16="http://schemas.microsoft.com/office/drawing/2014/main" id="{47AC2C6C-593C-E2F7-0A2E-48BECAFF11EA}"/>
              </a:ext>
            </a:extLst>
          </p:cNvPr>
          <p:cNvSpPr txBox="1"/>
          <p:nvPr/>
        </p:nvSpPr>
        <p:spPr>
          <a:xfrm>
            <a:off x="0" y="1025595"/>
            <a:ext cx="7702826" cy="1015663"/>
          </a:xfrm>
          <a:prstGeom prst="rect">
            <a:avLst/>
          </a:prstGeom>
          <a:noFill/>
        </p:spPr>
        <p:txBody>
          <a:bodyPr wrap="square" rtlCol="0">
            <a:spAutoFit/>
          </a:bodyPr>
          <a:lstStyle/>
          <a:p>
            <a:r>
              <a:rPr lang="en-US" sz="6000" dirty="0"/>
              <a:t>Internship project on</a:t>
            </a:r>
          </a:p>
        </p:txBody>
      </p:sp>
    </p:spTree>
    <p:extLst>
      <p:ext uri="{BB962C8B-B14F-4D97-AF65-F5344CB8AC3E}">
        <p14:creationId xmlns:p14="http://schemas.microsoft.com/office/powerpoint/2010/main" val="229553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41084AA-6578-94E3-CD1E-C229D4976164}"/>
              </a:ext>
            </a:extLst>
          </p:cNvPr>
          <p:cNvPicPr>
            <a:picLocks noChangeAspect="1"/>
          </p:cNvPicPr>
          <p:nvPr/>
        </p:nvPicPr>
        <p:blipFill>
          <a:blip r:embed="rId2"/>
          <a:srcRect l="12515" t="22248" r="21052" b="20780"/>
          <a:stretch/>
        </p:blipFill>
        <p:spPr>
          <a:xfrm>
            <a:off x="535356" y="649036"/>
            <a:ext cx="5357986" cy="2681077"/>
          </a:xfrm>
          <a:prstGeom prst="rect">
            <a:avLst/>
          </a:prstGeom>
        </p:spPr>
      </p:pic>
      <p:pic>
        <p:nvPicPr>
          <p:cNvPr id="8" name="Picture 7">
            <a:extLst>
              <a:ext uri="{FF2B5EF4-FFF2-40B4-BE49-F238E27FC236}">
                <a16:creationId xmlns:a16="http://schemas.microsoft.com/office/drawing/2014/main" id="{1118A991-337C-F9FD-B99C-D4B51BA9D5A1}"/>
              </a:ext>
            </a:extLst>
          </p:cNvPr>
          <p:cNvPicPr>
            <a:picLocks noChangeAspect="1"/>
          </p:cNvPicPr>
          <p:nvPr/>
        </p:nvPicPr>
        <p:blipFill>
          <a:blip r:embed="rId3"/>
          <a:srcRect l="12913" t="21815" r="19947" b="34681"/>
          <a:stretch/>
        </p:blipFill>
        <p:spPr>
          <a:xfrm>
            <a:off x="6096000" y="691377"/>
            <a:ext cx="5801710" cy="2638736"/>
          </a:xfrm>
          <a:prstGeom prst="rect">
            <a:avLst/>
          </a:prstGeom>
        </p:spPr>
      </p:pic>
      <p:pic>
        <p:nvPicPr>
          <p:cNvPr id="22" name="Picture 21">
            <a:extLst>
              <a:ext uri="{FF2B5EF4-FFF2-40B4-BE49-F238E27FC236}">
                <a16:creationId xmlns:a16="http://schemas.microsoft.com/office/drawing/2014/main" id="{EF3B775A-BDDD-A5A9-F59A-E2B7DB482711}"/>
              </a:ext>
            </a:extLst>
          </p:cNvPr>
          <p:cNvPicPr>
            <a:picLocks noChangeAspect="1"/>
          </p:cNvPicPr>
          <p:nvPr/>
        </p:nvPicPr>
        <p:blipFill>
          <a:blip r:embed="rId4"/>
          <a:srcRect l="13224" t="23171" r="19173" b="22626"/>
          <a:stretch/>
        </p:blipFill>
        <p:spPr>
          <a:xfrm>
            <a:off x="535356" y="3429000"/>
            <a:ext cx="5357986" cy="2864580"/>
          </a:xfrm>
          <a:prstGeom prst="rect">
            <a:avLst/>
          </a:prstGeom>
        </p:spPr>
      </p:pic>
      <p:pic>
        <p:nvPicPr>
          <p:cNvPr id="10" name="Picture 9">
            <a:extLst>
              <a:ext uri="{FF2B5EF4-FFF2-40B4-BE49-F238E27FC236}">
                <a16:creationId xmlns:a16="http://schemas.microsoft.com/office/drawing/2014/main" id="{868F7BF6-72E9-3C24-8896-2EF4424DE8D6}"/>
              </a:ext>
            </a:extLst>
          </p:cNvPr>
          <p:cNvPicPr>
            <a:picLocks noChangeAspect="1"/>
          </p:cNvPicPr>
          <p:nvPr/>
        </p:nvPicPr>
        <p:blipFill>
          <a:blip r:embed="rId5"/>
          <a:srcRect l="11514" t="21659" r="22452" b="16831"/>
          <a:stretch/>
        </p:blipFill>
        <p:spPr>
          <a:xfrm>
            <a:off x="6096001" y="3429001"/>
            <a:ext cx="6004370" cy="2864580"/>
          </a:xfrm>
          <a:prstGeom prst="rect">
            <a:avLst/>
          </a:prstGeom>
        </p:spPr>
      </p:pic>
    </p:spTree>
    <p:extLst>
      <p:ext uri="{BB962C8B-B14F-4D97-AF65-F5344CB8AC3E}">
        <p14:creationId xmlns:p14="http://schemas.microsoft.com/office/powerpoint/2010/main" val="280989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B14E-6ACE-E9FD-97E3-C6A442B7E6F5}"/>
              </a:ext>
            </a:extLst>
          </p:cNvPr>
          <p:cNvSpPr>
            <a:spLocks noGrp="1"/>
          </p:cNvSpPr>
          <p:nvPr>
            <p:ph type="title"/>
          </p:nvPr>
        </p:nvSpPr>
        <p:spPr>
          <a:xfrm>
            <a:off x="1634986" y="2289658"/>
            <a:ext cx="8922027" cy="1881118"/>
          </a:xfrm>
        </p:spPr>
        <p:txBody>
          <a:bodyPr/>
          <a:lstStyle/>
          <a:p>
            <a:r>
              <a:rPr lang="en-US" sz="4400" b="1" dirty="0"/>
              <a:t>Stage 5 : GENERAL EXCEL DASHBOARD</a:t>
            </a:r>
            <a:endParaRPr lang="en-US" dirty="0"/>
          </a:p>
        </p:txBody>
      </p:sp>
    </p:spTree>
    <p:extLst>
      <p:ext uri="{BB962C8B-B14F-4D97-AF65-F5344CB8AC3E}">
        <p14:creationId xmlns:p14="http://schemas.microsoft.com/office/powerpoint/2010/main" val="374473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35985F-8961-8071-CFA0-8450873CE31B}"/>
              </a:ext>
            </a:extLst>
          </p:cNvPr>
          <p:cNvPicPr>
            <a:picLocks noChangeAspect="1"/>
          </p:cNvPicPr>
          <p:nvPr/>
        </p:nvPicPr>
        <p:blipFill>
          <a:blip r:embed="rId2"/>
          <a:srcRect l="322" t="25910" r="862" b="11840"/>
          <a:stretch/>
        </p:blipFill>
        <p:spPr>
          <a:xfrm>
            <a:off x="871565" y="763371"/>
            <a:ext cx="9583092" cy="5369072"/>
          </a:xfrm>
          <a:prstGeom prst="rect">
            <a:avLst/>
          </a:prstGeom>
        </p:spPr>
      </p:pic>
    </p:spTree>
    <p:extLst>
      <p:ext uri="{BB962C8B-B14F-4D97-AF65-F5344CB8AC3E}">
        <p14:creationId xmlns:p14="http://schemas.microsoft.com/office/powerpoint/2010/main" val="1842362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017F26-5251-8AA3-6170-9A30E0CE3880}"/>
              </a:ext>
            </a:extLst>
          </p:cNvPr>
          <p:cNvSpPr>
            <a:spLocks noGrp="1"/>
          </p:cNvSpPr>
          <p:nvPr>
            <p:ph type="ctrTitle"/>
          </p:nvPr>
        </p:nvSpPr>
        <p:spPr>
          <a:xfrm>
            <a:off x="718930" y="2016884"/>
            <a:ext cx="9144000" cy="2387600"/>
          </a:xfrm>
        </p:spPr>
        <p:txBody>
          <a:bodyPr>
            <a:normAutofit fontScale="90000"/>
          </a:bodyPr>
          <a:lstStyle/>
          <a:p>
            <a:r>
              <a:rPr lang="en-US" sz="6000" b="1" dirty="0"/>
              <a:t>Stage 6 : Focus Area Driven on Excel dashboard </a:t>
            </a:r>
            <a:br>
              <a:rPr lang="en-US" b="1" dirty="0"/>
            </a:br>
            <a:endParaRPr lang="en-US" b="1" dirty="0"/>
          </a:p>
        </p:txBody>
      </p:sp>
      <p:pic>
        <p:nvPicPr>
          <p:cNvPr id="9" name="Picture 8" descr="Financial graphs on a dark display">
            <a:extLst>
              <a:ext uri="{FF2B5EF4-FFF2-40B4-BE49-F238E27FC236}">
                <a16:creationId xmlns:a16="http://schemas.microsoft.com/office/drawing/2014/main" id="{3A0D8A8F-9C71-8180-3F68-D705EBAA4814}"/>
              </a:ext>
            </a:extLst>
          </p:cNvPr>
          <p:cNvPicPr>
            <a:picLocks noChangeAspect="1"/>
          </p:cNvPicPr>
          <p:nvPr/>
        </p:nvPicPr>
        <p:blipFill>
          <a:blip r:embed="rId2"/>
          <a:srcRect l="25971" r="31779"/>
          <a:stretch/>
        </p:blipFill>
        <p:spPr>
          <a:xfrm>
            <a:off x="9104243" y="2937494"/>
            <a:ext cx="2686879" cy="3358262"/>
          </a:xfrm>
          <a:prstGeom prst="rect">
            <a:avLst/>
          </a:prstGeom>
        </p:spPr>
      </p:pic>
    </p:spTree>
    <p:extLst>
      <p:ext uri="{BB962C8B-B14F-4D97-AF65-F5344CB8AC3E}">
        <p14:creationId xmlns:p14="http://schemas.microsoft.com/office/powerpoint/2010/main" val="127735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CEA34B0-CC32-BF7E-1D8E-8F360C4C5996}"/>
              </a:ext>
            </a:extLst>
          </p:cNvPr>
          <p:cNvSpPr/>
          <p:nvPr/>
        </p:nvSpPr>
        <p:spPr>
          <a:xfrm>
            <a:off x="2709530" y="729099"/>
            <a:ext cx="6772939" cy="14672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6000" b="1" dirty="0">
                <a:ln/>
                <a:solidFill>
                  <a:schemeClr val="accent4"/>
                </a:solidFill>
                <a:latin typeface="Arial" panose="020B0604020202020204" pitchFamily="34" charset="0"/>
                <a:cs typeface="Arial" panose="020B0604020202020204" pitchFamily="34" charset="0"/>
              </a:rPr>
              <a:t>INTRODUCTION</a:t>
            </a:r>
            <a:r>
              <a:rPr lang="en-US" b="1" dirty="0">
                <a:ln/>
                <a:solidFill>
                  <a:schemeClr val="accent4"/>
                </a:solidFill>
              </a:rPr>
              <a:t> </a:t>
            </a:r>
          </a:p>
        </p:txBody>
      </p:sp>
      <p:sp>
        <p:nvSpPr>
          <p:cNvPr id="4" name="Rectangle: Rounded Corners 3">
            <a:extLst>
              <a:ext uri="{FF2B5EF4-FFF2-40B4-BE49-F238E27FC236}">
                <a16:creationId xmlns:a16="http://schemas.microsoft.com/office/drawing/2014/main" id="{627D76DB-1E4B-CC7F-7E53-F8EC995785A9}"/>
              </a:ext>
            </a:extLst>
          </p:cNvPr>
          <p:cNvSpPr/>
          <p:nvPr/>
        </p:nvSpPr>
        <p:spPr>
          <a:xfrm>
            <a:off x="1186543" y="2307771"/>
            <a:ext cx="3352800" cy="38535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5CE12274-D9C9-42F5-E685-FCD7A01B0E9B}"/>
              </a:ext>
            </a:extLst>
          </p:cNvPr>
          <p:cNvSpPr txBox="1"/>
          <p:nvPr/>
        </p:nvSpPr>
        <p:spPr>
          <a:xfrm>
            <a:off x="1611086" y="2492830"/>
            <a:ext cx="2590800" cy="1908215"/>
          </a:xfrm>
          <a:prstGeom prst="rect">
            <a:avLst/>
          </a:prstGeom>
          <a:noFill/>
        </p:spPr>
        <p:txBody>
          <a:bodyPr wrap="square" rtlCol="0">
            <a:spAutoFit/>
          </a:bodyPr>
          <a:lstStyle/>
          <a:p>
            <a:pPr algn="ctr"/>
            <a:r>
              <a:rPr lang="en-US" sz="3200" b="1" dirty="0">
                <a:solidFill>
                  <a:schemeClr val="bg1"/>
                </a:solidFill>
              </a:rPr>
              <a:t>Manager Aspirations</a:t>
            </a:r>
          </a:p>
          <a:p>
            <a:endParaRPr lang="en-US" dirty="0"/>
          </a:p>
          <a:p>
            <a:endParaRPr lang="en-US" dirty="0"/>
          </a:p>
          <a:p>
            <a:endParaRPr lang="en-US" dirty="0"/>
          </a:p>
        </p:txBody>
      </p:sp>
      <p:sp>
        <p:nvSpPr>
          <p:cNvPr id="6" name="Rectangle: Rounded Corners 5">
            <a:extLst>
              <a:ext uri="{FF2B5EF4-FFF2-40B4-BE49-F238E27FC236}">
                <a16:creationId xmlns:a16="http://schemas.microsoft.com/office/drawing/2014/main" id="{4B48885D-1470-C347-1A21-6AA860B8A76C}"/>
              </a:ext>
            </a:extLst>
          </p:cNvPr>
          <p:cNvSpPr/>
          <p:nvPr/>
        </p:nvSpPr>
        <p:spPr>
          <a:xfrm>
            <a:off x="1338943" y="3809999"/>
            <a:ext cx="3026227" cy="2220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solidFill>
                  <a:schemeClr val="accent6">
                    <a:lumMod val="75000"/>
                  </a:schemeClr>
                </a:solidFill>
              </a:rPr>
              <a:t>Exploring Managerial Dynamics : </a:t>
            </a:r>
          </a:p>
          <a:p>
            <a:pPr algn="ctr"/>
            <a:r>
              <a:rPr lang="en-US" sz="1800" b="1" dirty="0">
                <a:solidFill>
                  <a:schemeClr val="tx1"/>
                </a:solidFill>
              </a:rPr>
              <a:t>Gender distribution , working hours , total respondents,  salary expectations , related to working </a:t>
            </a:r>
          </a:p>
          <a:p>
            <a:pPr algn="ctr"/>
            <a:endParaRPr lang="en-US" dirty="0"/>
          </a:p>
        </p:txBody>
      </p:sp>
      <p:sp>
        <p:nvSpPr>
          <p:cNvPr id="8" name="Rectangle: Rounded Corners 7">
            <a:extLst>
              <a:ext uri="{FF2B5EF4-FFF2-40B4-BE49-F238E27FC236}">
                <a16:creationId xmlns:a16="http://schemas.microsoft.com/office/drawing/2014/main" id="{C6314D9B-1E51-FAF4-5CC9-0E36C3B3318D}"/>
              </a:ext>
            </a:extLst>
          </p:cNvPr>
          <p:cNvSpPr/>
          <p:nvPr/>
        </p:nvSpPr>
        <p:spPr>
          <a:xfrm>
            <a:off x="1524000" y="2492830"/>
            <a:ext cx="2590800" cy="10885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schemeClr val="tx1"/>
                </a:solidFill>
              </a:rPr>
              <a:t>Manager Aspirations</a:t>
            </a:r>
          </a:p>
          <a:p>
            <a:pPr algn="ctr"/>
            <a:endParaRPr lang="en-US" dirty="0">
              <a:solidFill>
                <a:schemeClr val="tx1"/>
              </a:solidFill>
            </a:endParaRPr>
          </a:p>
        </p:txBody>
      </p:sp>
      <p:sp>
        <p:nvSpPr>
          <p:cNvPr id="9" name="Rectangle: Rounded Corners 8">
            <a:extLst>
              <a:ext uri="{FF2B5EF4-FFF2-40B4-BE49-F238E27FC236}">
                <a16:creationId xmlns:a16="http://schemas.microsoft.com/office/drawing/2014/main" id="{316B502A-08D1-42B2-340B-947A515D4012}"/>
              </a:ext>
            </a:extLst>
          </p:cNvPr>
          <p:cNvSpPr/>
          <p:nvPr/>
        </p:nvSpPr>
        <p:spPr>
          <a:xfrm>
            <a:off x="6689271" y="2307771"/>
            <a:ext cx="3352800" cy="40632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C4D4C946-7169-AB18-8B08-C8776C4314F3}"/>
              </a:ext>
            </a:extLst>
          </p:cNvPr>
          <p:cNvSpPr txBox="1"/>
          <p:nvPr/>
        </p:nvSpPr>
        <p:spPr>
          <a:xfrm>
            <a:off x="7151914" y="2565194"/>
            <a:ext cx="2383972" cy="1077218"/>
          </a:xfrm>
          <a:prstGeom prst="rect">
            <a:avLst/>
          </a:prstGeom>
          <a:noFill/>
        </p:spPr>
        <p:txBody>
          <a:bodyPr wrap="square" rtlCol="0">
            <a:spAutoFit/>
          </a:bodyPr>
          <a:lstStyle/>
          <a:p>
            <a:pPr algn="ctr"/>
            <a:r>
              <a:rPr lang="en-US" sz="3200" b="1" dirty="0">
                <a:solidFill>
                  <a:schemeClr val="bg1"/>
                </a:solidFill>
              </a:rPr>
              <a:t>Aspirations </a:t>
            </a:r>
          </a:p>
          <a:p>
            <a:pPr algn="ctr"/>
            <a:r>
              <a:rPr lang="en-US" sz="3200" b="1" dirty="0">
                <a:solidFill>
                  <a:schemeClr val="bg1"/>
                </a:solidFill>
              </a:rPr>
              <a:t>spirations </a:t>
            </a:r>
          </a:p>
        </p:txBody>
      </p:sp>
      <p:sp>
        <p:nvSpPr>
          <p:cNvPr id="15" name="TextBox 14">
            <a:extLst>
              <a:ext uri="{FF2B5EF4-FFF2-40B4-BE49-F238E27FC236}">
                <a16:creationId xmlns:a16="http://schemas.microsoft.com/office/drawing/2014/main" id="{D4F56B84-A7F5-B2D5-6F19-0C3ECB6033C2}"/>
              </a:ext>
            </a:extLst>
          </p:cNvPr>
          <p:cNvSpPr txBox="1"/>
          <p:nvPr/>
        </p:nvSpPr>
        <p:spPr>
          <a:xfrm>
            <a:off x="6972300" y="3875631"/>
            <a:ext cx="2786742" cy="1354217"/>
          </a:xfrm>
          <a:prstGeom prst="rect">
            <a:avLst/>
          </a:prstGeom>
          <a:noFill/>
        </p:spPr>
        <p:txBody>
          <a:bodyPr wrap="square" rtlCol="0">
            <a:spAutoFit/>
          </a:bodyPr>
          <a:lstStyle/>
          <a:p>
            <a:pPr algn="ctr"/>
            <a:r>
              <a:rPr lang="en-US" sz="1600" b="1" dirty="0">
                <a:solidFill>
                  <a:schemeClr val="bg1"/>
                </a:solidFill>
              </a:rPr>
              <a:t>and actions, type of learning , Preferential for socially impactful companies , clarity on company evaluation </a:t>
            </a:r>
          </a:p>
          <a:p>
            <a:endParaRPr lang="en-US" dirty="0"/>
          </a:p>
        </p:txBody>
      </p:sp>
      <p:sp>
        <p:nvSpPr>
          <p:cNvPr id="13" name="Rectangle: Rounded Corners 12">
            <a:extLst>
              <a:ext uri="{FF2B5EF4-FFF2-40B4-BE49-F238E27FC236}">
                <a16:creationId xmlns:a16="http://schemas.microsoft.com/office/drawing/2014/main" id="{07627092-6A40-91CA-B5A4-BE67A593711F}"/>
              </a:ext>
            </a:extLst>
          </p:cNvPr>
          <p:cNvSpPr/>
          <p:nvPr/>
        </p:nvSpPr>
        <p:spPr>
          <a:xfrm>
            <a:off x="7130142" y="2432597"/>
            <a:ext cx="2471058" cy="114958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Mission Aspirations</a:t>
            </a:r>
            <a:endParaRPr lang="en-US" sz="2800" dirty="0"/>
          </a:p>
        </p:txBody>
      </p:sp>
      <p:sp>
        <p:nvSpPr>
          <p:cNvPr id="14" name="Rectangle: Rounded Corners 13">
            <a:extLst>
              <a:ext uri="{FF2B5EF4-FFF2-40B4-BE49-F238E27FC236}">
                <a16:creationId xmlns:a16="http://schemas.microsoft.com/office/drawing/2014/main" id="{55725797-B9DA-BF50-58FF-2D83969373D4}"/>
              </a:ext>
            </a:extLst>
          </p:cNvPr>
          <p:cNvSpPr/>
          <p:nvPr/>
        </p:nvSpPr>
        <p:spPr>
          <a:xfrm>
            <a:off x="6994072" y="3935863"/>
            <a:ext cx="2786742" cy="21930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b="1" dirty="0">
              <a:solidFill>
                <a:schemeClr val="accent6">
                  <a:lumMod val="75000"/>
                </a:schemeClr>
              </a:solidFill>
            </a:endParaRPr>
          </a:p>
          <a:p>
            <a:pPr algn="ctr"/>
            <a:endParaRPr lang="en-US" b="1" dirty="0">
              <a:solidFill>
                <a:schemeClr val="accent6">
                  <a:lumMod val="75000"/>
                </a:schemeClr>
              </a:solidFill>
            </a:endParaRPr>
          </a:p>
          <a:p>
            <a:pPr algn="ctr"/>
            <a:r>
              <a:rPr lang="en-US" sz="1800" b="1" dirty="0">
                <a:solidFill>
                  <a:schemeClr val="accent6">
                    <a:lumMod val="75000"/>
                  </a:schemeClr>
                </a:solidFill>
              </a:rPr>
              <a:t>Exploring Genz work trends: </a:t>
            </a:r>
          </a:p>
          <a:p>
            <a:pPr algn="ctr"/>
            <a:r>
              <a:rPr lang="en-US" sz="1600" b="1" dirty="0">
                <a:solidFill>
                  <a:schemeClr val="tx1"/>
                </a:solidFill>
              </a:rPr>
              <a:t>Company mission </a:t>
            </a:r>
            <a:r>
              <a:rPr lang="en-US" sz="1800" b="1" dirty="0">
                <a:solidFill>
                  <a:schemeClr val="tx1"/>
                </a:solidFill>
              </a:rPr>
              <a:t>Company mission and actions, type of learning , Preferential for socially impactful companies , clarity on company evaluation </a:t>
            </a:r>
          </a:p>
          <a:p>
            <a:pPr algn="ctr"/>
            <a:endParaRPr lang="en-US" dirty="0"/>
          </a:p>
        </p:txBody>
      </p:sp>
    </p:spTree>
    <p:extLst>
      <p:ext uri="{BB962C8B-B14F-4D97-AF65-F5344CB8AC3E}">
        <p14:creationId xmlns:p14="http://schemas.microsoft.com/office/powerpoint/2010/main" val="380462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5EA7EE-BCA6-1F1D-B53D-C760B0B3B614}"/>
              </a:ext>
            </a:extLst>
          </p:cNvPr>
          <p:cNvPicPr>
            <a:picLocks noChangeAspect="1"/>
          </p:cNvPicPr>
          <p:nvPr/>
        </p:nvPicPr>
        <p:blipFill>
          <a:blip r:embed="rId2"/>
          <a:srcRect l="928" t="26063" r="4024" b="12843"/>
          <a:stretch/>
        </p:blipFill>
        <p:spPr>
          <a:xfrm>
            <a:off x="616298" y="959091"/>
            <a:ext cx="10295542" cy="5082479"/>
          </a:xfrm>
          <a:prstGeom prst="rect">
            <a:avLst/>
          </a:prstGeom>
        </p:spPr>
      </p:pic>
    </p:spTree>
    <p:extLst>
      <p:ext uri="{BB962C8B-B14F-4D97-AF65-F5344CB8AC3E}">
        <p14:creationId xmlns:p14="http://schemas.microsoft.com/office/powerpoint/2010/main" val="1339327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15F345-C010-E0A8-D7D3-89761A2AA1AD}"/>
              </a:ext>
            </a:extLst>
          </p:cNvPr>
          <p:cNvPicPr>
            <a:picLocks noChangeAspect="1"/>
          </p:cNvPicPr>
          <p:nvPr/>
        </p:nvPicPr>
        <p:blipFill>
          <a:blip r:embed="rId2"/>
          <a:srcRect l="892" t="26191" r="37679" b="20317"/>
          <a:stretch/>
        </p:blipFill>
        <p:spPr>
          <a:xfrm>
            <a:off x="651500" y="899159"/>
            <a:ext cx="10716534" cy="5059681"/>
          </a:xfrm>
          <a:prstGeom prst="rect">
            <a:avLst/>
          </a:prstGeom>
        </p:spPr>
      </p:pic>
    </p:spTree>
    <p:extLst>
      <p:ext uri="{BB962C8B-B14F-4D97-AF65-F5344CB8AC3E}">
        <p14:creationId xmlns:p14="http://schemas.microsoft.com/office/powerpoint/2010/main" val="3978649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F3CAC14-7216-327F-10F4-B24808B4413D}"/>
              </a:ext>
            </a:extLst>
          </p:cNvPr>
          <p:cNvSpPr/>
          <p:nvPr/>
        </p:nvSpPr>
        <p:spPr>
          <a:xfrm>
            <a:off x="174172" y="1244491"/>
            <a:ext cx="3831771" cy="18477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solidFill>
                <a:cs typeface="Arial" panose="020B0604020202020204" pitchFamily="34" charset="0"/>
              </a:rPr>
              <a:t>Problem:</a:t>
            </a:r>
          </a:p>
          <a:p>
            <a:pPr algn="ctr"/>
            <a:endParaRPr lang="en-US" sz="1800" dirty="0">
              <a:solidFill>
                <a:schemeClr val="tx1"/>
              </a:solidFill>
            </a:endParaRPr>
          </a:p>
          <a:p>
            <a:pPr algn="ctr"/>
            <a:r>
              <a:rPr lang="en-US" sz="1800" dirty="0">
                <a:solidFill>
                  <a:schemeClr val="tx1"/>
                </a:solidFill>
              </a:rPr>
              <a:t>Low Employee Satisfaction Scores</a:t>
            </a:r>
          </a:p>
          <a:p>
            <a:pPr algn="ctr"/>
            <a:endParaRPr lang="en-US" dirty="0"/>
          </a:p>
        </p:txBody>
      </p:sp>
      <p:sp>
        <p:nvSpPr>
          <p:cNvPr id="11" name="Rectangle: Rounded Corners 10">
            <a:extLst>
              <a:ext uri="{FF2B5EF4-FFF2-40B4-BE49-F238E27FC236}">
                <a16:creationId xmlns:a16="http://schemas.microsoft.com/office/drawing/2014/main" id="{87A45337-7228-CF5E-6934-FC3B28CA2136}"/>
              </a:ext>
            </a:extLst>
          </p:cNvPr>
          <p:cNvSpPr/>
          <p:nvPr/>
        </p:nvSpPr>
        <p:spPr>
          <a:xfrm>
            <a:off x="174172" y="3287484"/>
            <a:ext cx="3853541" cy="30338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chemeClr val="tx1"/>
                </a:solidFill>
                <a:latin typeface="Arial" panose="020B0604020202020204" pitchFamily="34" charset="0"/>
                <a:cs typeface="Arial" panose="020B0604020202020204" pitchFamily="34" charset="0"/>
              </a:rPr>
              <a:t>Recommendations:</a:t>
            </a:r>
            <a:endParaRPr lang="en-US"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Conduct focus groups to gather detailed feedback.</a:t>
            </a:r>
          </a:p>
          <a:p>
            <a:pPr marL="285750" indent="-28575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Enhance communication through regular town hall meetings.</a:t>
            </a:r>
          </a:p>
          <a:p>
            <a:pPr marL="285750" indent="-28575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Increase recognition programs for employee achievements.</a:t>
            </a:r>
          </a:p>
          <a:p>
            <a:pPr algn="ctr"/>
            <a:endParaRPr lang="en-US" dirty="0"/>
          </a:p>
        </p:txBody>
      </p:sp>
      <p:sp>
        <p:nvSpPr>
          <p:cNvPr id="14" name="Rectangle: Rounded Corners 13">
            <a:extLst>
              <a:ext uri="{FF2B5EF4-FFF2-40B4-BE49-F238E27FC236}">
                <a16:creationId xmlns:a16="http://schemas.microsoft.com/office/drawing/2014/main" id="{E02AA315-22AF-D209-C151-B92EC5242F9C}"/>
              </a:ext>
            </a:extLst>
          </p:cNvPr>
          <p:cNvSpPr/>
          <p:nvPr/>
        </p:nvSpPr>
        <p:spPr>
          <a:xfrm>
            <a:off x="4169228" y="1244492"/>
            <a:ext cx="3831771" cy="19021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solidFill>
              </a:rPr>
              <a:t>Problem:</a:t>
            </a:r>
          </a:p>
          <a:p>
            <a:pPr algn="ctr"/>
            <a:endParaRPr lang="en-US" sz="2400" b="1" dirty="0">
              <a:solidFill>
                <a:schemeClr val="tx1"/>
              </a:solidFill>
            </a:endParaRPr>
          </a:p>
          <a:p>
            <a:pPr algn="ctr"/>
            <a:r>
              <a:rPr lang="en-US" dirty="0">
                <a:solidFill>
                  <a:schemeClr val="tx1"/>
                </a:solidFill>
              </a:rPr>
              <a:t> </a:t>
            </a:r>
            <a:r>
              <a:rPr lang="en-US" sz="1800" dirty="0">
                <a:solidFill>
                  <a:schemeClr val="tx1"/>
                </a:solidFill>
              </a:rPr>
              <a:t>Project Completion Times</a:t>
            </a:r>
          </a:p>
          <a:p>
            <a:pPr algn="ctr"/>
            <a:endParaRPr lang="en-US" dirty="0"/>
          </a:p>
        </p:txBody>
      </p:sp>
      <p:sp>
        <p:nvSpPr>
          <p:cNvPr id="15" name="Rectangle: Rounded Corners 14">
            <a:extLst>
              <a:ext uri="{FF2B5EF4-FFF2-40B4-BE49-F238E27FC236}">
                <a16:creationId xmlns:a16="http://schemas.microsoft.com/office/drawing/2014/main" id="{26AE6816-71A2-D5D3-2126-012DC0657272}"/>
              </a:ext>
            </a:extLst>
          </p:cNvPr>
          <p:cNvSpPr/>
          <p:nvPr/>
        </p:nvSpPr>
        <p:spPr>
          <a:xfrm>
            <a:off x="4223656" y="3287485"/>
            <a:ext cx="3722914" cy="305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chemeClr val="tx1"/>
                </a:solidFill>
                <a:latin typeface="Arial" panose="020B0604020202020204" pitchFamily="34" charset="0"/>
                <a:cs typeface="Arial" panose="020B0604020202020204" pitchFamily="34" charset="0"/>
              </a:rPr>
              <a:t>Recommendations:</a:t>
            </a:r>
            <a:endParaRPr lang="en-US"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Review project management practices to identify bottlenecks.</a:t>
            </a:r>
          </a:p>
          <a:p>
            <a:pPr marL="285750" indent="-28575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Implement agile methodologies to improve flexibility.</a:t>
            </a:r>
          </a:p>
          <a:p>
            <a:pPr marL="285750" indent="-28575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Allocate resources more effectively to meet deadlines.</a:t>
            </a:r>
          </a:p>
          <a:p>
            <a:pPr algn="ctr"/>
            <a:endParaRPr lang="en-US" dirty="0"/>
          </a:p>
        </p:txBody>
      </p:sp>
      <p:sp>
        <p:nvSpPr>
          <p:cNvPr id="6" name="Rectangle: Rounded Corners 5">
            <a:extLst>
              <a:ext uri="{FF2B5EF4-FFF2-40B4-BE49-F238E27FC236}">
                <a16:creationId xmlns:a16="http://schemas.microsoft.com/office/drawing/2014/main" id="{DAA1265C-E841-3DCB-E850-C725D352BBC3}"/>
              </a:ext>
            </a:extLst>
          </p:cNvPr>
          <p:cNvSpPr/>
          <p:nvPr/>
        </p:nvSpPr>
        <p:spPr>
          <a:xfrm>
            <a:off x="8153400" y="1244491"/>
            <a:ext cx="3654287" cy="18477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b="1" dirty="0">
              <a:solidFill>
                <a:schemeClr val="tx1"/>
              </a:solidFill>
            </a:endParaRPr>
          </a:p>
          <a:p>
            <a:pPr algn="ctr"/>
            <a:r>
              <a:rPr lang="en-US" sz="2400" b="1" dirty="0">
                <a:solidFill>
                  <a:schemeClr val="tx1"/>
                </a:solidFill>
              </a:rPr>
              <a:t>Problem : </a:t>
            </a:r>
          </a:p>
          <a:p>
            <a:pPr algn="ctr"/>
            <a:endParaRPr lang="en-US" sz="2400" b="1" dirty="0">
              <a:solidFill>
                <a:schemeClr val="tx1"/>
              </a:solidFill>
            </a:endParaRPr>
          </a:p>
          <a:p>
            <a:pPr algn="ctr"/>
            <a:r>
              <a:rPr lang="en-US" sz="1800" dirty="0">
                <a:solidFill>
                  <a:schemeClr val="tx1"/>
                </a:solidFill>
              </a:rPr>
              <a:t>Poor or Low Salaries </a:t>
            </a:r>
          </a:p>
          <a:p>
            <a:pPr algn="ctr"/>
            <a:endParaRPr lang="en-US" sz="1800" dirty="0">
              <a:solidFill>
                <a:schemeClr val="tx1"/>
              </a:solidFill>
            </a:endParaRPr>
          </a:p>
          <a:p>
            <a:pPr algn="ctr"/>
            <a:endParaRPr lang="en-US" dirty="0"/>
          </a:p>
        </p:txBody>
      </p:sp>
      <p:sp>
        <p:nvSpPr>
          <p:cNvPr id="8" name="Rectangle: Rounded Corners 7">
            <a:extLst>
              <a:ext uri="{FF2B5EF4-FFF2-40B4-BE49-F238E27FC236}">
                <a16:creationId xmlns:a16="http://schemas.microsoft.com/office/drawing/2014/main" id="{E6233DD8-14DD-16A7-70B1-A549CBA0DB72}"/>
              </a:ext>
            </a:extLst>
          </p:cNvPr>
          <p:cNvSpPr/>
          <p:nvPr/>
        </p:nvSpPr>
        <p:spPr>
          <a:xfrm>
            <a:off x="8186054" y="3262900"/>
            <a:ext cx="3831774" cy="305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chemeClr val="tx1"/>
                </a:solidFill>
                <a:latin typeface="Arial" panose="020B0604020202020204" pitchFamily="34" charset="0"/>
                <a:cs typeface="Arial" panose="020B0604020202020204" pitchFamily="34" charset="0"/>
              </a:rPr>
              <a:t>Recommendations : </a:t>
            </a:r>
          </a:p>
          <a:p>
            <a:pPr marL="285750" indent="-28575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Conduct regular market research </a:t>
            </a:r>
          </a:p>
          <a:p>
            <a:pPr marL="285750" indent="-28575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Implement performance-based pay</a:t>
            </a:r>
          </a:p>
          <a:p>
            <a:pPr marL="285750" indent="-285750">
              <a:buFont typeface="Wingdings" panose="05000000000000000000" pitchFamily="2" charset="2"/>
              <a:buChar char="Ø"/>
            </a:pPr>
            <a:r>
              <a:rPr lang="en-US" dirty="0">
                <a:solidFill>
                  <a:schemeClr val="tx1"/>
                </a:solidFill>
                <a:latin typeface="Arial" panose="020B0604020202020204" pitchFamily="34" charset="0"/>
                <a:ea typeface="Arial"/>
                <a:cs typeface="Arial" panose="020B0604020202020204" pitchFamily="34" charset="0"/>
                <a:sym typeface="Arial"/>
              </a:rPr>
              <a:t>Enhance</a:t>
            </a:r>
            <a:r>
              <a:rPr lang="en-US" b="0" i="0" dirty="0">
                <a:solidFill>
                  <a:schemeClr val="tx1"/>
                </a:solidFill>
                <a:latin typeface="Arial" panose="020B0604020202020204" pitchFamily="34" charset="0"/>
                <a:ea typeface="Arial"/>
                <a:cs typeface="Arial" panose="020B0604020202020204" pitchFamily="34" charset="0"/>
                <a:sym typeface="Arial"/>
              </a:rPr>
              <a:t> non-monetary benefits such as health insurance, flexible work hours or professional development opportunities</a:t>
            </a:r>
            <a:endParaRPr lang="en-US" dirty="0">
              <a:solidFill>
                <a:schemeClr val="tx1"/>
              </a:solidFill>
              <a:latin typeface="Arial" panose="020B0604020202020204" pitchFamily="34" charset="0"/>
              <a:ea typeface="Arial"/>
              <a:cs typeface="Arial" panose="020B0604020202020204" pitchFamily="34" charset="0"/>
              <a:sym typeface="Arial"/>
            </a:endParaRPr>
          </a:p>
          <a:p>
            <a:pPr algn="ctr"/>
            <a:endParaRPr lang="en-US" dirty="0"/>
          </a:p>
        </p:txBody>
      </p:sp>
    </p:spTree>
    <p:extLst>
      <p:ext uri="{BB962C8B-B14F-4D97-AF65-F5344CB8AC3E}">
        <p14:creationId xmlns:p14="http://schemas.microsoft.com/office/powerpoint/2010/main" val="39127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136835-5219-18FD-E5B2-05D94CAFC4A1}"/>
              </a:ext>
            </a:extLst>
          </p:cNvPr>
          <p:cNvSpPr txBox="1"/>
          <p:nvPr/>
        </p:nvSpPr>
        <p:spPr>
          <a:xfrm>
            <a:off x="1232452" y="1719470"/>
            <a:ext cx="9322905" cy="369332"/>
          </a:xfrm>
          <a:prstGeom prst="rect">
            <a:avLst/>
          </a:prstGeom>
          <a:noFill/>
        </p:spPr>
        <p:txBody>
          <a:bodyPr wrap="square" rtlCol="0">
            <a:spAutoFit/>
          </a:bodyPr>
          <a:lstStyle/>
          <a:p>
            <a:r>
              <a:rPr lang="en-US" b="1" dirty="0">
                <a:solidFill>
                  <a:srgbClr val="7030A0"/>
                </a:solidFill>
                <a:hlinkClick r:id="rId2" action="ppaction://hlinkfile">
                  <a:extLst>
                    <a:ext uri="{A12FA001-AC4F-418D-AE19-62706E023703}">
                      <ahyp:hlinkClr xmlns:ahyp="http://schemas.microsoft.com/office/drawing/2018/hyperlinkcolor" val="tx"/>
                    </a:ext>
                  </a:extLst>
                </a:hlinkClick>
              </a:rPr>
              <a:t>Data Analyst : </a:t>
            </a:r>
            <a:r>
              <a:rPr lang="en-US" dirty="0">
                <a:solidFill>
                  <a:srgbClr val="7030A0"/>
                </a:solidFill>
                <a:hlinkClick r:id="rId2" action="ppaction://hlinkfile">
                  <a:extLst>
                    <a:ext uri="{A12FA001-AC4F-418D-AE19-62706E023703}">
                      <ahyp:hlinkClr xmlns:ahyp="http://schemas.microsoft.com/office/drawing/2018/hyperlinkcolor" val="tx"/>
                    </a:ext>
                  </a:extLst>
                </a:hlinkClick>
              </a:rPr>
              <a:t>..\Certificate\certificate-data-analyst-internship-66da60bee9078828fd0868f6.pdf</a:t>
            </a:r>
            <a:endParaRPr lang="en-US" dirty="0">
              <a:solidFill>
                <a:srgbClr val="7030A0"/>
              </a:solidFill>
            </a:endParaRPr>
          </a:p>
        </p:txBody>
      </p:sp>
      <p:sp>
        <p:nvSpPr>
          <p:cNvPr id="6" name="TextBox 5">
            <a:extLst>
              <a:ext uri="{FF2B5EF4-FFF2-40B4-BE49-F238E27FC236}">
                <a16:creationId xmlns:a16="http://schemas.microsoft.com/office/drawing/2014/main" id="{93642F57-C0CC-F246-23D1-9D8AA9416979}"/>
              </a:ext>
            </a:extLst>
          </p:cNvPr>
          <p:cNvSpPr txBox="1"/>
          <p:nvPr/>
        </p:nvSpPr>
        <p:spPr>
          <a:xfrm>
            <a:off x="1232452" y="864704"/>
            <a:ext cx="7255565" cy="369332"/>
          </a:xfrm>
          <a:prstGeom prst="rect">
            <a:avLst/>
          </a:prstGeom>
          <a:noFill/>
        </p:spPr>
        <p:txBody>
          <a:bodyPr wrap="square" rtlCol="0">
            <a:spAutoFit/>
          </a:bodyPr>
          <a:lstStyle/>
          <a:p>
            <a:r>
              <a:rPr lang="en-US" dirty="0"/>
              <a:t>Certificates issued by the </a:t>
            </a:r>
            <a:r>
              <a:rPr lang="en-US" dirty="0" err="1"/>
              <a:t>kulturehire</a:t>
            </a:r>
            <a:r>
              <a:rPr lang="en-US" dirty="0"/>
              <a:t> :</a:t>
            </a:r>
          </a:p>
        </p:txBody>
      </p:sp>
      <p:sp>
        <p:nvSpPr>
          <p:cNvPr id="8" name="TextBox 7">
            <a:extLst>
              <a:ext uri="{FF2B5EF4-FFF2-40B4-BE49-F238E27FC236}">
                <a16:creationId xmlns:a16="http://schemas.microsoft.com/office/drawing/2014/main" id="{06F9AFE4-C002-F49E-FE87-32BF77349876}"/>
              </a:ext>
            </a:extLst>
          </p:cNvPr>
          <p:cNvSpPr txBox="1"/>
          <p:nvPr/>
        </p:nvSpPr>
        <p:spPr>
          <a:xfrm>
            <a:off x="1232451" y="2274153"/>
            <a:ext cx="9670775" cy="369332"/>
          </a:xfrm>
          <a:prstGeom prst="rect">
            <a:avLst/>
          </a:prstGeom>
          <a:noFill/>
        </p:spPr>
        <p:txBody>
          <a:bodyPr wrap="square">
            <a:spAutoFit/>
          </a:bodyPr>
          <a:lstStyle/>
          <a:p>
            <a:r>
              <a:rPr lang="en-US" b="1" dirty="0">
                <a:solidFill>
                  <a:srgbClr val="7030A0"/>
                </a:solidFill>
                <a:hlinkClick r:id="rId3" action="ppaction://hlinkfile">
                  <a:extLst>
                    <a:ext uri="{A12FA001-AC4F-418D-AE19-62706E023703}">
                      <ahyp:hlinkClr xmlns:ahyp="http://schemas.microsoft.com/office/drawing/2018/hyperlinkcolor" val="tx"/>
                    </a:ext>
                  </a:extLst>
                </a:hlinkClick>
              </a:rPr>
              <a:t>SQL Certificate : </a:t>
            </a:r>
            <a:r>
              <a:rPr lang="en-US" dirty="0">
                <a:solidFill>
                  <a:srgbClr val="7030A0"/>
                </a:solidFill>
                <a:hlinkClick r:id="rId3" action="ppaction://hlinkfile">
                  <a:extLst>
                    <a:ext uri="{A12FA001-AC4F-418D-AE19-62706E023703}">
                      <ahyp:hlinkClr xmlns:ahyp="http://schemas.microsoft.com/office/drawing/2018/hyperlinkcolor" val="tx"/>
                    </a:ext>
                  </a:extLst>
                </a:hlinkClick>
              </a:rPr>
              <a:t>..\Certificate\certificate-mysql-for-beginners-2024-6640d9d0384e44681e0965d6.pdf</a:t>
            </a:r>
            <a:endParaRPr lang="en-US" dirty="0">
              <a:solidFill>
                <a:srgbClr val="7030A0"/>
              </a:solidFill>
            </a:endParaRPr>
          </a:p>
        </p:txBody>
      </p:sp>
      <p:sp>
        <p:nvSpPr>
          <p:cNvPr id="10" name="TextBox 9">
            <a:extLst>
              <a:ext uri="{FF2B5EF4-FFF2-40B4-BE49-F238E27FC236}">
                <a16:creationId xmlns:a16="http://schemas.microsoft.com/office/drawing/2014/main" id="{4B1FA3C8-5E96-2D8F-D838-52C5D3C8CC33}"/>
              </a:ext>
            </a:extLst>
          </p:cNvPr>
          <p:cNvSpPr txBox="1"/>
          <p:nvPr/>
        </p:nvSpPr>
        <p:spPr>
          <a:xfrm>
            <a:off x="1272208" y="2828836"/>
            <a:ext cx="9243392" cy="369332"/>
          </a:xfrm>
          <a:prstGeom prst="rect">
            <a:avLst/>
          </a:prstGeom>
          <a:noFill/>
        </p:spPr>
        <p:txBody>
          <a:bodyPr wrap="square" rtlCol="0">
            <a:spAutoFit/>
          </a:bodyPr>
          <a:lstStyle/>
          <a:p>
            <a:r>
              <a:rPr lang="fr-FR" b="1" dirty="0">
                <a:solidFill>
                  <a:srgbClr val="7030A0"/>
                </a:solidFill>
                <a:hlinkClick r:id="rId4" action="ppaction://hlinkfile">
                  <a:extLst>
                    <a:ext uri="{A12FA001-AC4F-418D-AE19-62706E023703}">
                      <ahyp:hlinkClr xmlns:ahyp="http://schemas.microsoft.com/office/drawing/2018/hyperlinkcolor" val="tx"/>
                    </a:ext>
                  </a:extLst>
                </a:hlinkClick>
              </a:rPr>
              <a:t>Excel </a:t>
            </a:r>
            <a:r>
              <a:rPr lang="fr-FR" b="1" dirty="0" err="1">
                <a:solidFill>
                  <a:srgbClr val="7030A0"/>
                </a:solidFill>
                <a:hlinkClick r:id="rId4" action="ppaction://hlinkfile">
                  <a:extLst>
                    <a:ext uri="{A12FA001-AC4F-418D-AE19-62706E023703}">
                      <ahyp:hlinkClr xmlns:ahyp="http://schemas.microsoft.com/office/drawing/2018/hyperlinkcolor" val="tx"/>
                    </a:ext>
                  </a:extLst>
                </a:hlinkClick>
              </a:rPr>
              <a:t>Certificate</a:t>
            </a:r>
            <a:r>
              <a:rPr lang="fr-FR" b="1" dirty="0">
                <a:solidFill>
                  <a:srgbClr val="7030A0"/>
                </a:solidFill>
                <a:hlinkClick r:id="rId4" action="ppaction://hlinkfile">
                  <a:extLst>
                    <a:ext uri="{A12FA001-AC4F-418D-AE19-62706E023703}">
                      <ahyp:hlinkClr xmlns:ahyp="http://schemas.microsoft.com/office/drawing/2018/hyperlinkcolor" val="tx"/>
                    </a:ext>
                  </a:extLst>
                </a:hlinkClick>
              </a:rPr>
              <a:t> </a:t>
            </a:r>
            <a:r>
              <a:rPr lang="fr-FR" dirty="0">
                <a:solidFill>
                  <a:srgbClr val="0563C1"/>
                </a:solidFill>
                <a:hlinkClick r:id="rId4" action="ppaction://hlinkfile">
                  <a:extLst>
                    <a:ext uri="{A12FA001-AC4F-418D-AE19-62706E023703}">
                      <ahyp:hlinkClr xmlns:ahyp="http://schemas.microsoft.com/office/drawing/2018/hyperlinkcolor" val="tx"/>
                    </a:ext>
                  </a:extLst>
                </a:hlinkClick>
              </a:rPr>
              <a:t>: ..\</a:t>
            </a:r>
            <a:r>
              <a:rPr lang="fr-FR" dirty="0" err="1">
                <a:solidFill>
                  <a:srgbClr val="0563C1"/>
                </a:solidFill>
                <a:hlinkClick r:id="rId4" action="ppaction://hlinkfile">
                  <a:extLst>
                    <a:ext uri="{A12FA001-AC4F-418D-AE19-62706E023703}">
                      <ahyp:hlinkClr xmlns:ahyp="http://schemas.microsoft.com/office/drawing/2018/hyperlinkcolor" val="tx"/>
                    </a:ext>
                  </a:extLst>
                </a:hlinkClick>
              </a:rPr>
              <a:t>Certificate</a:t>
            </a:r>
            <a:r>
              <a:rPr lang="fr-FR" dirty="0">
                <a:solidFill>
                  <a:srgbClr val="0563C1"/>
                </a:solidFill>
                <a:hlinkClick r:id="rId4" action="ppaction://hlinkfile">
                  <a:extLst>
                    <a:ext uri="{A12FA001-AC4F-418D-AE19-62706E023703}">
                      <ahyp:hlinkClr xmlns:ahyp="http://schemas.microsoft.com/office/drawing/2018/hyperlinkcolor" val="tx"/>
                    </a:ext>
                  </a:extLst>
                </a:hlinkClick>
              </a:rPr>
              <a:t>\</a:t>
            </a:r>
            <a:r>
              <a:rPr lang="fr-FR" dirty="0" err="1">
                <a:solidFill>
                  <a:srgbClr val="0563C1"/>
                </a:solidFill>
                <a:hlinkClick r:id="rId4" action="ppaction://hlinkfile">
                  <a:extLst>
                    <a:ext uri="{A12FA001-AC4F-418D-AE19-62706E023703}">
                      <ahyp:hlinkClr xmlns:ahyp="http://schemas.microsoft.com/office/drawing/2018/hyperlinkcolor" val="tx"/>
                    </a:ext>
                  </a:extLst>
                </a:hlinkClick>
              </a:rPr>
              <a:t>Kulture</a:t>
            </a:r>
            <a:r>
              <a:rPr lang="fr-FR" dirty="0">
                <a:solidFill>
                  <a:srgbClr val="0563C1"/>
                </a:solidFill>
                <a:hlinkClick r:id="rId4" action="ppaction://hlinkfile">
                  <a:extLst>
                    <a:ext uri="{A12FA001-AC4F-418D-AE19-62706E023703}">
                      <ahyp:hlinkClr xmlns:ahyp="http://schemas.microsoft.com/office/drawing/2018/hyperlinkcolor" val="tx"/>
                    </a:ext>
                  </a:extLst>
                </a:hlinkClick>
              </a:rPr>
              <a:t> </a:t>
            </a:r>
            <a:r>
              <a:rPr lang="fr-FR" dirty="0" err="1">
                <a:solidFill>
                  <a:srgbClr val="0563C1"/>
                </a:solidFill>
                <a:hlinkClick r:id="rId4" action="ppaction://hlinkfile">
                  <a:extLst>
                    <a:ext uri="{A12FA001-AC4F-418D-AE19-62706E023703}">
                      <ahyp:hlinkClr xmlns:ahyp="http://schemas.microsoft.com/office/drawing/2018/hyperlinkcolor" val="tx"/>
                    </a:ext>
                  </a:extLst>
                </a:hlinkClick>
              </a:rPr>
              <a:t>hire</a:t>
            </a:r>
            <a:r>
              <a:rPr lang="fr-FR" dirty="0">
                <a:solidFill>
                  <a:srgbClr val="0563C1"/>
                </a:solidFill>
                <a:hlinkClick r:id="rId4" action="ppaction://hlinkfile">
                  <a:extLst>
                    <a:ext uri="{A12FA001-AC4F-418D-AE19-62706E023703}">
                      <ahyp:hlinkClr xmlns:ahyp="http://schemas.microsoft.com/office/drawing/2018/hyperlinkcolor" val="tx"/>
                    </a:ext>
                  </a:extLst>
                </a:hlinkClick>
              </a:rPr>
              <a:t> </a:t>
            </a:r>
            <a:r>
              <a:rPr lang="fr-FR" dirty="0" err="1">
                <a:solidFill>
                  <a:srgbClr val="0563C1"/>
                </a:solidFill>
                <a:hlinkClick r:id="rId4" action="ppaction://hlinkfile">
                  <a:extLst>
                    <a:ext uri="{A12FA001-AC4F-418D-AE19-62706E023703}">
                      <ahyp:hlinkClr xmlns:ahyp="http://schemas.microsoft.com/office/drawing/2018/hyperlinkcolor" val="tx"/>
                    </a:ext>
                  </a:extLst>
                </a:hlinkClick>
              </a:rPr>
              <a:t>excel</a:t>
            </a:r>
            <a:r>
              <a:rPr lang="fr-FR" dirty="0">
                <a:solidFill>
                  <a:srgbClr val="0563C1"/>
                </a:solidFill>
                <a:hlinkClick r:id="rId4" action="ppaction://hlinkfile">
                  <a:extLst>
                    <a:ext uri="{A12FA001-AC4F-418D-AE19-62706E023703}">
                      <ahyp:hlinkClr xmlns:ahyp="http://schemas.microsoft.com/office/drawing/2018/hyperlinkcolor" val="tx"/>
                    </a:ext>
                  </a:extLst>
                </a:hlinkClick>
              </a:rPr>
              <a:t> certificate.pdf</a:t>
            </a:r>
            <a:endParaRPr lang="en-US" dirty="0"/>
          </a:p>
        </p:txBody>
      </p:sp>
    </p:spTree>
    <p:extLst>
      <p:ext uri="{BB962C8B-B14F-4D97-AF65-F5344CB8AC3E}">
        <p14:creationId xmlns:p14="http://schemas.microsoft.com/office/powerpoint/2010/main" val="416911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25D8C6-9620-CCD7-73B7-F2E64A8C3808}"/>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28126111-38FF-72B7-A484-7ABC7B156968}"/>
              </a:ext>
            </a:extLst>
          </p:cNvPr>
          <p:cNvSpPr>
            <a:spLocks noGrp="1"/>
          </p:cNvSpPr>
          <p:nvPr>
            <p:ph type="subTitle" idx="1"/>
          </p:nvPr>
        </p:nvSpPr>
        <p:spPr/>
        <p:txBody>
          <a:bodyPr/>
          <a:lstStyle/>
          <a:p>
            <a:r>
              <a:rPr lang="en-US" dirty="0"/>
              <a:t>                                                                L. L. </a:t>
            </a:r>
            <a:r>
              <a:rPr lang="en-US"/>
              <a:t>Sree Harshitha</a:t>
            </a:r>
            <a:endParaRPr lang="en-US" dirty="0"/>
          </a:p>
        </p:txBody>
      </p:sp>
    </p:spTree>
    <p:extLst>
      <p:ext uri="{BB962C8B-B14F-4D97-AF65-F5344CB8AC3E}">
        <p14:creationId xmlns:p14="http://schemas.microsoft.com/office/powerpoint/2010/main" val="39426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8892-C8B0-EA14-5BA9-1DC948FB40C7}"/>
              </a:ext>
            </a:extLst>
          </p:cNvPr>
          <p:cNvSpPr>
            <a:spLocks noGrp="1"/>
          </p:cNvSpPr>
          <p:nvPr>
            <p:ph type="title"/>
          </p:nvPr>
        </p:nvSpPr>
        <p:spPr>
          <a:xfrm>
            <a:off x="838200" y="365125"/>
            <a:ext cx="10515600" cy="970773"/>
          </a:xfrm>
        </p:spPr>
        <p:txBody>
          <a:bodyPr>
            <a:normAutofit/>
          </a:bodyPr>
          <a:lstStyle/>
          <a:p>
            <a:pPr algn="ctr"/>
            <a:r>
              <a:rPr lang="en-US" sz="5400" b="1" dirty="0">
                <a:solidFill>
                  <a:schemeClr val="accent1">
                    <a:lumMod val="50000"/>
                  </a:schemeClr>
                </a:solidFill>
              </a:rPr>
              <a:t>ROAD MAP OF PROJECT</a:t>
            </a:r>
          </a:p>
        </p:txBody>
      </p:sp>
      <p:sp>
        <p:nvSpPr>
          <p:cNvPr id="5" name="Rectangle: Rounded Corners 4">
            <a:extLst>
              <a:ext uri="{FF2B5EF4-FFF2-40B4-BE49-F238E27FC236}">
                <a16:creationId xmlns:a16="http://schemas.microsoft.com/office/drawing/2014/main" id="{A2D5C4DE-2896-064E-FF3D-BCBE2163F9BA}"/>
              </a:ext>
            </a:extLst>
          </p:cNvPr>
          <p:cNvSpPr/>
          <p:nvPr/>
        </p:nvSpPr>
        <p:spPr>
          <a:xfrm>
            <a:off x="142309" y="1369750"/>
            <a:ext cx="1892594" cy="2238154"/>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800" b="1" dirty="0">
              <a:solidFill>
                <a:srgbClr val="0C0C0C"/>
              </a:solidFill>
              <a:latin typeface="Arial"/>
              <a:ea typeface="Arial"/>
              <a:cs typeface="Arial"/>
              <a:sym typeface="Arial"/>
            </a:endParaRPr>
          </a:p>
          <a:p>
            <a:pPr algn="ctr"/>
            <a:endParaRPr lang="en-US" b="1" dirty="0">
              <a:solidFill>
                <a:srgbClr val="0C0C0C"/>
              </a:solidFill>
              <a:latin typeface="Arial"/>
              <a:ea typeface="Arial"/>
              <a:cs typeface="Arial"/>
              <a:sym typeface="Arial"/>
            </a:endParaRPr>
          </a:p>
          <a:p>
            <a:pPr algn="ctr"/>
            <a:endParaRPr lang="en-US" sz="1800" b="1" dirty="0">
              <a:solidFill>
                <a:srgbClr val="0C0C0C"/>
              </a:solidFill>
              <a:latin typeface="Arial"/>
              <a:ea typeface="Arial"/>
              <a:cs typeface="Arial"/>
              <a:sym typeface="Arial"/>
            </a:endParaRPr>
          </a:p>
          <a:p>
            <a:pPr algn="ctr"/>
            <a:endParaRPr lang="en-US" b="1" dirty="0">
              <a:solidFill>
                <a:srgbClr val="0C0C0C"/>
              </a:solidFill>
              <a:latin typeface="Arial"/>
              <a:ea typeface="Arial"/>
              <a:cs typeface="Arial"/>
              <a:sym typeface="Arial"/>
            </a:endParaRPr>
          </a:p>
          <a:p>
            <a:pPr algn="ctr"/>
            <a:endParaRPr lang="en-US" sz="1800" b="1" dirty="0">
              <a:solidFill>
                <a:srgbClr val="0C0C0C"/>
              </a:solidFill>
              <a:latin typeface="Arial"/>
              <a:ea typeface="Arial"/>
              <a:cs typeface="Arial"/>
              <a:sym typeface="Arial"/>
            </a:endParaRPr>
          </a:p>
          <a:p>
            <a:pPr algn="ctr"/>
            <a:r>
              <a:rPr lang="en-US" sz="1800" b="1" dirty="0">
                <a:solidFill>
                  <a:srgbClr val="0C0C0C"/>
                </a:solidFill>
                <a:latin typeface="Arial"/>
                <a:ea typeface="Arial"/>
                <a:cs typeface="Arial"/>
                <a:sym typeface="Arial"/>
              </a:rPr>
              <a:t>Dashboards</a:t>
            </a:r>
          </a:p>
          <a:p>
            <a:pPr algn="ctr"/>
            <a:r>
              <a:rPr lang="en-US" sz="2400" b="1" dirty="0">
                <a:solidFill>
                  <a:srgbClr val="0C0C0C"/>
                </a:solidFill>
                <a:latin typeface="Arial"/>
                <a:ea typeface="Arial"/>
                <a:cs typeface="Arial"/>
                <a:sym typeface="Arial"/>
              </a:rPr>
              <a:t>- - - - - - - - </a:t>
            </a:r>
          </a:p>
          <a:p>
            <a:pPr algn="ctr"/>
            <a:r>
              <a:rPr lang="en-US" sz="1400" dirty="0">
                <a:solidFill>
                  <a:srgbClr val="0C0C0C"/>
                </a:solidFill>
                <a:latin typeface="Arial"/>
                <a:ea typeface="Arial"/>
                <a:cs typeface="Arial"/>
                <a:sym typeface="Arial"/>
              </a:rPr>
              <a:t>Developed three dashboards on customer service, finance and orders in EXCEL</a:t>
            </a:r>
            <a:endParaRPr lang="en-US" sz="1400" dirty="0"/>
          </a:p>
          <a:p>
            <a:pPr algn="ctr"/>
            <a:endParaRPr lang="en-US" b="1" dirty="0">
              <a:solidFill>
                <a:srgbClr val="0C0C0C"/>
              </a:solidFill>
              <a:latin typeface="Arial"/>
              <a:cs typeface="Arial"/>
              <a:sym typeface="Arial"/>
            </a:endParaRPr>
          </a:p>
          <a:p>
            <a:pPr algn="ctr"/>
            <a:endParaRPr lang="en-US" b="1" dirty="0">
              <a:solidFill>
                <a:srgbClr val="0C0C0C"/>
              </a:solidFill>
              <a:latin typeface="Arial"/>
              <a:cs typeface="Arial"/>
              <a:sym typeface="Arial"/>
            </a:endParaRPr>
          </a:p>
          <a:p>
            <a:pPr algn="ctr"/>
            <a:endParaRPr lang="en-US" b="1" dirty="0">
              <a:solidFill>
                <a:srgbClr val="0C0C0C"/>
              </a:solidFill>
              <a:latin typeface="Arial"/>
              <a:cs typeface="Arial"/>
              <a:sym typeface="Arial"/>
            </a:endParaRPr>
          </a:p>
          <a:p>
            <a:pPr algn="ctr"/>
            <a:endParaRPr lang="en-US" b="1" dirty="0">
              <a:solidFill>
                <a:srgbClr val="0C0C0C"/>
              </a:solidFill>
              <a:latin typeface="Arial"/>
              <a:cs typeface="Arial"/>
              <a:sym typeface="Arial"/>
            </a:endParaRPr>
          </a:p>
          <a:p>
            <a:pPr algn="ctr"/>
            <a:endParaRPr lang="en-US" dirty="0"/>
          </a:p>
          <a:p>
            <a:pPr algn="ctr"/>
            <a:endParaRPr lang="en-US" dirty="0"/>
          </a:p>
        </p:txBody>
      </p:sp>
      <p:sp>
        <p:nvSpPr>
          <p:cNvPr id="11" name="Rectangle: Rounded Corners 10">
            <a:extLst>
              <a:ext uri="{FF2B5EF4-FFF2-40B4-BE49-F238E27FC236}">
                <a16:creationId xmlns:a16="http://schemas.microsoft.com/office/drawing/2014/main" id="{B60B25E6-42AD-FC7C-71A3-6ECF565B7D02}"/>
              </a:ext>
            </a:extLst>
          </p:cNvPr>
          <p:cNvSpPr/>
          <p:nvPr/>
        </p:nvSpPr>
        <p:spPr>
          <a:xfrm>
            <a:off x="3323578" y="1297863"/>
            <a:ext cx="2041451" cy="2349796"/>
          </a:xfrm>
          <a:prstGeom prst="round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latin typeface="Arial" panose="020B0604020202020204" pitchFamily="34" charset="0"/>
                <a:cs typeface="Arial" panose="020B0604020202020204" pitchFamily="34" charset="0"/>
              </a:rPr>
              <a:t>Data Collection </a:t>
            </a:r>
          </a:p>
          <a:p>
            <a:pPr algn="ctr"/>
            <a:r>
              <a:rPr lang="en-US" sz="2000" b="1" i="0" dirty="0">
                <a:solidFill>
                  <a:srgbClr val="0C0C0C"/>
                </a:solidFill>
                <a:latin typeface="Arial" panose="020B0604020202020204" pitchFamily="34" charset="0"/>
                <a:ea typeface="Play"/>
                <a:cs typeface="Arial" panose="020B0604020202020204" pitchFamily="34" charset="0"/>
                <a:sym typeface="Play"/>
              </a:rPr>
              <a:t>- - - - - - - - - - - </a:t>
            </a:r>
          </a:p>
          <a:p>
            <a:pPr algn="ctr"/>
            <a:r>
              <a:rPr lang="en-US" sz="1400" b="0" i="0" dirty="0">
                <a:solidFill>
                  <a:srgbClr val="0C0C0C"/>
                </a:solidFill>
                <a:latin typeface="Play"/>
                <a:ea typeface="Play"/>
                <a:cs typeface="Play"/>
                <a:sym typeface="Play"/>
              </a:rPr>
              <a:t>Created a Google Form with tailored questions to collect data on Gen-Z's career aspirations.</a:t>
            </a: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6" name="Rectangle: Rounded Corners 15">
            <a:extLst>
              <a:ext uri="{FF2B5EF4-FFF2-40B4-BE49-F238E27FC236}">
                <a16:creationId xmlns:a16="http://schemas.microsoft.com/office/drawing/2014/main" id="{40C13644-A44F-969E-EB81-D7A9130B9D14}"/>
              </a:ext>
            </a:extLst>
          </p:cNvPr>
          <p:cNvSpPr/>
          <p:nvPr/>
        </p:nvSpPr>
        <p:spPr>
          <a:xfrm>
            <a:off x="1393518" y="3780758"/>
            <a:ext cx="2222204" cy="2583711"/>
          </a:xfrm>
          <a:prstGeom prst="round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endParaRPr lang="en-US" dirty="0"/>
          </a:p>
          <a:p>
            <a:endParaRPr lang="en-US" dirty="0"/>
          </a:p>
          <a:p>
            <a:endParaRPr lang="en-US" dirty="0"/>
          </a:p>
          <a:p>
            <a:endParaRPr lang="en-US" dirty="0"/>
          </a:p>
          <a:p>
            <a:endParaRPr lang="en-US" sz="1400" b="1"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Problem</a:t>
            </a:r>
            <a:r>
              <a:rPr lang="en-US" sz="1400" b="1" dirty="0">
                <a:latin typeface="Arial" panose="020B0604020202020204" pitchFamily="34" charset="0"/>
                <a:cs typeface="Arial" panose="020B0604020202020204" pitchFamily="34" charset="0"/>
              </a:rPr>
              <a:t> Statement</a:t>
            </a:r>
          </a:p>
          <a:p>
            <a:r>
              <a:rPr lang="en-US" sz="2000" b="1" dirty="0">
                <a:latin typeface="Arial" panose="020B0604020202020204" pitchFamily="34" charset="0"/>
                <a:cs typeface="Arial" panose="020B0604020202020204" pitchFamily="34" charset="0"/>
              </a:rPr>
              <a:t>- - - - - - - - - - - -</a:t>
            </a:r>
          </a:p>
          <a:p>
            <a:pPr algn="ctr"/>
            <a:r>
              <a:rPr lang="en-US" sz="1400" b="0" i="0" dirty="0">
                <a:solidFill>
                  <a:srgbClr val="0C0C0C"/>
                </a:solidFill>
                <a:latin typeface="Play"/>
                <a:ea typeface="Play"/>
                <a:cs typeface="Play"/>
                <a:sym typeface="Play"/>
              </a:rPr>
              <a:t>Developed a problem statement to explore and educate about the career aspirations of Gen-Z, addressing challenges and personal insights.</a:t>
            </a:r>
            <a:endParaRPr lang="en-US" sz="140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4" name="Rectangle: Rounded Corners 13">
            <a:extLst>
              <a:ext uri="{FF2B5EF4-FFF2-40B4-BE49-F238E27FC236}">
                <a16:creationId xmlns:a16="http://schemas.microsoft.com/office/drawing/2014/main" id="{CB193787-8DA0-1D9E-5DB6-3C8A66E7F911}"/>
              </a:ext>
            </a:extLst>
          </p:cNvPr>
          <p:cNvSpPr/>
          <p:nvPr/>
        </p:nvSpPr>
        <p:spPr>
          <a:xfrm>
            <a:off x="6776819" y="1345315"/>
            <a:ext cx="2041451" cy="226259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latin typeface="Arial" panose="020B0604020202020204" pitchFamily="34" charset="0"/>
                <a:cs typeface="Arial" panose="020B0604020202020204" pitchFamily="34" charset="0"/>
              </a:rPr>
              <a:t>Analyzing in SQL </a:t>
            </a:r>
          </a:p>
          <a:p>
            <a:pPr algn="ctr"/>
            <a:r>
              <a:rPr lang="en-US" sz="2000" b="1" dirty="0">
                <a:latin typeface="Arial" panose="020B0604020202020204" pitchFamily="34" charset="0"/>
                <a:cs typeface="Arial" panose="020B0604020202020204" pitchFamily="34" charset="0"/>
              </a:rPr>
              <a:t>- - - - - - - - - - - </a:t>
            </a:r>
          </a:p>
          <a:p>
            <a:pPr algn="ctr"/>
            <a:r>
              <a:rPr lang="en-US" sz="1400" b="0" i="0" dirty="0">
                <a:solidFill>
                  <a:srgbClr val="0C0C0C"/>
                </a:solidFill>
                <a:latin typeface="Play"/>
                <a:ea typeface="Play"/>
                <a:cs typeface="Play"/>
                <a:sym typeface="Play"/>
              </a:rPr>
              <a:t>Conducted data analysis using SQL, solving complex questions with the help of Common Table Expressions (CTEs) and joins.</a:t>
            </a:r>
            <a:endParaRPr lang="en-US" sz="1400"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 name="Rectangle: Rounded Corners 16">
            <a:extLst>
              <a:ext uri="{FF2B5EF4-FFF2-40B4-BE49-F238E27FC236}">
                <a16:creationId xmlns:a16="http://schemas.microsoft.com/office/drawing/2014/main" id="{15F83AA4-F906-BB43-30BB-76A8F9828086}"/>
              </a:ext>
            </a:extLst>
          </p:cNvPr>
          <p:cNvSpPr/>
          <p:nvPr/>
        </p:nvSpPr>
        <p:spPr>
          <a:xfrm>
            <a:off x="5265867" y="3780757"/>
            <a:ext cx="2041451" cy="2583711"/>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b="1" dirty="0">
                <a:latin typeface="Arial" panose="020B0604020202020204" pitchFamily="34" charset="0"/>
                <a:cs typeface="Arial" panose="020B0604020202020204" pitchFamily="34" charset="0"/>
              </a:rPr>
              <a:t>Cleaning</a:t>
            </a:r>
            <a:r>
              <a:rPr lang="en-US" dirty="0"/>
              <a:t> </a:t>
            </a:r>
            <a:r>
              <a:rPr lang="en-US" b="1" dirty="0">
                <a:latin typeface="Arial" panose="020B0604020202020204" pitchFamily="34" charset="0"/>
                <a:cs typeface="Arial" panose="020B0604020202020204" pitchFamily="34" charset="0"/>
              </a:rPr>
              <a:t>in SQL </a:t>
            </a:r>
          </a:p>
          <a:p>
            <a:pPr algn="ctr"/>
            <a:r>
              <a:rPr lang="en-US" b="1" dirty="0">
                <a:latin typeface="Arial" panose="020B0604020202020204" pitchFamily="34" charset="0"/>
                <a:cs typeface="Arial" panose="020B0604020202020204" pitchFamily="34" charset="0"/>
              </a:rPr>
              <a:t>- - - - - - - - - - - - </a:t>
            </a:r>
          </a:p>
          <a:p>
            <a:pPr algn="ctr"/>
            <a:r>
              <a:rPr lang="en-US" sz="1400" b="0" i="0" dirty="0">
                <a:solidFill>
                  <a:srgbClr val="0C0C0C"/>
                </a:solidFill>
                <a:latin typeface="Arial" panose="020B0604020202020204" pitchFamily="34" charset="0"/>
                <a:ea typeface="Play"/>
                <a:cs typeface="Arial" panose="020B0604020202020204" pitchFamily="34" charset="0"/>
                <a:sym typeface="Play"/>
              </a:rPr>
              <a:t>Loaded data dump into MySQL Workbench, cleaning and exploring high-level information using SQL basics.</a:t>
            </a: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8" name="Rectangle: Rounded Corners 17">
            <a:extLst>
              <a:ext uri="{FF2B5EF4-FFF2-40B4-BE49-F238E27FC236}">
                <a16:creationId xmlns:a16="http://schemas.microsoft.com/office/drawing/2014/main" id="{013FB00E-6AC2-AFD4-7EA2-24937489533C}"/>
              </a:ext>
            </a:extLst>
          </p:cNvPr>
          <p:cNvSpPr/>
          <p:nvPr/>
        </p:nvSpPr>
        <p:spPr>
          <a:xfrm>
            <a:off x="8608793" y="3780757"/>
            <a:ext cx="2041451" cy="2583711"/>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latin typeface="Arial" panose="020B0604020202020204" pitchFamily="34" charset="0"/>
                <a:cs typeface="Arial" panose="020B0604020202020204" pitchFamily="34" charset="0"/>
              </a:rPr>
              <a:t>General Excel Dashboard</a:t>
            </a:r>
          </a:p>
          <a:p>
            <a:pPr algn="ctr"/>
            <a:r>
              <a:rPr lang="en-US" sz="2000" b="1" dirty="0"/>
              <a:t>- - - - - - - - - - - </a:t>
            </a:r>
            <a:endParaRPr lang="en-US" sz="1400" dirty="0">
              <a:latin typeface="Arial" panose="020B0604020202020204" pitchFamily="34" charset="0"/>
              <a:cs typeface="Arial" panose="020B0604020202020204" pitchFamily="34" charset="0"/>
            </a:endParaRPr>
          </a:p>
          <a:p>
            <a:pPr algn="ctr"/>
            <a:r>
              <a:rPr lang="en-US" sz="1400" b="0" i="0" dirty="0">
                <a:solidFill>
                  <a:srgbClr val="0C0C0C"/>
                </a:solidFill>
                <a:latin typeface="Arial" panose="020B0604020202020204" pitchFamily="34" charset="0"/>
                <a:ea typeface="Play"/>
                <a:cs typeface="Arial" panose="020B0604020202020204" pitchFamily="34" charset="0"/>
                <a:sym typeface="Play"/>
              </a:rPr>
              <a:t>Created a </a:t>
            </a:r>
            <a:r>
              <a:rPr lang="en-US" sz="1400" dirty="0">
                <a:solidFill>
                  <a:srgbClr val="0C0C0C"/>
                </a:solidFill>
                <a:latin typeface="Arial" panose="020B0604020202020204" pitchFamily="34" charset="0"/>
                <a:ea typeface="Play"/>
                <a:cs typeface="Arial" panose="020B0604020202020204" pitchFamily="34" charset="0"/>
                <a:sym typeface="Play"/>
              </a:rPr>
              <a:t>Excel</a:t>
            </a:r>
            <a:r>
              <a:rPr lang="en-US" sz="1400" b="0" i="0" dirty="0">
                <a:solidFill>
                  <a:srgbClr val="0C0C0C"/>
                </a:solidFill>
                <a:latin typeface="Arial" panose="020B0604020202020204" pitchFamily="34" charset="0"/>
                <a:ea typeface="Play"/>
                <a:cs typeface="Arial" panose="020B0604020202020204" pitchFamily="34" charset="0"/>
                <a:sym typeface="Play"/>
              </a:rPr>
              <a:t> dashboard summarizing Gen-Z's learning aspirations, mission aspirations, and manager aspirations.</a:t>
            </a:r>
            <a:endParaRPr lang="en-US" sz="1400" dirty="0">
              <a:latin typeface="Arial" panose="020B0604020202020204" pitchFamily="34" charset="0"/>
              <a:cs typeface="Arial" panose="020B0604020202020204" pitchFamily="34" charset="0"/>
            </a:endParaRPr>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Rounded Corners 14">
            <a:extLst>
              <a:ext uri="{FF2B5EF4-FFF2-40B4-BE49-F238E27FC236}">
                <a16:creationId xmlns:a16="http://schemas.microsoft.com/office/drawing/2014/main" id="{BB3FA4A9-5AF0-A65F-E142-FC59A93E2A4C}"/>
              </a:ext>
            </a:extLst>
          </p:cNvPr>
          <p:cNvSpPr/>
          <p:nvPr/>
        </p:nvSpPr>
        <p:spPr>
          <a:xfrm>
            <a:off x="10084440" y="1266083"/>
            <a:ext cx="2041451" cy="2341821"/>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latin typeface="Arial" panose="020B0604020202020204" pitchFamily="34" charset="0"/>
                <a:cs typeface="Arial" panose="020B0604020202020204" pitchFamily="34" charset="0"/>
              </a:rPr>
              <a:t>Focused Excel Dashboard</a:t>
            </a:r>
          </a:p>
          <a:p>
            <a:pPr algn="ctr"/>
            <a:r>
              <a:rPr lang="en-US" sz="2000" b="1" dirty="0">
                <a:latin typeface="Arial" panose="020B0604020202020204" pitchFamily="34" charset="0"/>
                <a:cs typeface="Arial" panose="020B0604020202020204" pitchFamily="34" charset="0"/>
              </a:rPr>
              <a:t>- - - - - - - - - - -</a:t>
            </a:r>
          </a:p>
          <a:p>
            <a:pPr algn="ctr"/>
            <a:r>
              <a:rPr lang="en-US" sz="1400" b="0" i="0" dirty="0">
                <a:solidFill>
                  <a:srgbClr val="0C0C0C"/>
                </a:solidFill>
                <a:latin typeface="Play"/>
                <a:ea typeface="Play"/>
                <a:cs typeface="Play"/>
                <a:sym typeface="Play"/>
              </a:rPr>
              <a:t>Developed three focused dashboards for each area, incorporating KPIs, </a:t>
            </a:r>
            <a:r>
              <a:rPr lang="en-US" sz="1400" dirty="0">
                <a:solidFill>
                  <a:srgbClr val="0C0C0C"/>
                </a:solidFill>
                <a:latin typeface="Play"/>
                <a:ea typeface="Play"/>
                <a:cs typeface="Play"/>
                <a:sym typeface="Play"/>
              </a:rPr>
              <a:t>Pivot tables</a:t>
            </a:r>
            <a:r>
              <a:rPr lang="en-US" sz="1400" b="0" i="0" dirty="0">
                <a:solidFill>
                  <a:srgbClr val="0C0C0C"/>
                </a:solidFill>
                <a:latin typeface="Play"/>
                <a:ea typeface="Play"/>
                <a:cs typeface="Play"/>
                <a:sym typeface="Play"/>
              </a:rPr>
              <a:t>, measures, and groups in </a:t>
            </a:r>
            <a:r>
              <a:rPr lang="en-US" sz="1400" dirty="0">
                <a:solidFill>
                  <a:srgbClr val="0C0C0C"/>
                </a:solidFill>
                <a:latin typeface="Play"/>
                <a:ea typeface="Play"/>
                <a:cs typeface="Play"/>
                <a:sym typeface="Play"/>
              </a:rPr>
              <a:t>Excel</a:t>
            </a:r>
            <a:r>
              <a:rPr lang="en-US" sz="1400" b="0" i="0" dirty="0">
                <a:solidFill>
                  <a:srgbClr val="0C0C0C"/>
                </a:solidFill>
                <a:latin typeface="Play"/>
                <a:ea typeface="Play"/>
                <a:cs typeface="Play"/>
                <a:sym typeface="Play"/>
              </a:rPr>
              <a:t>.</a:t>
            </a:r>
            <a:endParaRPr lang="en-US" sz="1400" dirty="0"/>
          </a:p>
          <a:p>
            <a:pPr algn="ctr"/>
            <a:r>
              <a:rPr lang="en-US" sz="2000" b="1" dirty="0">
                <a:latin typeface="Arial" panose="020B0604020202020204" pitchFamily="34" charset="0"/>
                <a:cs typeface="Arial" panose="020B0604020202020204" pitchFamily="34" charset="0"/>
              </a:rPr>
              <a:t> </a:t>
            </a:r>
          </a:p>
          <a:p>
            <a:pPr algn="ctr"/>
            <a:endParaRPr lang="en-US" dirty="0"/>
          </a:p>
          <a:p>
            <a:pPr algn="ctr"/>
            <a:endParaRPr lang="en-US" dirty="0"/>
          </a:p>
          <a:p>
            <a:pPr algn="ctr"/>
            <a:endParaRPr lang="en-US" dirty="0"/>
          </a:p>
          <a:p>
            <a:pPr algn="ctr"/>
            <a:endParaRPr lang="en-US" dirty="0"/>
          </a:p>
          <a:p>
            <a:pPr algn="ctr"/>
            <a:endParaRPr lang="en-US" dirty="0"/>
          </a:p>
        </p:txBody>
      </p:sp>
      <p:sp>
        <p:nvSpPr>
          <p:cNvPr id="20" name="Google Shape;110;p14">
            <a:extLst>
              <a:ext uri="{FF2B5EF4-FFF2-40B4-BE49-F238E27FC236}">
                <a16:creationId xmlns:a16="http://schemas.microsoft.com/office/drawing/2014/main" id="{A630C467-C6D2-01C8-BF9A-47755E1D1EF7}"/>
              </a:ext>
            </a:extLst>
          </p:cNvPr>
          <p:cNvSpPr/>
          <p:nvPr/>
        </p:nvSpPr>
        <p:spPr>
          <a:xfrm>
            <a:off x="460127" y="3466879"/>
            <a:ext cx="886931" cy="2583710"/>
          </a:xfrm>
          <a:custGeom>
            <a:avLst/>
            <a:gdLst/>
            <a:ahLst/>
            <a:cxnLst/>
            <a:rect l="l" t="t" r="r" b="b"/>
            <a:pathLst>
              <a:path w="704850" h="2200275" extrusionOk="0">
                <a:moveTo>
                  <a:pt x="419100" y="0"/>
                </a:moveTo>
                <a:cubicBezTo>
                  <a:pt x="431800" y="19050"/>
                  <a:pt x="450258" y="35333"/>
                  <a:pt x="457200" y="57150"/>
                </a:cubicBezTo>
                <a:cubicBezTo>
                  <a:pt x="485359" y="145649"/>
                  <a:pt x="488255" y="241787"/>
                  <a:pt x="495300" y="333375"/>
                </a:cubicBezTo>
                <a:cubicBezTo>
                  <a:pt x="478702" y="532550"/>
                  <a:pt x="498963" y="363601"/>
                  <a:pt x="457200" y="561975"/>
                </a:cubicBezTo>
                <a:cubicBezTo>
                  <a:pt x="425705" y="711576"/>
                  <a:pt x="470505" y="573464"/>
                  <a:pt x="428625" y="657225"/>
                </a:cubicBezTo>
                <a:cubicBezTo>
                  <a:pt x="424135" y="666205"/>
                  <a:pt x="425199" y="677824"/>
                  <a:pt x="419100" y="685800"/>
                </a:cubicBezTo>
                <a:cubicBezTo>
                  <a:pt x="383537" y="732305"/>
                  <a:pt x="338373" y="771189"/>
                  <a:pt x="304800" y="819150"/>
                </a:cubicBezTo>
                <a:cubicBezTo>
                  <a:pt x="282575" y="850900"/>
                  <a:pt x="261378" y="883395"/>
                  <a:pt x="238125" y="914400"/>
                </a:cubicBezTo>
                <a:cubicBezTo>
                  <a:pt x="228600" y="927100"/>
                  <a:pt x="217964" y="939038"/>
                  <a:pt x="209550" y="952500"/>
                </a:cubicBezTo>
                <a:cubicBezTo>
                  <a:pt x="186173" y="989904"/>
                  <a:pt x="160555" y="1026390"/>
                  <a:pt x="142875" y="1066800"/>
                </a:cubicBezTo>
                <a:cubicBezTo>
                  <a:pt x="65940" y="1242651"/>
                  <a:pt x="103710" y="1171057"/>
                  <a:pt x="38100" y="1285875"/>
                </a:cubicBezTo>
                <a:cubicBezTo>
                  <a:pt x="34925" y="1317625"/>
                  <a:pt x="35148" y="1349901"/>
                  <a:pt x="28575" y="1381125"/>
                </a:cubicBezTo>
                <a:cubicBezTo>
                  <a:pt x="22370" y="1410600"/>
                  <a:pt x="0" y="1436729"/>
                  <a:pt x="0" y="1466850"/>
                </a:cubicBezTo>
                <a:cubicBezTo>
                  <a:pt x="0" y="1584711"/>
                  <a:pt x="5944" y="1703608"/>
                  <a:pt x="28575" y="1819275"/>
                </a:cubicBezTo>
                <a:cubicBezTo>
                  <a:pt x="32614" y="1839918"/>
                  <a:pt x="141791" y="1978244"/>
                  <a:pt x="152400" y="1990725"/>
                </a:cubicBezTo>
                <a:cubicBezTo>
                  <a:pt x="182969" y="2026688"/>
                  <a:pt x="213335" y="2063092"/>
                  <a:pt x="247650" y="2095500"/>
                </a:cubicBezTo>
                <a:cubicBezTo>
                  <a:pt x="293399" y="2138707"/>
                  <a:pt x="349466" y="2171966"/>
                  <a:pt x="409575" y="2190750"/>
                </a:cubicBezTo>
                <a:cubicBezTo>
                  <a:pt x="431004" y="2197446"/>
                  <a:pt x="454025" y="2197100"/>
                  <a:pt x="476250" y="2200275"/>
                </a:cubicBezTo>
                <a:lnTo>
                  <a:pt x="704850" y="2190750"/>
                </a:lnTo>
              </a:path>
            </a:pathLst>
          </a:cu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b="1" dirty="0">
              <a:ln w="22225">
                <a:solidFill>
                  <a:schemeClr val="accent2"/>
                </a:solidFill>
                <a:prstDash val="solid"/>
              </a:ln>
              <a:solidFill>
                <a:schemeClr val="accent2">
                  <a:lumMod val="40000"/>
                  <a:lumOff val="60000"/>
                </a:schemeClr>
              </a:solidFill>
              <a:latin typeface="Arial"/>
              <a:ea typeface="Arial"/>
              <a:cs typeface="Arial"/>
              <a:sym typeface="Arial"/>
            </a:endParaRPr>
          </a:p>
        </p:txBody>
      </p:sp>
      <p:sp>
        <p:nvSpPr>
          <p:cNvPr id="24" name="Google Shape;118;p14">
            <a:extLst>
              <a:ext uri="{FF2B5EF4-FFF2-40B4-BE49-F238E27FC236}">
                <a16:creationId xmlns:a16="http://schemas.microsoft.com/office/drawing/2014/main" id="{76BDFE53-1E4B-307D-8124-7BEEFAE15349}"/>
              </a:ext>
            </a:extLst>
          </p:cNvPr>
          <p:cNvSpPr/>
          <p:nvPr/>
        </p:nvSpPr>
        <p:spPr>
          <a:xfrm>
            <a:off x="3615722" y="3647659"/>
            <a:ext cx="695804" cy="1618807"/>
          </a:xfrm>
          <a:custGeom>
            <a:avLst/>
            <a:gdLst/>
            <a:ahLst/>
            <a:cxnLst/>
            <a:rect l="l" t="t" r="r" b="b"/>
            <a:pathLst>
              <a:path w="676502" h="1715526" extrusionOk="0">
                <a:moveTo>
                  <a:pt x="0" y="1715526"/>
                </a:moveTo>
                <a:cubicBezTo>
                  <a:pt x="19050" y="1709176"/>
                  <a:pt x="37885" y="1702142"/>
                  <a:pt x="57150" y="1696476"/>
                </a:cubicBezTo>
                <a:cubicBezTo>
                  <a:pt x="91880" y="1686261"/>
                  <a:pt x="127405" y="1678802"/>
                  <a:pt x="161925" y="1667901"/>
                </a:cubicBezTo>
                <a:cubicBezTo>
                  <a:pt x="187793" y="1659732"/>
                  <a:pt x="212390" y="1647904"/>
                  <a:pt x="238125" y="1639326"/>
                </a:cubicBezTo>
                <a:cubicBezTo>
                  <a:pt x="269572" y="1628844"/>
                  <a:pt x="301736" y="1620638"/>
                  <a:pt x="333375" y="1610751"/>
                </a:cubicBezTo>
                <a:cubicBezTo>
                  <a:pt x="374664" y="1597848"/>
                  <a:pt x="404122" y="1590967"/>
                  <a:pt x="438150" y="1563126"/>
                </a:cubicBezTo>
                <a:cubicBezTo>
                  <a:pt x="477270" y="1531118"/>
                  <a:pt x="510788" y="1487391"/>
                  <a:pt x="542925" y="1448826"/>
                </a:cubicBezTo>
                <a:cubicBezTo>
                  <a:pt x="575062" y="1368484"/>
                  <a:pt x="572886" y="1376628"/>
                  <a:pt x="609600" y="1258326"/>
                </a:cubicBezTo>
                <a:cubicBezTo>
                  <a:pt x="623302" y="1214175"/>
                  <a:pt x="635000" y="1169426"/>
                  <a:pt x="647700" y="1124976"/>
                </a:cubicBezTo>
                <a:cubicBezTo>
                  <a:pt x="649441" y="1106698"/>
                  <a:pt x="679394" y="815172"/>
                  <a:pt x="676275" y="772551"/>
                </a:cubicBezTo>
                <a:cubicBezTo>
                  <a:pt x="670409" y="692381"/>
                  <a:pt x="653940" y="613250"/>
                  <a:pt x="638175" y="534426"/>
                </a:cubicBezTo>
                <a:cubicBezTo>
                  <a:pt x="627599" y="481547"/>
                  <a:pt x="628180" y="489819"/>
                  <a:pt x="590550" y="477276"/>
                </a:cubicBezTo>
                <a:cubicBezTo>
                  <a:pt x="560714" y="417604"/>
                  <a:pt x="584141" y="458778"/>
                  <a:pt x="542925" y="401076"/>
                </a:cubicBezTo>
                <a:cubicBezTo>
                  <a:pt x="536271" y="391761"/>
                  <a:pt x="531124" y="381361"/>
                  <a:pt x="523875" y="372501"/>
                </a:cubicBezTo>
                <a:cubicBezTo>
                  <a:pt x="502503" y="346379"/>
                  <a:pt x="478284" y="322656"/>
                  <a:pt x="457200" y="296301"/>
                </a:cubicBezTo>
                <a:cubicBezTo>
                  <a:pt x="427449" y="259112"/>
                  <a:pt x="397893" y="221627"/>
                  <a:pt x="371475" y="182001"/>
                </a:cubicBezTo>
                <a:cubicBezTo>
                  <a:pt x="365125" y="172476"/>
                  <a:pt x="357545" y="163665"/>
                  <a:pt x="352425" y="153426"/>
                </a:cubicBezTo>
                <a:cubicBezTo>
                  <a:pt x="344779" y="138133"/>
                  <a:pt x="339725" y="121676"/>
                  <a:pt x="333375" y="105801"/>
                </a:cubicBezTo>
                <a:cubicBezTo>
                  <a:pt x="336550" y="86751"/>
                  <a:pt x="333318" y="65419"/>
                  <a:pt x="342900" y="48651"/>
                </a:cubicBezTo>
                <a:cubicBezTo>
                  <a:pt x="347881" y="39934"/>
                  <a:pt x="361630" y="41095"/>
                  <a:pt x="371475" y="39126"/>
                </a:cubicBezTo>
                <a:cubicBezTo>
                  <a:pt x="393490" y="34723"/>
                  <a:pt x="415925" y="32776"/>
                  <a:pt x="438150" y="29601"/>
                </a:cubicBezTo>
                <a:cubicBezTo>
                  <a:pt x="447675" y="26426"/>
                  <a:pt x="457324" y="23601"/>
                  <a:pt x="466725" y="20076"/>
                </a:cubicBezTo>
                <a:cubicBezTo>
                  <a:pt x="482734" y="14073"/>
                  <a:pt x="497763" y="5173"/>
                  <a:pt x="514350" y="1026"/>
                </a:cubicBezTo>
                <a:cubicBezTo>
                  <a:pt x="523591" y="-1284"/>
                  <a:pt x="533400" y="1026"/>
                  <a:pt x="542925" y="1026"/>
                </a:cubicBezTo>
              </a:path>
            </a:pathLst>
          </a:cu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9" name="Google Shape;119;p14">
            <a:extLst>
              <a:ext uri="{FF2B5EF4-FFF2-40B4-BE49-F238E27FC236}">
                <a16:creationId xmlns:a16="http://schemas.microsoft.com/office/drawing/2014/main" id="{392632DB-E117-E1F6-837F-6EC2A55F942F}"/>
              </a:ext>
            </a:extLst>
          </p:cNvPr>
          <p:cNvSpPr/>
          <p:nvPr/>
        </p:nvSpPr>
        <p:spPr>
          <a:xfrm>
            <a:off x="5307725" y="1823786"/>
            <a:ext cx="804532" cy="2349795"/>
          </a:xfrm>
          <a:custGeom>
            <a:avLst/>
            <a:gdLst/>
            <a:ahLst/>
            <a:cxnLst/>
            <a:rect l="l" t="t" r="r" b="b"/>
            <a:pathLst>
              <a:path w="657225" h="2326938" extrusionOk="0">
                <a:moveTo>
                  <a:pt x="38100" y="0"/>
                </a:moveTo>
                <a:cubicBezTo>
                  <a:pt x="136525" y="15875"/>
                  <a:pt x="237883" y="18977"/>
                  <a:pt x="333375" y="47625"/>
                </a:cubicBezTo>
                <a:cubicBezTo>
                  <a:pt x="368049" y="58027"/>
                  <a:pt x="392690" y="89541"/>
                  <a:pt x="419100" y="114300"/>
                </a:cubicBezTo>
                <a:cubicBezTo>
                  <a:pt x="492942" y="183527"/>
                  <a:pt x="487297" y="199779"/>
                  <a:pt x="542925" y="285750"/>
                </a:cubicBezTo>
                <a:cubicBezTo>
                  <a:pt x="557762" y="308681"/>
                  <a:pt x="574675" y="330200"/>
                  <a:pt x="590550" y="352425"/>
                </a:cubicBezTo>
                <a:cubicBezTo>
                  <a:pt x="596900" y="371475"/>
                  <a:pt x="602392" y="390833"/>
                  <a:pt x="609600" y="409575"/>
                </a:cubicBezTo>
                <a:cubicBezTo>
                  <a:pt x="670408" y="567677"/>
                  <a:pt x="610329" y="392712"/>
                  <a:pt x="657225" y="533400"/>
                </a:cubicBezTo>
                <a:cubicBezTo>
                  <a:pt x="647700" y="612775"/>
                  <a:pt x="646259" y="693544"/>
                  <a:pt x="628650" y="771525"/>
                </a:cubicBezTo>
                <a:cubicBezTo>
                  <a:pt x="623607" y="793858"/>
                  <a:pt x="602549" y="809176"/>
                  <a:pt x="590550" y="828675"/>
                </a:cubicBezTo>
                <a:cubicBezTo>
                  <a:pt x="577134" y="850475"/>
                  <a:pt x="563898" y="872455"/>
                  <a:pt x="552450" y="895350"/>
                </a:cubicBezTo>
                <a:cubicBezTo>
                  <a:pt x="544804" y="910643"/>
                  <a:pt x="542098" y="928255"/>
                  <a:pt x="533400" y="942975"/>
                </a:cubicBezTo>
                <a:cubicBezTo>
                  <a:pt x="500694" y="998323"/>
                  <a:pt x="460143" y="1048867"/>
                  <a:pt x="428625" y="1104900"/>
                </a:cubicBezTo>
                <a:cubicBezTo>
                  <a:pt x="400050" y="1155700"/>
                  <a:pt x="363365" y="1202726"/>
                  <a:pt x="342900" y="1257300"/>
                </a:cubicBezTo>
                <a:cubicBezTo>
                  <a:pt x="333375" y="1282700"/>
                  <a:pt x="326457" y="1309237"/>
                  <a:pt x="314325" y="1333500"/>
                </a:cubicBezTo>
                <a:cubicBezTo>
                  <a:pt x="304086" y="1353978"/>
                  <a:pt x="288005" y="1371017"/>
                  <a:pt x="276225" y="1390650"/>
                </a:cubicBezTo>
                <a:cubicBezTo>
                  <a:pt x="259407" y="1418680"/>
                  <a:pt x="245418" y="1448345"/>
                  <a:pt x="228600" y="1476375"/>
                </a:cubicBezTo>
                <a:cubicBezTo>
                  <a:pt x="216820" y="1496008"/>
                  <a:pt x="202280" y="1513892"/>
                  <a:pt x="190500" y="1533525"/>
                </a:cubicBezTo>
                <a:cubicBezTo>
                  <a:pt x="131980" y="1631059"/>
                  <a:pt x="154978" y="1601320"/>
                  <a:pt x="104775" y="1695450"/>
                </a:cubicBezTo>
                <a:cubicBezTo>
                  <a:pt x="92729" y="1718036"/>
                  <a:pt x="76758" y="1738597"/>
                  <a:pt x="66675" y="1762125"/>
                </a:cubicBezTo>
                <a:cubicBezTo>
                  <a:pt x="57570" y="1783370"/>
                  <a:pt x="54423" y="1806708"/>
                  <a:pt x="47625" y="1828800"/>
                </a:cubicBezTo>
                <a:cubicBezTo>
                  <a:pt x="41720" y="1847992"/>
                  <a:pt x="35437" y="1867079"/>
                  <a:pt x="28575" y="1885950"/>
                </a:cubicBezTo>
                <a:cubicBezTo>
                  <a:pt x="728" y="1962530"/>
                  <a:pt x="15515" y="1903625"/>
                  <a:pt x="0" y="1981200"/>
                </a:cubicBezTo>
                <a:cubicBezTo>
                  <a:pt x="3175" y="2035175"/>
                  <a:pt x="-1961" y="2090291"/>
                  <a:pt x="9525" y="2143125"/>
                </a:cubicBezTo>
                <a:cubicBezTo>
                  <a:pt x="14389" y="2165498"/>
                  <a:pt x="29553" y="2186219"/>
                  <a:pt x="47625" y="2200275"/>
                </a:cubicBezTo>
                <a:cubicBezTo>
                  <a:pt x="76200" y="2222500"/>
                  <a:pt x="100971" y="2250761"/>
                  <a:pt x="133350" y="2266950"/>
                </a:cubicBezTo>
                <a:cubicBezTo>
                  <a:pt x="152400" y="2276475"/>
                  <a:pt x="172779" y="2283711"/>
                  <a:pt x="190500" y="2295525"/>
                </a:cubicBezTo>
                <a:cubicBezTo>
                  <a:pt x="201708" y="2302997"/>
                  <a:pt x="206173" y="2320229"/>
                  <a:pt x="219075" y="2324100"/>
                </a:cubicBezTo>
                <a:cubicBezTo>
                  <a:pt x="240363" y="2330486"/>
                  <a:pt x="263525" y="2324100"/>
                  <a:pt x="285750" y="2324100"/>
                </a:cubicBezTo>
              </a:path>
            </a:pathLst>
          </a:cu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45700" rIns="91425" bIns="45700" anchor="ctr" anchorCtr="0">
            <a:noAutofit/>
          </a:bodyPr>
          <a:lstStyle/>
          <a:p>
            <a:pPr algn="ctr">
              <a:buClr>
                <a:srgbClr val="000000"/>
              </a:buClr>
              <a:buFont typeface="Arial"/>
              <a:buNone/>
            </a:pPr>
            <a:endParaRPr kern="0" dirty="0">
              <a:solidFill>
                <a:srgbClr val="FFFFFF"/>
              </a:solidFill>
              <a:latin typeface="Arial"/>
              <a:ea typeface="Arial"/>
              <a:cs typeface="Arial"/>
              <a:sym typeface="Arial"/>
            </a:endParaRPr>
          </a:p>
        </p:txBody>
      </p:sp>
      <p:sp>
        <p:nvSpPr>
          <p:cNvPr id="30" name="Google Shape;120;p14">
            <a:extLst>
              <a:ext uri="{FF2B5EF4-FFF2-40B4-BE49-F238E27FC236}">
                <a16:creationId xmlns:a16="http://schemas.microsoft.com/office/drawing/2014/main" id="{5599E66E-97F1-3725-CAFF-321F2635F6DA}"/>
              </a:ext>
            </a:extLst>
          </p:cNvPr>
          <p:cNvSpPr/>
          <p:nvPr/>
        </p:nvSpPr>
        <p:spPr>
          <a:xfrm>
            <a:off x="6907199" y="3377052"/>
            <a:ext cx="1289825" cy="3391120"/>
          </a:xfrm>
          <a:custGeom>
            <a:avLst/>
            <a:gdLst/>
            <a:ahLst/>
            <a:cxnLst/>
            <a:rect l="l" t="t" r="r" b="b"/>
            <a:pathLst>
              <a:path w="1581150" h="3209925" extrusionOk="0">
                <a:moveTo>
                  <a:pt x="0" y="2933700"/>
                </a:moveTo>
                <a:cubicBezTo>
                  <a:pt x="93325" y="2989695"/>
                  <a:pt x="5019" y="2929194"/>
                  <a:pt x="85725" y="3009900"/>
                </a:cubicBezTo>
                <a:cubicBezTo>
                  <a:pt x="192329" y="3116504"/>
                  <a:pt x="81718" y="2997258"/>
                  <a:pt x="171450" y="3067050"/>
                </a:cubicBezTo>
                <a:cubicBezTo>
                  <a:pt x="189171" y="3080833"/>
                  <a:pt x="201354" y="3100892"/>
                  <a:pt x="219075" y="3114675"/>
                </a:cubicBezTo>
                <a:cubicBezTo>
                  <a:pt x="230283" y="3123392"/>
                  <a:pt x="245134" y="3126200"/>
                  <a:pt x="257175" y="3133725"/>
                </a:cubicBezTo>
                <a:cubicBezTo>
                  <a:pt x="270637" y="3142139"/>
                  <a:pt x="280823" y="3155731"/>
                  <a:pt x="295275" y="3162300"/>
                </a:cubicBezTo>
                <a:cubicBezTo>
                  <a:pt x="316318" y="3171865"/>
                  <a:pt x="339888" y="3174456"/>
                  <a:pt x="361950" y="3181350"/>
                </a:cubicBezTo>
                <a:cubicBezTo>
                  <a:pt x="390700" y="3190334"/>
                  <a:pt x="419100" y="3200400"/>
                  <a:pt x="447675" y="3209925"/>
                </a:cubicBezTo>
                <a:cubicBezTo>
                  <a:pt x="561975" y="3203575"/>
                  <a:pt x="676799" y="3203517"/>
                  <a:pt x="790575" y="3190875"/>
                </a:cubicBezTo>
                <a:cubicBezTo>
                  <a:pt x="832207" y="3186249"/>
                  <a:pt x="951393" y="3128809"/>
                  <a:pt x="981075" y="3114675"/>
                </a:cubicBezTo>
                <a:cubicBezTo>
                  <a:pt x="1013124" y="3099413"/>
                  <a:pt x="1047074" y="3087160"/>
                  <a:pt x="1076325" y="3067050"/>
                </a:cubicBezTo>
                <a:cubicBezTo>
                  <a:pt x="1121454" y="3036024"/>
                  <a:pt x="1164811" y="2968058"/>
                  <a:pt x="1190625" y="2924175"/>
                </a:cubicBezTo>
                <a:cubicBezTo>
                  <a:pt x="1205023" y="2899698"/>
                  <a:pt x="1218615" y="2874513"/>
                  <a:pt x="1228725" y="2847975"/>
                </a:cubicBezTo>
                <a:cubicBezTo>
                  <a:pt x="1255807" y="2776886"/>
                  <a:pt x="1276875" y="2683951"/>
                  <a:pt x="1295400" y="2609850"/>
                </a:cubicBezTo>
                <a:cubicBezTo>
                  <a:pt x="1289050" y="2489200"/>
                  <a:pt x="1289286" y="2368022"/>
                  <a:pt x="1276350" y="2247900"/>
                </a:cubicBezTo>
                <a:cubicBezTo>
                  <a:pt x="1267015" y="2161219"/>
                  <a:pt x="1244671" y="2076437"/>
                  <a:pt x="1228725" y="1990725"/>
                </a:cubicBezTo>
                <a:cubicBezTo>
                  <a:pt x="1193799" y="1802997"/>
                  <a:pt x="1210579" y="1883518"/>
                  <a:pt x="1171575" y="1714500"/>
                </a:cubicBezTo>
                <a:cubicBezTo>
                  <a:pt x="1144563" y="1417372"/>
                  <a:pt x="1157928" y="1605570"/>
                  <a:pt x="1171575" y="1009650"/>
                </a:cubicBezTo>
                <a:cubicBezTo>
                  <a:pt x="1176520" y="793713"/>
                  <a:pt x="1179420" y="577653"/>
                  <a:pt x="1190625" y="361950"/>
                </a:cubicBezTo>
                <a:cubicBezTo>
                  <a:pt x="1193354" y="309425"/>
                  <a:pt x="1211821" y="263123"/>
                  <a:pt x="1238250" y="219075"/>
                </a:cubicBezTo>
                <a:cubicBezTo>
                  <a:pt x="1246418" y="205462"/>
                  <a:pt x="1255600" y="192200"/>
                  <a:pt x="1266825" y="180975"/>
                </a:cubicBezTo>
                <a:cubicBezTo>
                  <a:pt x="1309814" y="137986"/>
                  <a:pt x="1358119" y="120112"/>
                  <a:pt x="1409700" y="85725"/>
                </a:cubicBezTo>
                <a:cubicBezTo>
                  <a:pt x="1419225" y="79375"/>
                  <a:pt x="1428336" y="72355"/>
                  <a:pt x="1438275" y="66675"/>
                </a:cubicBezTo>
                <a:cubicBezTo>
                  <a:pt x="1450603" y="59630"/>
                  <a:pt x="1464047" y="54670"/>
                  <a:pt x="1476375" y="47625"/>
                </a:cubicBezTo>
                <a:cubicBezTo>
                  <a:pt x="1486314" y="41945"/>
                  <a:pt x="1494711" y="33695"/>
                  <a:pt x="1504950" y="28575"/>
                </a:cubicBezTo>
                <a:cubicBezTo>
                  <a:pt x="1513930" y="24085"/>
                  <a:pt x="1524124" y="22575"/>
                  <a:pt x="1533525" y="19050"/>
                </a:cubicBezTo>
                <a:cubicBezTo>
                  <a:pt x="1549534" y="13047"/>
                  <a:pt x="1581150" y="0"/>
                  <a:pt x="1581150" y="0"/>
                </a:cubicBezTo>
              </a:path>
            </a:pathLst>
          </a:cu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1" name="Google Shape;123;p14">
            <a:extLst>
              <a:ext uri="{FF2B5EF4-FFF2-40B4-BE49-F238E27FC236}">
                <a16:creationId xmlns:a16="http://schemas.microsoft.com/office/drawing/2014/main" id="{CFF78372-77E6-F113-471D-555C43FE946F}"/>
              </a:ext>
            </a:extLst>
          </p:cNvPr>
          <p:cNvSpPr/>
          <p:nvPr/>
        </p:nvSpPr>
        <p:spPr>
          <a:xfrm rot="8908223">
            <a:off x="8824033" y="2305551"/>
            <a:ext cx="430749" cy="1683929"/>
          </a:xfrm>
          <a:custGeom>
            <a:avLst/>
            <a:gdLst/>
            <a:ahLst/>
            <a:cxnLst/>
            <a:rect l="l" t="t" r="r" b="b"/>
            <a:pathLst>
              <a:path w="466725" h="1352550" extrusionOk="0">
                <a:moveTo>
                  <a:pt x="85725" y="0"/>
                </a:moveTo>
                <a:cubicBezTo>
                  <a:pt x="139329" y="10721"/>
                  <a:pt x="129711" y="5791"/>
                  <a:pt x="180975" y="28575"/>
                </a:cubicBezTo>
                <a:cubicBezTo>
                  <a:pt x="193950" y="34342"/>
                  <a:pt x="207401" y="39543"/>
                  <a:pt x="219075" y="47625"/>
                </a:cubicBezTo>
                <a:cubicBezTo>
                  <a:pt x="248839" y="68231"/>
                  <a:pt x="272421" y="98111"/>
                  <a:pt x="304800" y="114300"/>
                </a:cubicBezTo>
                <a:cubicBezTo>
                  <a:pt x="317500" y="120650"/>
                  <a:pt x="330572" y="126305"/>
                  <a:pt x="342900" y="133350"/>
                </a:cubicBezTo>
                <a:cubicBezTo>
                  <a:pt x="369436" y="148514"/>
                  <a:pt x="396197" y="172178"/>
                  <a:pt x="419100" y="190500"/>
                </a:cubicBezTo>
                <a:cubicBezTo>
                  <a:pt x="425450" y="206375"/>
                  <a:pt x="429847" y="223179"/>
                  <a:pt x="438150" y="238125"/>
                </a:cubicBezTo>
                <a:cubicBezTo>
                  <a:pt x="445860" y="252002"/>
                  <a:pt x="466725" y="260350"/>
                  <a:pt x="466725" y="276225"/>
                </a:cubicBezTo>
                <a:cubicBezTo>
                  <a:pt x="466725" y="494011"/>
                  <a:pt x="463535" y="423896"/>
                  <a:pt x="419100" y="523875"/>
                </a:cubicBezTo>
                <a:cubicBezTo>
                  <a:pt x="412156" y="539499"/>
                  <a:pt x="409296" y="557118"/>
                  <a:pt x="400050" y="571500"/>
                </a:cubicBezTo>
                <a:cubicBezTo>
                  <a:pt x="380474" y="601951"/>
                  <a:pt x="358973" y="631627"/>
                  <a:pt x="333375" y="657225"/>
                </a:cubicBezTo>
                <a:cubicBezTo>
                  <a:pt x="323850" y="666750"/>
                  <a:pt x="312882" y="675024"/>
                  <a:pt x="304800" y="685800"/>
                </a:cubicBezTo>
                <a:cubicBezTo>
                  <a:pt x="293692" y="700611"/>
                  <a:pt x="284504" y="716866"/>
                  <a:pt x="276225" y="733425"/>
                </a:cubicBezTo>
                <a:cubicBezTo>
                  <a:pt x="271735" y="742405"/>
                  <a:pt x="273234" y="754377"/>
                  <a:pt x="266700" y="762000"/>
                </a:cubicBezTo>
                <a:cubicBezTo>
                  <a:pt x="253469" y="777436"/>
                  <a:pt x="233450" y="785725"/>
                  <a:pt x="219075" y="800100"/>
                </a:cubicBezTo>
                <a:cubicBezTo>
                  <a:pt x="210980" y="808195"/>
                  <a:pt x="207475" y="819983"/>
                  <a:pt x="200025" y="828675"/>
                </a:cubicBezTo>
                <a:cubicBezTo>
                  <a:pt x="155001" y="881203"/>
                  <a:pt x="168900" y="849576"/>
                  <a:pt x="133350" y="904875"/>
                </a:cubicBezTo>
                <a:cubicBezTo>
                  <a:pt x="113328" y="936021"/>
                  <a:pt x="98416" y="970504"/>
                  <a:pt x="76200" y="1000125"/>
                </a:cubicBezTo>
                <a:cubicBezTo>
                  <a:pt x="66675" y="1012825"/>
                  <a:pt x="56039" y="1024763"/>
                  <a:pt x="47625" y="1038225"/>
                </a:cubicBezTo>
                <a:cubicBezTo>
                  <a:pt x="35770" y="1057193"/>
                  <a:pt x="15977" y="1104595"/>
                  <a:pt x="9525" y="1123950"/>
                </a:cubicBezTo>
                <a:cubicBezTo>
                  <a:pt x="5385" y="1136369"/>
                  <a:pt x="3175" y="1149350"/>
                  <a:pt x="0" y="1162050"/>
                </a:cubicBezTo>
                <a:cubicBezTo>
                  <a:pt x="3175" y="1203325"/>
                  <a:pt x="43" y="1245579"/>
                  <a:pt x="9525" y="1285875"/>
                </a:cubicBezTo>
                <a:cubicBezTo>
                  <a:pt x="13161" y="1301328"/>
                  <a:pt x="26047" y="1313644"/>
                  <a:pt x="38100" y="1323975"/>
                </a:cubicBezTo>
                <a:cubicBezTo>
                  <a:pt x="79040" y="1359066"/>
                  <a:pt x="76200" y="1325557"/>
                  <a:pt x="76200" y="1352550"/>
                </a:cubicBezTo>
              </a:path>
            </a:pathLst>
          </a:cu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2" name="Google Shape;121;p14">
            <a:extLst>
              <a:ext uri="{FF2B5EF4-FFF2-40B4-BE49-F238E27FC236}">
                <a16:creationId xmlns:a16="http://schemas.microsoft.com/office/drawing/2014/main" id="{7307C0D9-F6CA-AF55-9BD4-A130943A5329}"/>
              </a:ext>
            </a:extLst>
          </p:cNvPr>
          <p:cNvSpPr/>
          <p:nvPr/>
        </p:nvSpPr>
        <p:spPr>
          <a:xfrm rot="11838428">
            <a:off x="10915488" y="3570920"/>
            <a:ext cx="336655" cy="2583712"/>
          </a:xfrm>
          <a:custGeom>
            <a:avLst/>
            <a:gdLst/>
            <a:ahLst/>
            <a:cxnLst/>
            <a:rect l="l" t="t" r="r" b="b"/>
            <a:pathLst>
              <a:path w="771623" h="3640727" extrusionOk="0">
                <a:moveTo>
                  <a:pt x="228698" y="3640727"/>
                </a:moveTo>
                <a:cubicBezTo>
                  <a:pt x="275049" y="3631457"/>
                  <a:pt x="290995" y="3632612"/>
                  <a:pt x="333473" y="3602627"/>
                </a:cubicBezTo>
                <a:cubicBezTo>
                  <a:pt x="370339" y="3576604"/>
                  <a:pt x="397887" y="3537083"/>
                  <a:pt x="438248" y="3516902"/>
                </a:cubicBezTo>
                <a:cubicBezTo>
                  <a:pt x="463648" y="3504202"/>
                  <a:pt x="491890" y="3496052"/>
                  <a:pt x="514448" y="3478802"/>
                </a:cubicBezTo>
                <a:cubicBezTo>
                  <a:pt x="567005" y="3438611"/>
                  <a:pt x="605721" y="3391731"/>
                  <a:pt x="638273" y="3335927"/>
                </a:cubicBezTo>
                <a:cubicBezTo>
                  <a:pt x="649005" y="3317530"/>
                  <a:pt x="657923" y="3298115"/>
                  <a:pt x="666848" y="3278777"/>
                </a:cubicBezTo>
                <a:cubicBezTo>
                  <a:pt x="694023" y="3219897"/>
                  <a:pt x="708294" y="3182809"/>
                  <a:pt x="723998" y="3116852"/>
                </a:cubicBezTo>
                <a:cubicBezTo>
                  <a:pt x="732220" y="3082320"/>
                  <a:pt x="736086" y="3046885"/>
                  <a:pt x="743048" y="3012077"/>
                </a:cubicBezTo>
                <a:cubicBezTo>
                  <a:pt x="751963" y="2967501"/>
                  <a:pt x="762098" y="2923177"/>
                  <a:pt x="771623" y="2878727"/>
                </a:cubicBezTo>
                <a:cubicBezTo>
                  <a:pt x="758923" y="2723152"/>
                  <a:pt x="758775" y="2566038"/>
                  <a:pt x="733523" y="2412002"/>
                </a:cubicBezTo>
                <a:cubicBezTo>
                  <a:pt x="726632" y="2369966"/>
                  <a:pt x="696696" y="2335139"/>
                  <a:pt x="676373" y="2297702"/>
                </a:cubicBezTo>
                <a:cubicBezTo>
                  <a:pt x="636353" y="2223982"/>
                  <a:pt x="584811" y="2156057"/>
                  <a:pt x="552548" y="2078627"/>
                </a:cubicBezTo>
                <a:cubicBezTo>
                  <a:pt x="402468" y="1718434"/>
                  <a:pt x="619104" y="2246193"/>
                  <a:pt x="457298" y="1821452"/>
                </a:cubicBezTo>
                <a:cubicBezTo>
                  <a:pt x="424345" y="1734950"/>
                  <a:pt x="400148" y="1643652"/>
                  <a:pt x="352523" y="1564277"/>
                </a:cubicBezTo>
                <a:cubicBezTo>
                  <a:pt x="323948" y="1516652"/>
                  <a:pt x="292934" y="1470408"/>
                  <a:pt x="266798" y="1421402"/>
                </a:cubicBezTo>
                <a:cubicBezTo>
                  <a:pt x="196166" y="1288968"/>
                  <a:pt x="148145" y="1140894"/>
                  <a:pt x="95348" y="1002302"/>
                </a:cubicBezTo>
                <a:cubicBezTo>
                  <a:pt x="28578" y="827030"/>
                  <a:pt x="60735" y="927273"/>
                  <a:pt x="9623" y="735602"/>
                </a:cubicBezTo>
                <a:cubicBezTo>
                  <a:pt x="6448" y="691152"/>
                  <a:pt x="-938" y="646803"/>
                  <a:pt x="98" y="602252"/>
                </a:cubicBezTo>
                <a:cubicBezTo>
                  <a:pt x="2244" y="509983"/>
                  <a:pt x="1790" y="416674"/>
                  <a:pt x="19148" y="326027"/>
                </a:cubicBezTo>
                <a:cubicBezTo>
                  <a:pt x="52763" y="150483"/>
                  <a:pt x="66282" y="203185"/>
                  <a:pt x="114398" y="106952"/>
                </a:cubicBezTo>
                <a:cubicBezTo>
                  <a:pt x="118888" y="97972"/>
                  <a:pt x="117389" y="86000"/>
                  <a:pt x="123923" y="78377"/>
                </a:cubicBezTo>
                <a:cubicBezTo>
                  <a:pt x="137154" y="62941"/>
                  <a:pt x="155106" y="52234"/>
                  <a:pt x="171548" y="40277"/>
                </a:cubicBezTo>
                <a:cubicBezTo>
                  <a:pt x="190064" y="26811"/>
                  <a:pt x="205933" y="4616"/>
                  <a:pt x="228698" y="2177"/>
                </a:cubicBezTo>
                <a:cubicBezTo>
                  <a:pt x="298222" y="-5272"/>
                  <a:pt x="368398" y="8527"/>
                  <a:pt x="438248" y="11702"/>
                </a:cubicBezTo>
              </a:path>
            </a:pathLst>
          </a:cu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4" name="Isosceles Triangle 33">
            <a:extLst>
              <a:ext uri="{FF2B5EF4-FFF2-40B4-BE49-F238E27FC236}">
                <a16:creationId xmlns:a16="http://schemas.microsoft.com/office/drawing/2014/main" id="{C65F3D9C-F1A4-7EFE-33FF-8567F26FE437}"/>
              </a:ext>
            </a:extLst>
          </p:cNvPr>
          <p:cNvSpPr/>
          <p:nvPr/>
        </p:nvSpPr>
        <p:spPr>
          <a:xfrm rot="13686781">
            <a:off x="516125" y="4612550"/>
            <a:ext cx="305862" cy="242681"/>
          </a:xfrm>
          <a:prstGeom prst="triangle">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Isosceles Triangle 34">
            <a:extLst>
              <a:ext uri="{FF2B5EF4-FFF2-40B4-BE49-F238E27FC236}">
                <a16:creationId xmlns:a16="http://schemas.microsoft.com/office/drawing/2014/main" id="{D50CDA97-A905-B619-9BC2-858E70613FDD}"/>
              </a:ext>
            </a:extLst>
          </p:cNvPr>
          <p:cNvSpPr/>
          <p:nvPr/>
        </p:nvSpPr>
        <p:spPr>
          <a:xfrm rot="15287298">
            <a:off x="4067426" y="4541673"/>
            <a:ext cx="301667" cy="245242"/>
          </a:xfrm>
          <a:prstGeom prst="triangle">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6" name="Isosceles Triangle 35">
            <a:extLst>
              <a:ext uri="{FF2B5EF4-FFF2-40B4-BE49-F238E27FC236}">
                <a16:creationId xmlns:a16="http://schemas.microsoft.com/office/drawing/2014/main" id="{CB9AB5C1-4AFF-756E-94C8-20B658986EA6}"/>
              </a:ext>
            </a:extLst>
          </p:cNvPr>
          <p:cNvSpPr/>
          <p:nvPr/>
        </p:nvSpPr>
        <p:spPr>
          <a:xfrm rot="12940921">
            <a:off x="5767383" y="2688481"/>
            <a:ext cx="301667" cy="245242"/>
          </a:xfrm>
          <a:prstGeom prst="triangle">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Isosceles Triangle 36">
            <a:extLst>
              <a:ext uri="{FF2B5EF4-FFF2-40B4-BE49-F238E27FC236}">
                <a16:creationId xmlns:a16="http://schemas.microsoft.com/office/drawing/2014/main" id="{4FC16440-3B84-6EAF-4310-0D5A2A95A2E4}"/>
              </a:ext>
            </a:extLst>
          </p:cNvPr>
          <p:cNvSpPr/>
          <p:nvPr/>
        </p:nvSpPr>
        <p:spPr>
          <a:xfrm rot="14797238">
            <a:off x="7675391" y="4927263"/>
            <a:ext cx="301667" cy="245242"/>
          </a:xfrm>
          <a:prstGeom prst="triangle">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938EE4B9-7BB3-65CE-0E81-2835F5518770}"/>
              </a:ext>
            </a:extLst>
          </p:cNvPr>
          <p:cNvSpPr/>
          <p:nvPr/>
        </p:nvSpPr>
        <p:spPr>
          <a:xfrm rot="4334999">
            <a:off x="8885943" y="3138266"/>
            <a:ext cx="301667" cy="245242"/>
          </a:xfrm>
          <a:prstGeom prst="triangle">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Isosceles Triangle 39">
            <a:extLst>
              <a:ext uri="{FF2B5EF4-FFF2-40B4-BE49-F238E27FC236}">
                <a16:creationId xmlns:a16="http://schemas.microsoft.com/office/drawing/2014/main" id="{644C545C-1A78-AB68-7A14-26559DE45288}"/>
              </a:ext>
            </a:extLst>
          </p:cNvPr>
          <p:cNvSpPr/>
          <p:nvPr/>
        </p:nvSpPr>
        <p:spPr>
          <a:xfrm rot="21300209">
            <a:off x="10911180" y="4706003"/>
            <a:ext cx="301667" cy="245242"/>
          </a:xfrm>
          <a:prstGeom prst="triangle">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1" name="Speech Bubble: Oval 40">
            <a:extLst>
              <a:ext uri="{FF2B5EF4-FFF2-40B4-BE49-F238E27FC236}">
                <a16:creationId xmlns:a16="http://schemas.microsoft.com/office/drawing/2014/main" id="{01F8C431-64C2-950F-A5DC-E055EBB87CB9}"/>
              </a:ext>
            </a:extLst>
          </p:cNvPr>
          <p:cNvSpPr/>
          <p:nvPr/>
        </p:nvSpPr>
        <p:spPr>
          <a:xfrm>
            <a:off x="1750525" y="1266083"/>
            <a:ext cx="438661" cy="321637"/>
          </a:xfrm>
          <a:prstGeom prst="wedgeEllipseCallou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a:t>
            </a:r>
          </a:p>
        </p:txBody>
      </p:sp>
      <p:sp>
        <p:nvSpPr>
          <p:cNvPr id="42" name="Speech Bubble: Oval 41">
            <a:extLst>
              <a:ext uri="{FF2B5EF4-FFF2-40B4-BE49-F238E27FC236}">
                <a16:creationId xmlns:a16="http://schemas.microsoft.com/office/drawing/2014/main" id="{B5407622-6BA8-6C2D-3A88-AFDE93AD99B8}"/>
              </a:ext>
            </a:extLst>
          </p:cNvPr>
          <p:cNvSpPr/>
          <p:nvPr/>
        </p:nvSpPr>
        <p:spPr>
          <a:xfrm>
            <a:off x="3250320" y="3646805"/>
            <a:ext cx="438661" cy="321637"/>
          </a:xfrm>
          <a:prstGeom prst="wedgeEllipseCallou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a:t>
            </a:r>
          </a:p>
        </p:txBody>
      </p:sp>
      <p:sp>
        <p:nvSpPr>
          <p:cNvPr id="43" name="Speech Bubble: Oval 42">
            <a:extLst>
              <a:ext uri="{FF2B5EF4-FFF2-40B4-BE49-F238E27FC236}">
                <a16:creationId xmlns:a16="http://schemas.microsoft.com/office/drawing/2014/main" id="{AFBE216A-48E1-AA47-9673-AA64757AB771}"/>
              </a:ext>
            </a:extLst>
          </p:cNvPr>
          <p:cNvSpPr/>
          <p:nvPr/>
        </p:nvSpPr>
        <p:spPr>
          <a:xfrm>
            <a:off x="4984131" y="1259263"/>
            <a:ext cx="438661" cy="321637"/>
          </a:xfrm>
          <a:prstGeom prst="wedgeEllipseCallou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3</a:t>
            </a:r>
          </a:p>
        </p:txBody>
      </p:sp>
      <p:sp>
        <p:nvSpPr>
          <p:cNvPr id="44" name="Speech Bubble: Oval 43">
            <a:extLst>
              <a:ext uri="{FF2B5EF4-FFF2-40B4-BE49-F238E27FC236}">
                <a16:creationId xmlns:a16="http://schemas.microsoft.com/office/drawing/2014/main" id="{25FE5279-864B-AAC3-FA1C-E7E9ACF00507}"/>
              </a:ext>
            </a:extLst>
          </p:cNvPr>
          <p:cNvSpPr/>
          <p:nvPr/>
        </p:nvSpPr>
        <p:spPr>
          <a:xfrm>
            <a:off x="6965395" y="3617322"/>
            <a:ext cx="438661" cy="321637"/>
          </a:xfrm>
          <a:prstGeom prst="wedgeEllipseCallou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4</a:t>
            </a:r>
          </a:p>
        </p:txBody>
      </p:sp>
      <p:sp>
        <p:nvSpPr>
          <p:cNvPr id="45" name="Speech Bubble: Oval 44">
            <a:extLst>
              <a:ext uri="{FF2B5EF4-FFF2-40B4-BE49-F238E27FC236}">
                <a16:creationId xmlns:a16="http://schemas.microsoft.com/office/drawing/2014/main" id="{3D5E9B48-3FAC-38A7-D85C-DC93C2C430EB}"/>
              </a:ext>
            </a:extLst>
          </p:cNvPr>
          <p:cNvSpPr/>
          <p:nvPr/>
        </p:nvSpPr>
        <p:spPr>
          <a:xfrm>
            <a:off x="8443858" y="1172463"/>
            <a:ext cx="438661" cy="321637"/>
          </a:xfrm>
          <a:prstGeom prst="wedgeEllipseCallou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5</a:t>
            </a:r>
          </a:p>
        </p:txBody>
      </p:sp>
      <p:sp>
        <p:nvSpPr>
          <p:cNvPr id="46" name="Speech Bubble: Oval 45">
            <a:extLst>
              <a:ext uri="{FF2B5EF4-FFF2-40B4-BE49-F238E27FC236}">
                <a16:creationId xmlns:a16="http://schemas.microsoft.com/office/drawing/2014/main" id="{B61F90F8-7201-42F0-72D8-0B8F289BE030}"/>
              </a:ext>
            </a:extLst>
          </p:cNvPr>
          <p:cNvSpPr/>
          <p:nvPr/>
        </p:nvSpPr>
        <p:spPr>
          <a:xfrm>
            <a:off x="10274530" y="3668162"/>
            <a:ext cx="438661" cy="321637"/>
          </a:xfrm>
          <a:prstGeom prst="wedgeEllipseCallou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6</a:t>
            </a:r>
          </a:p>
        </p:txBody>
      </p:sp>
      <p:sp>
        <p:nvSpPr>
          <p:cNvPr id="47" name="Speech Bubble: Oval 46">
            <a:extLst>
              <a:ext uri="{FF2B5EF4-FFF2-40B4-BE49-F238E27FC236}">
                <a16:creationId xmlns:a16="http://schemas.microsoft.com/office/drawing/2014/main" id="{4C006E49-357E-30B0-2473-B822BE4E0173}"/>
              </a:ext>
            </a:extLst>
          </p:cNvPr>
          <p:cNvSpPr/>
          <p:nvPr/>
        </p:nvSpPr>
        <p:spPr>
          <a:xfrm>
            <a:off x="11903585" y="1137044"/>
            <a:ext cx="438661" cy="321637"/>
          </a:xfrm>
          <a:prstGeom prst="wedgeEllipseCallou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110998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8F10-A4D9-8193-53A9-B8ADA09FF3E6}"/>
              </a:ext>
            </a:extLst>
          </p:cNvPr>
          <p:cNvSpPr>
            <a:spLocks noGrp="1"/>
          </p:cNvSpPr>
          <p:nvPr>
            <p:ph type="title"/>
          </p:nvPr>
        </p:nvSpPr>
        <p:spPr>
          <a:xfrm>
            <a:off x="997226" y="504273"/>
            <a:ext cx="9707218" cy="1413979"/>
          </a:xfrm>
        </p:spPr>
        <p:txBody>
          <a:bodyPr>
            <a:normAutofit/>
          </a:bodyPr>
          <a:lstStyle/>
          <a:p>
            <a:pPr algn="ctr"/>
            <a:r>
              <a:rPr lang="en-US" sz="6000" b="1" dirty="0">
                <a:cs typeface="Arial" panose="020B0604020202020204" pitchFamily="34" charset="0"/>
              </a:rPr>
              <a:t>Stage1 : PROBLEM STATEMENT</a:t>
            </a:r>
          </a:p>
        </p:txBody>
      </p:sp>
      <p:sp>
        <p:nvSpPr>
          <p:cNvPr id="8" name="Rectangle: Rounded Corners 7">
            <a:extLst>
              <a:ext uri="{FF2B5EF4-FFF2-40B4-BE49-F238E27FC236}">
                <a16:creationId xmlns:a16="http://schemas.microsoft.com/office/drawing/2014/main" id="{828892C2-DEE9-273D-94B1-E108113DD05F}"/>
              </a:ext>
            </a:extLst>
          </p:cNvPr>
          <p:cNvSpPr/>
          <p:nvPr/>
        </p:nvSpPr>
        <p:spPr>
          <a:xfrm>
            <a:off x="1182757" y="1749288"/>
            <a:ext cx="10197546" cy="33494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A93D0E0A-2031-AAB2-6B34-835014A2095A}"/>
              </a:ext>
            </a:extLst>
          </p:cNvPr>
          <p:cNvSpPr txBox="1"/>
          <p:nvPr/>
        </p:nvSpPr>
        <p:spPr>
          <a:xfrm>
            <a:off x="1600200" y="2234216"/>
            <a:ext cx="9362661" cy="23796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Organizations are facing challenges in keeping Gen-Z employees due to differing values and communication styles across generations. Older employees often struggle to connect with their younger counterparts, resulting in misunderstandings and diminished respect. Furthermore, Gen-Z is frequently labeled as difficult or unrealistic, which can obstruct their career advancement. Many entered the workforce during the pandemic, contributing to their sense of uncertainty. It is crucial for older generations to recognize and address the unique challenges that Gen-Z encounters in their professional lives.</a:t>
            </a:r>
          </a:p>
          <a:p>
            <a:endParaRPr lang="en-US" dirty="0"/>
          </a:p>
        </p:txBody>
      </p:sp>
    </p:spTree>
    <p:extLst>
      <p:ext uri="{BB962C8B-B14F-4D97-AF65-F5344CB8AC3E}">
        <p14:creationId xmlns:p14="http://schemas.microsoft.com/office/powerpoint/2010/main" val="89110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7621-073A-068F-72ED-8EBDB90B8653}"/>
              </a:ext>
            </a:extLst>
          </p:cNvPr>
          <p:cNvSpPr>
            <a:spLocks noGrp="1"/>
          </p:cNvSpPr>
          <p:nvPr>
            <p:ph type="ctrTitle"/>
          </p:nvPr>
        </p:nvSpPr>
        <p:spPr>
          <a:xfrm>
            <a:off x="1524000" y="2405269"/>
            <a:ext cx="9144000" cy="1351722"/>
          </a:xfrm>
        </p:spPr>
        <p:txBody>
          <a:bodyPr/>
          <a:lstStyle/>
          <a:p>
            <a:r>
              <a:rPr lang="en-US" sz="6000" b="1" dirty="0"/>
              <a:t>Stage 2 :DATA COLLECTION</a:t>
            </a:r>
            <a:endParaRPr lang="en-US" dirty="0"/>
          </a:p>
        </p:txBody>
      </p:sp>
    </p:spTree>
    <p:extLst>
      <p:ext uri="{BB962C8B-B14F-4D97-AF65-F5344CB8AC3E}">
        <p14:creationId xmlns:p14="http://schemas.microsoft.com/office/powerpoint/2010/main" val="413934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C889FA5-F1FA-4A2A-9655-EC1ACE5C7E1D}"/>
              </a:ext>
            </a:extLst>
          </p:cNvPr>
          <p:cNvSpPr/>
          <p:nvPr/>
        </p:nvSpPr>
        <p:spPr>
          <a:xfrm>
            <a:off x="604630" y="768579"/>
            <a:ext cx="10982739" cy="181886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13" name="Google Shape;212;p20">
            <a:extLst>
              <a:ext uri="{FF2B5EF4-FFF2-40B4-BE49-F238E27FC236}">
                <a16:creationId xmlns:a16="http://schemas.microsoft.com/office/drawing/2014/main" id="{C6AE5736-B7DE-D411-25CD-016E174CA772}"/>
              </a:ext>
            </a:extLst>
          </p:cNvPr>
          <p:cNvPicPr preferRelativeResize="0"/>
          <p:nvPr/>
        </p:nvPicPr>
        <p:blipFill rotWithShape="1">
          <a:blip r:embed="rId2">
            <a:alphaModFix/>
          </a:blip>
          <a:srcRect/>
          <a:stretch/>
        </p:blipFill>
        <p:spPr>
          <a:xfrm>
            <a:off x="1113317" y="904459"/>
            <a:ext cx="5714866" cy="1547099"/>
          </a:xfrm>
          <a:prstGeom prst="rect">
            <a:avLst/>
          </a:prstGeom>
          <a:noFill/>
          <a:ln>
            <a:noFill/>
          </a:ln>
        </p:spPr>
      </p:pic>
      <p:sp>
        <p:nvSpPr>
          <p:cNvPr id="3" name="Rectangle: Rounded Corners 2">
            <a:extLst>
              <a:ext uri="{FF2B5EF4-FFF2-40B4-BE49-F238E27FC236}">
                <a16:creationId xmlns:a16="http://schemas.microsoft.com/office/drawing/2014/main" id="{43571219-A81D-19BC-68CB-33B186DD36EE}"/>
              </a:ext>
            </a:extLst>
          </p:cNvPr>
          <p:cNvSpPr/>
          <p:nvPr/>
        </p:nvSpPr>
        <p:spPr>
          <a:xfrm>
            <a:off x="604629" y="2723320"/>
            <a:ext cx="10982739" cy="18188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pic>
        <p:nvPicPr>
          <p:cNvPr id="15" name="Google Shape;213;p20">
            <a:extLst>
              <a:ext uri="{FF2B5EF4-FFF2-40B4-BE49-F238E27FC236}">
                <a16:creationId xmlns:a16="http://schemas.microsoft.com/office/drawing/2014/main" id="{6F0F7DDA-2CA5-E395-0460-40B1D4089625}"/>
              </a:ext>
            </a:extLst>
          </p:cNvPr>
          <p:cNvPicPr preferRelativeResize="0"/>
          <p:nvPr/>
        </p:nvPicPr>
        <p:blipFill rotWithShape="1">
          <a:blip r:embed="rId3">
            <a:alphaModFix/>
          </a:blip>
          <a:srcRect/>
          <a:stretch/>
        </p:blipFill>
        <p:spPr>
          <a:xfrm>
            <a:off x="1226266" y="2859201"/>
            <a:ext cx="4061351" cy="1650972"/>
          </a:xfrm>
          <a:prstGeom prst="rect">
            <a:avLst/>
          </a:prstGeom>
          <a:noFill/>
          <a:ln>
            <a:noFill/>
          </a:ln>
        </p:spPr>
      </p:pic>
      <p:sp>
        <p:nvSpPr>
          <p:cNvPr id="4" name="Rectangle: Rounded Corners 3">
            <a:extLst>
              <a:ext uri="{FF2B5EF4-FFF2-40B4-BE49-F238E27FC236}">
                <a16:creationId xmlns:a16="http://schemas.microsoft.com/office/drawing/2014/main" id="{C9B9B975-E82A-2BD6-2C51-DC98BF7BB6FE}"/>
              </a:ext>
            </a:extLst>
          </p:cNvPr>
          <p:cNvSpPr/>
          <p:nvPr/>
        </p:nvSpPr>
        <p:spPr>
          <a:xfrm>
            <a:off x="604628" y="4709512"/>
            <a:ext cx="10982740" cy="157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pic>
        <p:nvPicPr>
          <p:cNvPr id="17" name="Google Shape;215;p20">
            <a:extLst>
              <a:ext uri="{FF2B5EF4-FFF2-40B4-BE49-F238E27FC236}">
                <a16:creationId xmlns:a16="http://schemas.microsoft.com/office/drawing/2014/main" id="{00F2F9A9-72A1-3268-C91F-891D9B8E54FD}"/>
              </a:ext>
            </a:extLst>
          </p:cNvPr>
          <p:cNvPicPr preferRelativeResize="0"/>
          <p:nvPr/>
        </p:nvPicPr>
        <p:blipFill rotWithShape="1">
          <a:blip r:embed="rId4">
            <a:alphaModFix/>
          </a:blip>
          <a:srcRect/>
          <a:stretch/>
        </p:blipFill>
        <p:spPr>
          <a:xfrm>
            <a:off x="1226266" y="4786297"/>
            <a:ext cx="3614091" cy="1421296"/>
          </a:xfrm>
          <a:prstGeom prst="rect">
            <a:avLst/>
          </a:prstGeom>
          <a:noFill/>
          <a:ln>
            <a:noFill/>
          </a:ln>
        </p:spPr>
      </p:pic>
    </p:spTree>
    <p:extLst>
      <p:ext uri="{BB962C8B-B14F-4D97-AF65-F5344CB8AC3E}">
        <p14:creationId xmlns:p14="http://schemas.microsoft.com/office/powerpoint/2010/main" val="84254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4060EC-1761-CA6B-0C39-AB4FD1CDA4B5}"/>
              </a:ext>
            </a:extLst>
          </p:cNvPr>
          <p:cNvSpPr>
            <a:spLocks noGrp="1"/>
          </p:cNvSpPr>
          <p:nvPr>
            <p:ph type="ctrTitle"/>
          </p:nvPr>
        </p:nvSpPr>
        <p:spPr>
          <a:xfrm>
            <a:off x="1524000" y="2086458"/>
            <a:ext cx="9144000" cy="2425908"/>
          </a:xfrm>
        </p:spPr>
        <p:txBody>
          <a:bodyPr>
            <a:normAutofit fontScale="90000"/>
          </a:bodyPr>
          <a:lstStyle/>
          <a:p>
            <a:r>
              <a:rPr lang="en-US" b="1" dirty="0">
                <a:latin typeface="Arial" panose="020B0604020202020204" pitchFamily="34" charset="0"/>
                <a:cs typeface="Arial" panose="020B0604020202020204" pitchFamily="34" charset="0"/>
              </a:rPr>
              <a:t>Stage 3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Cleaning &amp; Standardizing in SQL </a:t>
            </a:r>
            <a:br>
              <a:rPr lang="en-US" dirty="0"/>
            </a:br>
            <a:endParaRPr lang="en-US" dirty="0"/>
          </a:p>
        </p:txBody>
      </p:sp>
      <p:pic>
        <p:nvPicPr>
          <p:cNvPr id="12" name="Picture 11" descr="A blue icon of a database">
            <a:extLst>
              <a:ext uri="{FF2B5EF4-FFF2-40B4-BE49-F238E27FC236}">
                <a16:creationId xmlns:a16="http://schemas.microsoft.com/office/drawing/2014/main" id="{9851ACE8-82BF-0986-B722-B626517E1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807" y="3093953"/>
            <a:ext cx="3289854" cy="3222129"/>
          </a:xfrm>
          <a:prstGeom prst="rect">
            <a:avLst/>
          </a:prstGeom>
        </p:spPr>
      </p:pic>
    </p:spTree>
    <p:extLst>
      <p:ext uri="{BB962C8B-B14F-4D97-AF65-F5344CB8AC3E}">
        <p14:creationId xmlns:p14="http://schemas.microsoft.com/office/powerpoint/2010/main" val="86200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BE8ADC5A-3635-4798-CA78-C70EC061C598}"/>
              </a:ext>
            </a:extLst>
          </p:cNvPr>
          <p:cNvPicPr>
            <a:picLocks noChangeAspect="1"/>
          </p:cNvPicPr>
          <p:nvPr/>
        </p:nvPicPr>
        <p:blipFill>
          <a:blip r:embed="rId2"/>
          <a:srcRect l="12271" t="21948" r="37409" b="16981"/>
          <a:stretch/>
        </p:blipFill>
        <p:spPr>
          <a:xfrm>
            <a:off x="493986" y="614812"/>
            <a:ext cx="5443291" cy="3158859"/>
          </a:xfrm>
          <a:prstGeom prst="rect">
            <a:avLst/>
          </a:prstGeom>
        </p:spPr>
      </p:pic>
      <p:pic>
        <p:nvPicPr>
          <p:cNvPr id="28" name="Picture 27">
            <a:extLst>
              <a:ext uri="{FF2B5EF4-FFF2-40B4-BE49-F238E27FC236}">
                <a16:creationId xmlns:a16="http://schemas.microsoft.com/office/drawing/2014/main" id="{3C8863F3-6956-DAD6-A0B9-3FF76347418F}"/>
              </a:ext>
            </a:extLst>
          </p:cNvPr>
          <p:cNvPicPr>
            <a:picLocks noChangeAspect="1"/>
          </p:cNvPicPr>
          <p:nvPr/>
        </p:nvPicPr>
        <p:blipFill>
          <a:blip r:embed="rId3"/>
          <a:srcRect l="14341" t="21691" r="32993" b="17406"/>
          <a:stretch/>
        </p:blipFill>
        <p:spPr>
          <a:xfrm>
            <a:off x="6096000" y="3328583"/>
            <a:ext cx="5610446" cy="3095805"/>
          </a:xfrm>
          <a:prstGeom prst="rect">
            <a:avLst/>
          </a:prstGeom>
        </p:spPr>
      </p:pic>
    </p:spTree>
    <p:extLst>
      <p:ext uri="{BB962C8B-B14F-4D97-AF65-F5344CB8AC3E}">
        <p14:creationId xmlns:p14="http://schemas.microsoft.com/office/powerpoint/2010/main" val="335874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3351-F4CC-CE20-E1DD-4D3F058A2511}"/>
              </a:ext>
            </a:extLst>
          </p:cNvPr>
          <p:cNvSpPr>
            <a:spLocks noGrp="1"/>
          </p:cNvSpPr>
          <p:nvPr>
            <p:ph type="ctrTitle"/>
          </p:nvPr>
        </p:nvSpPr>
        <p:spPr>
          <a:xfrm>
            <a:off x="1524000" y="1122363"/>
            <a:ext cx="7391400" cy="1501567"/>
          </a:xfrm>
        </p:spPr>
        <p:txBody>
          <a:bodyPr>
            <a:normAutofit fontScale="90000"/>
          </a:bodyPr>
          <a:lstStyle/>
          <a:p>
            <a:r>
              <a:rPr lang="en-US" sz="6000" b="1" dirty="0"/>
              <a:t>Stage 4 : </a:t>
            </a:r>
            <a:br>
              <a:rPr lang="en-US" sz="6000" b="1" dirty="0"/>
            </a:br>
            <a:r>
              <a:rPr lang="en-US" sz="6000" b="1" dirty="0"/>
              <a:t>Analyzing in SQL</a:t>
            </a:r>
            <a:endParaRPr lang="en-US" dirty="0"/>
          </a:p>
        </p:txBody>
      </p:sp>
      <p:pic>
        <p:nvPicPr>
          <p:cNvPr id="6" name="Graphic 5" descr="Database">
            <a:extLst>
              <a:ext uri="{FF2B5EF4-FFF2-40B4-BE49-F238E27FC236}">
                <a16:creationId xmlns:a16="http://schemas.microsoft.com/office/drawing/2014/main" id="{B2C6838C-068E-4A21-A1BA-9442DA0802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2949" y="2191198"/>
            <a:ext cx="4489174" cy="457200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7593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18E463-DF6C-58F0-B5CC-8E6CE1F424C0}"/>
              </a:ext>
            </a:extLst>
          </p:cNvPr>
          <p:cNvSpPr txBox="1"/>
          <p:nvPr/>
        </p:nvSpPr>
        <p:spPr>
          <a:xfrm>
            <a:off x="516835" y="474345"/>
            <a:ext cx="8696740" cy="5909310"/>
          </a:xfrm>
          <a:prstGeom prst="rect">
            <a:avLst/>
          </a:prstGeom>
          <a:noFill/>
        </p:spPr>
        <p:txBody>
          <a:bodyPr wrap="square">
            <a:spAutoFit/>
          </a:bodyPr>
          <a:lstStyle/>
          <a:p>
            <a:r>
              <a:rPr lang="en-US" dirty="0"/>
              <a:t>Q1 : What is the gender distribution of respondents from India?</a:t>
            </a:r>
          </a:p>
          <a:p>
            <a:r>
              <a:rPr lang="en-US" dirty="0"/>
              <a:t>Q2 : What percentage of respondents from India are interested in education abroad and sponsorship?</a:t>
            </a:r>
          </a:p>
          <a:p>
            <a:r>
              <a:rPr lang="en-US" dirty="0"/>
              <a:t>Q3 : What are the 6 top influences on career aspirations for respondents in India?</a:t>
            </a:r>
          </a:p>
          <a:p>
            <a:r>
              <a:rPr lang="en-US" dirty="0"/>
              <a:t>Q4 : How do career aspiration influences vary by gender in India?</a:t>
            </a:r>
          </a:p>
          <a:p>
            <a:r>
              <a:rPr lang="en-US" dirty="0"/>
              <a:t>Q5 : What percentage of respondents are willing to work for a company for at least 3 years?</a:t>
            </a:r>
          </a:p>
          <a:p>
            <a:r>
              <a:rPr lang="en-US" dirty="0"/>
              <a:t>Q6 : How many respondents prefer to work for socially impactful companies?</a:t>
            </a:r>
          </a:p>
          <a:p>
            <a:r>
              <a:rPr lang="en-US" dirty="0"/>
              <a:t>Q7 :  How does the preference for socially impactful companies vary by gender?</a:t>
            </a:r>
          </a:p>
          <a:p>
            <a:r>
              <a:rPr lang="en-US" dirty="0"/>
              <a:t>Q8 : What is the distribution of minimum expected salary in the first three years among respondents?</a:t>
            </a:r>
          </a:p>
          <a:p>
            <a:r>
              <a:rPr lang="en-US" dirty="0"/>
              <a:t>Q9 : What is the expected minimum monthly salary in hand?</a:t>
            </a:r>
          </a:p>
          <a:p>
            <a:r>
              <a:rPr lang="en-US" dirty="0"/>
              <a:t>Q10 : What percentage of respondents prefer remote working?</a:t>
            </a:r>
          </a:p>
          <a:p>
            <a:r>
              <a:rPr lang="en-US" dirty="0"/>
              <a:t>Q11 : What is the preferred number of daily work hours?</a:t>
            </a:r>
          </a:p>
          <a:p>
            <a:r>
              <a:rPr lang="en-US" dirty="0"/>
              <a:t>Q12 : What are the common work frustrations among respondents?</a:t>
            </a:r>
          </a:p>
          <a:p>
            <a:r>
              <a:rPr lang="en-US" dirty="0"/>
              <a:t>Q13 : How does the need for work-life balance interventions vary by gender?</a:t>
            </a:r>
          </a:p>
          <a:p>
            <a:r>
              <a:rPr lang="en-US" dirty="0"/>
              <a:t>Q14 : How many respondents are willing to work under an abusive manager?</a:t>
            </a:r>
          </a:p>
          <a:p>
            <a:r>
              <a:rPr lang="en-US" dirty="0"/>
              <a:t>Q15 : What is the distribution of minimum expected salary after five years?</a:t>
            </a:r>
          </a:p>
          <a:p>
            <a:r>
              <a:rPr lang="en-US" dirty="0"/>
              <a:t>Q16 : What are the remote working preferences by gender?</a:t>
            </a:r>
          </a:p>
          <a:p>
            <a:r>
              <a:rPr lang="en-US" dirty="0"/>
              <a:t>Q17 : What are the top work frustrations for each gender?</a:t>
            </a:r>
          </a:p>
          <a:p>
            <a:r>
              <a:rPr lang="en-US" dirty="0"/>
              <a:t>Q18 : What factors boost work happiness and productivity for respondents?</a:t>
            </a:r>
          </a:p>
          <a:p>
            <a:r>
              <a:rPr lang="en-US" dirty="0"/>
              <a:t>Q19 : What percentage of respondents need sponsorship for education abroad?</a:t>
            </a:r>
          </a:p>
        </p:txBody>
      </p:sp>
    </p:spTree>
    <p:extLst>
      <p:ext uri="{BB962C8B-B14F-4D97-AF65-F5344CB8AC3E}">
        <p14:creationId xmlns:p14="http://schemas.microsoft.com/office/powerpoint/2010/main" val="925925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5877</TotalTime>
  <Words>837</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Play</vt:lpstr>
      <vt:lpstr>Wingdings</vt:lpstr>
      <vt:lpstr>Office Theme</vt:lpstr>
      <vt:lpstr>UNDERSTANDING CAREER ASPIRATIONS</vt:lpstr>
      <vt:lpstr>ROAD MAP OF PROJECT</vt:lpstr>
      <vt:lpstr>Stage1 : PROBLEM STATEMENT</vt:lpstr>
      <vt:lpstr>Stage 2 :DATA COLLECTION</vt:lpstr>
      <vt:lpstr>PowerPoint Presentation</vt:lpstr>
      <vt:lpstr>Stage 3 :  Cleaning &amp; Standardizing in SQL  </vt:lpstr>
      <vt:lpstr>PowerPoint Presentation</vt:lpstr>
      <vt:lpstr>Stage 4 :  Analyzing in SQL</vt:lpstr>
      <vt:lpstr>PowerPoint Presentation</vt:lpstr>
      <vt:lpstr>PowerPoint Presentation</vt:lpstr>
      <vt:lpstr>Stage 5 : GENERAL EXCEL DASHBOARD</vt:lpstr>
      <vt:lpstr>PowerPoint Presentation</vt:lpstr>
      <vt:lpstr>Stage 6 : Focus Area Driven on Excel dashboard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 Guntupalli</dc:creator>
  <cp:lastModifiedBy>lohitha reddy</cp:lastModifiedBy>
  <cp:revision>321</cp:revision>
  <dcterms:created xsi:type="dcterms:W3CDTF">2023-12-06T09:19:10Z</dcterms:created>
  <dcterms:modified xsi:type="dcterms:W3CDTF">2025-07-02T13:17:32Z</dcterms:modified>
</cp:coreProperties>
</file>