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7" r:id="rId2"/>
    <p:sldId id="258" r:id="rId3"/>
    <p:sldId id="276" r:id="rId4"/>
    <p:sldId id="259" r:id="rId5"/>
    <p:sldId id="261" r:id="rId6"/>
    <p:sldId id="262" r:id="rId7"/>
    <p:sldId id="275" r:id="rId8"/>
    <p:sldId id="266" r:id="rId9"/>
    <p:sldId id="277" r:id="rId10"/>
    <p:sldId id="265" r:id="rId11"/>
    <p:sldId id="272" r:id="rId12"/>
    <p:sldId id="27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12" autoAdjust="0"/>
  </p:normalViewPr>
  <p:slideViewPr>
    <p:cSldViewPr snapToGrid="0">
      <p:cViewPr varScale="1">
        <p:scale>
          <a:sx n="65" d="100"/>
          <a:sy n="65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D1BD8-A071-4DB3-9F3B-C22B8A78BED8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5B37D235-ACAF-4096-9DC6-7FCBFB51096F}">
      <dgm:prSet phldrT="[Text]"/>
      <dgm:spPr/>
      <dgm:t>
        <a:bodyPr/>
        <a:lstStyle/>
        <a:p>
          <a:r>
            <a:rPr lang="en-US" dirty="0" smtClean="0"/>
            <a:t>Define the Topic</a:t>
          </a:r>
          <a:endParaRPr lang="en-US" dirty="0"/>
        </a:p>
      </dgm:t>
    </dgm:pt>
    <dgm:pt modelId="{7E3E78DE-191D-4423-B554-8A70272CD092}" type="parTrans" cxnId="{8B638438-D6B3-49EF-9403-069B10B22E1D}">
      <dgm:prSet/>
      <dgm:spPr/>
      <dgm:t>
        <a:bodyPr/>
        <a:lstStyle/>
        <a:p>
          <a:endParaRPr lang="en-US"/>
        </a:p>
      </dgm:t>
    </dgm:pt>
    <dgm:pt modelId="{5F8F1579-E6F9-4AEF-A6D2-9EEA57B68548}" type="sibTrans" cxnId="{8B638438-D6B3-49EF-9403-069B10B22E1D}">
      <dgm:prSet/>
      <dgm:spPr/>
      <dgm:t>
        <a:bodyPr/>
        <a:lstStyle/>
        <a:p>
          <a:endParaRPr lang="en-US"/>
        </a:p>
      </dgm:t>
    </dgm:pt>
    <dgm:pt modelId="{FD9DD2F5-0667-4B91-B2D7-97B8B801967A}">
      <dgm:prSet phldrT="[Text]"/>
      <dgm:spPr/>
      <dgm:t>
        <a:bodyPr/>
        <a:lstStyle/>
        <a:p>
          <a:r>
            <a:rPr lang="en-US" dirty="0" smtClean="0"/>
            <a:t>Explain the Theme</a:t>
          </a:r>
          <a:endParaRPr lang="en-US" dirty="0"/>
        </a:p>
      </dgm:t>
    </dgm:pt>
    <dgm:pt modelId="{CD2B28F9-9341-458C-BC80-C69D083CE8BB}" type="parTrans" cxnId="{81EA49A3-7AED-4D8D-9C11-73FE0741E1E1}">
      <dgm:prSet/>
      <dgm:spPr/>
      <dgm:t>
        <a:bodyPr/>
        <a:lstStyle/>
        <a:p>
          <a:endParaRPr lang="en-US"/>
        </a:p>
      </dgm:t>
    </dgm:pt>
    <dgm:pt modelId="{23A96494-090E-42AF-8D2B-D27593B407BA}" type="sibTrans" cxnId="{81EA49A3-7AED-4D8D-9C11-73FE0741E1E1}">
      <dgm:prSet/>
      <dgm:spPr/>
      <dgm:t>
        <a:bodyPr/>
        <a:lstStyle/>
        <a:p>
          <a:endParaRPr lang="en-US"/>
        </a:p>
      </dgm:t>
    </dgm:pt>
    <dgm:pt modelId="{39E4164A-848A-4BD4-A466-E52534C563A1}">
      <dgm:prSet phldrT="[Text]"/>
      <dgm:spPr/>
      <dgm:t>
        <a:bodyPr/>
        <a:lstStyle/>
        <a:p>
          <a:r>
            <a:rPr lang="en-US" dirty="0" smtClean="0"/>
            <a:t>Preview the Essay</a:t>
          </a:r>
          <a:endParaRPr lang="en-US" dirty="0"/>
        </a:p>
      </dgm:t>
    </dgm:pt>
    <dgm:pt modelId="{FC4DE1A6-8F08-488A-A483-CC0D0304D8EA}" type="parTrans" cxnId="{62FB4B90-7921-4D79-A34E-FF05C17A0E24}">
      <dgm:prSet/>
      <dgm:spPr/>
      <dgm:t>
        <a:bodyPr/>
        <a:lstStyle/>
        <a:p>
          <a:endParaRPr lang="en-US"/>
        </a:p>
      </dgm:t>
    </dgm:pt>
    <dgm:pt modelId="{A16265FA-89F6-4DEF-B25E-A8AEAC9675C2}" type="sibTrans" cxnId="{62FB4B90-7921-4D79-A34E-FF05C17A0E24}">
      <dgm:prSet/>
      <dgm:spPr/>
      <dgm:t>
        <a:bodyPr/>
        <a:lstStyle/>
        <a:p>
          <a:endParaRPr lang="en-US"/>
        </a:p>
      </dgm:t>
    </dgm:pt>
    <dgm:pt modelId="{1FE19D36-CB2E-45DF-B9B4-95AC47335209}" type="pres">
      <dgm:prSet presAssocID="{C0CD1BD8-A071-4DB3-9F3B-C22B8A78BED8}" presName="Name0" presStyleCnt="0">
        <dgm:presLayoutVars>
          <dgm:resizeHandles/>
        </dgm:presLayoutVars>
      </dgm:prSet>
      <dgm:spPr/>
    </dgm:pt>
    <dgm:pt modelId="{C5586A69-6E70-4F37-A962-BE90F8F7F6DB}" type="pres">
      <dgm:prSet presAssocID="{5B37D235-ACAF-4096-9DC6-7FCBFB51096F}" presName="text" presStyleLbl="node1" presStyleIdx="0" presStyleCnt="3" custScaleX="430916" custScaleY="69085" custLinFactNeighborY="381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71472-4F2C-41F1-A3C8-D0C6884B1AF5}" type="pres">
      <dgm:prSet presAssocID="{5F8F1579-E6F9-4AEF-A6D2-9EEA57B68548}" presName="space" presStyleCnt="0"/>
      <dgm:spPr/>
    </dgm:pt>
    <dgm:pt modelId="{CE5841F9-7B2E-4136-A3B0-F8CDC356F2C1}" type="pres">
      <dgm:prSet presAssocID="{FD9DD2F5-0667-4B91-B2D7-97B8B801967A}" presName="text" presStyleLbl="node1" presStyleIdx="1" presStyleCnt="3" custScaleX="676702" custScaleY="64054" custLinFactNeighborX="1497" custLinFactNeighborY="22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BD011F-7B53-40EC-A0D1-8638EACB9B79}" type="pres">
      <dgm:prSet presAssocID="{23A96494-090E-42AF-8D2B-D27593B407BA}" presName="space" presStyleCnt="0"/>
      <dgm:spPr/>
    </dgm:pt>
    <dgm:pt modelId="{218E61FD-5494-4C7C-86A4-E5DB4A2FA668}" type="pres">
      <dgm:prSet presAssocID="{39E4164A-848A-4BD4-A466-E52534C563A1}" presName="text" presStyleLbl="node1" presStyleIdx="2" presStyleCnt="3" custScaleX="532642" custScaleY="74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229095-C7DF-48CD-B5CC-25A5BCCF56F5}" type="presOf" srcId="{C0CD1BD8-A071-4DB3-9F3B-C22B8A78BED8}" destId="{1FE19D36-CB2E-45DF-B9B4-95AC47335209}" srcOrd="0" destOrd="0" presId="urn:diagrams.loki3.com/VaryingWidthList"/>
    <dgm:cxn modelId="{62FB4B90-7921-4D79-A34E-FF05C17A0E24}" srcId="{C0CD1BD8-A071-4DB3-9F3B-C22B8A78BED8}" destId="{39E4164A-848A-4BD4-A466-E52534C563A1}" srcOrd="2" destOrd="0" parTransId="{FC4DE1A6-8F08-488A-A483-CC0D0304D8EA}" sibTransId="{A16265FA-89F6-4DEF-B25E-A8AEAC9675C2}"/>
    <dgm:cxn modelId="{81EA49A3-7AED-4D8D-9C11-73FE0741E1E1}" srcId="{C0CD1BD8-A071-4DB3-9F3B-C22B8A78BED8}" destId="{FD9DD2F5-0667-4B91-B2D7-97B8B801967A}" srcOrd="1" destOrd="0" parTransId="{CD2B28F9-9341-458C-BC80-C69D083CE8BB}" sibTransId="{23A96494-090E-42AF-8D2B-D27593B407BA}"/>
    <dgm:cxn modelId="{B2AA6F68-01FF-417F-82E5-4E4C142B24F2}" type="presOf" srcId="{FD9DD2F5-0667-4B91-B2D7-97B8B801967A}" destId="{CE5841F9-7B2E-4136-A3B0-F8CDC356F2C1}" srcOrd="0" destOrd="0" presId="urn:diagrams.loki3.com/VaryingWidthList"/>
    <dgm:cxn modelId="{1667D3A3-9F55-4639-B5A0-686759768DFF}" type="presOf" srcId="{5B37D235-ACAF-4096-9DC6-7FCBFB51096F}" destId="{C5586A69-6E70-4F37-A962-BE90F8F7F6DB}" srcOrd="0" destOrd="0" presId="urn:diagrams.loki3.com/VaryingWidthList"/>
    <dgm:cxn modelId="{8B638438-D6B3-49EF-9403-069B10B22E1D}" srcId="{C0CD1BD8-A071-4DB3-9F3B-C22B8A78BED8}" destId="{5B37D235-ACAF-4096-9DC6-7FCBFB51096F}" srcOrd="0" destOrd="0" parTransId="{7E3E78DE-191D-4423-B554-8A70272CD092}" sibTransId="{5F8F1579-E6F9-4AEF-A6D2-9EEA57B68548}"/>
    <dgm:cxn modelId="{527FD9D1-835B-441F-869F-F71814E72A99}" type="presOf" srcId="{39E4164A-848A-4BD4-A466-E52534C563A1}" destId="{218E61FD-5494-4C7C-86A4-E5DB4A2FA668}" srcOrd="0" destOrd="0" presId="urn:diagrams.loki3.com/VaryingWidthList"/>
    <dgm:cxn modelId="{1B2276C9-03FE-4096-BE86-39D2223FAB8E}" type="presParOf" srcId="{1FE19D36-CB2E-45DF-B9B4-95AC47335209}" destId="{C5586A69-6E70-4F37-A962-BE90F8F7F6DB}" srcOrd="0" destOrd="0" presId="urn:diagrams.loki3.com/VaryingWidthList"/>
    <dgm:cxn modelId="{E4313596-80F6-4516-9F21-5710B673ABEE}" type="presParOf" srcId="{1FE19D36-CB2E-45DF-B9B4-95AC47335209}" destId="{55171472-4F2C-41F1-A3C8-D0C6884B1AF5}" srcOrd="1" destOrd="0" presId="urn:diagrams.loki3.com/VaryingWidthList"/>
    <dgm:cxn modelId="{9496388C-F2BE-444B-88D8-4A340E310126}" type="presParOf" srcId="{1FE19D36-CB2E-45DF-B9B4-95AC47335209}" destId="{CE5841F9-7B2E-4136-A3B0-F8CDC356F2C1}" srcOrd="2" destOrd="0" presId="urn:diagrams.loki3.com/VaryingWidthList"/>
    <dgm:cxn modelId="{89A75747-A808-4362-A3C1-2C6FCC9E611A}" type="presParOf" srcId="{1FE19D36-CB2E-45DF-B9B4-95AC47335209}" destId="{2BBD011F-7B53-40EC-A0D1-8638EACB9B79}" srcOrd="3" destOrd="0" presId="urn:diagrams.loki3.com/VaryingWidthList"/>
    <dgm:cxn modelId="{074225C2-699E-4272-88E7-AD4C7000F13F}" type="presParOf" srcId="{1FE19D36-CB2E-45DF-B9B4-95AC47335209}" destId="{218E61FD-5494-4C7C-86A4-E5DB4A2FA668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CD1BD8-A071-4DB3-9F3B-C22B8A78BED8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5B37D235-ACAF-4096-9DC6-7FCBFB51096F}">
      <dgm:prSet phldrT="[Text]"/>
      <dgm:spPr/>
      <dgm:t>
        <a:bodyPr/>
        <a:lstStyle/>
        <a:p>
          <a:r>
            <a:rPr lang="en-US" dirty="0" smtClean="0"/>
            <a:t>Summarize the Key Points</a:t>
          </a:r>
          <a:endParaRPr lang="en-US" dirty="0"/>
        </a:p>
      </dgm:t>
    </dgm:pt>
    <dgm:pt modelId="{7E3E78DE-191D-4423-B554-8A70272CD092}" type="parTrans" cxnId="{8B638438-D6B3-49EF-9403-069B10B22E1D}">
      <dgm:prSet/>
      <dgm:spPr/>
      <dgm:t>
        <a:bodyPr/>
        <a:lstStyle/>
        <a:p>
          <a:endParaRPr lang="en-US"/>
        </a:p>
      </dgm:t>
    </dgm:pt>
    <dgm:pt modelId="{5F8F1579-E6F9-4AEF-A6D2-9EEA57B68548}" type="sibTrans" cxnId="{8B638438-D6B3-49EF-9403-069B10B22E1D}">
      <dgm:prSet/>
      <dgm:spPr/>
      <dgm:t>
        <a:bodyPr/>
        <a:lstStyle/>
        <a:p>
          <a:endParaRPr lang="en-US"/>
        </a:p>
      </dgm:t>
    </dgm:pt>
    <dgm:pt modelId="{FD9DD2F5-0667-4B91-B2D7-97B8B801967A}">
      <dgm:prSet phldrT="[Text]"/>
      <dgm:spPr/>
      <dgm:t>
        <a:bodyPr/>
        <a:lstStyle/>
        <a:p>
          <a:r>
            <a:rPr lang="en-US" dirty="0" smtClean="0"/>
            <a:t>Restate </a:t>
          </a:r>
          <a:r>
            <a:rPr lang="en-US" smtClean="0"/>
            <a:t>the Theme</a:t>
          </a:r>
          <a:endParaRPr lang="en-US" dirty="0"/>
        </a:p>
      </dgm:t>
    </dgm:pt>
    <dgm:pt modelId="{CD2B28F9-9341-458C-BC80-C69D083CE8BB}" type="parTrans" cxnId="{81EA49A3-7AED-4D8D-9C11-73FE0741E1E1}">
      <dgm:prSet/>
      <dgm:spPr/>
      <dgm:t>
        <a:bodyPr/>
        <a:lstStyle/>
        <a:p>
          <a:endParaRPr lang="en-US"/>
        </a:p>
      </dgm:t>
    </dgm:pt>
    <dgm:pt modelId="{23A96494-090E-42AF-8D2B-D27593B407BA}" type="sibTrans" cxnId="{81EA49A3-7AED-4D8D-9C11-73FE0741E1E1}">
      <dgm:prSet/>
      <dgm:spPr/>
      <dgm:t>
        <a:bodyPr/>
        <a:lstStyle/>
        <a:p>
          <a:endParaRPr lang="en-US"/>
        </a:p>
      </dgm:t>
    </dgm:pt>
    <dgm:pt modelId="{39E4164A-848A-4BD4-A466-E52534C563A1}">
      <dgm:prSet phldrT="[Text]"/>
      <dgm:spPr/>
      <dgm:t>
        <a:bodyPr/>
        <a:lstStyle/>
        <a:p>
          <a:r>
            <a:rPr lang="en-US" dirty="0" smtClean="0"/>
            <a:t>Emphasize Your Stance </a:t>
          </a:r>
          <a:endParaRPr lang="en-US" dirty="0"/>
        </a:p>
      </dgm:t>
    </dgm:pt>
    <dgm:pt modelId="{A16265FA-89F6-4DEF-B25E-A8AEAC9675C2}" type="sibTrans" cxnId="{62FB4B90-7921-4D79-A34E-FF05C17A0E24}">
      <dgm:prSet/>
      <dgm:spPr/>
      <dgm:t>
        <a:bodyPr/>
        <a:lstStyle/>
        <a:p>
          <a:endParaRPr lang="en-US"/>
        </a:p>
      </dgm:t>
    </dgm:pt>
    <dgm:pt modelId="{FC4DE1A6-8F08-488A-A483-CC0D0304D8EA}" type="parTrans" cxnId="{62FB4B90-7921-4D79-A34E-FF05C17A0E24}">
      <dgm:prSet/>
      <dgm:spPr/>
      <dgm:t>
        <a:bodyPr/>
        <a:lstStyle/>
        <a:p>
          <a:endParaRPr lang="en-US"/>
        </a:p>
      </dgm:t>
    </dgm:pt>
    <dgm:pt modelId="{1FE19D36-CB2E-45DF-B9B4-95AC47335209}" type="pres">
      <dgm:prSet presAssocID="{C0CD1BD8-A071-4DB3-9F3B-C22B8A78BED8}" presName="Name0" presStyleCnt="0">
        <dgm:presLayoutVars>
          <dgm:resizeHandles/>
        </dgm:presLayoutVars>
      </dgm:prSet>
      <dgm:spPr/>
    </dgm:pt>
    <dgm:pt modelId="{C5586A69-6E70-4F37-A962-BE90F8F7F6DB}" type="pres">
      <dgm:prSet presAssocID="{5B37D235-ACAF-4096-9DC6-7FCBFB51096F}" presName="text" presStyleLbl="node1" presStyleIdx="0" presStyleCnt="3" custScaleX="430916" custScaleY="69085" custLinFactY="63420" custLinFactNeighborX="-562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71472-4F2C-41F1-A3C8-D0C6884B1AF5}" type="pres">
      <dgm:prSet presAssocID="{5F8F1579-E6F9-4AEF-A6D2-9EEA57B68548}" presName="space" presStyleCnt="0"/>
      <dgm:spPr/>
    </dgm:pt>
    <dgm:pt modelId="{CE5841F9-7B2E-4136-A3B0-F8CDC356F2C1}" type="pres">
      <dgm:prSet presAssocID="{FD9DD2F5-0667-4B91-B2D7-97B8B801967A}" presName="text" presStyleLbl="node1" presStyleIdx="1" presStyleCnt="3" custScaleX="676702" custScaleY="64054" custLinFactY="-79697" custLinFactNeighborX="3408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BD011F-7B53-40EC-A0D1-8638EACB9B79}" type="pres">
      <dgm:prSet presAssocID="{23A96494-090E-42AF-8D2B-D27593B407BA}" presName="space" presStyleCnt="0"/>
      <dgm:spPr/>
    </dgm:pt>
    <dgm:pt modelId="{218E61FD-5494-4C7C-86A4-E5DB4A2FA668}" type="pres">
      <dgm:prSet presAssocID="{39E4164A-848A-4BD4-A466-E52534C563A1}" presName="text" presStyleLbl="node1" presStyleIdx="2" presStyleCnt="3" custScaleX="532642" custScaleY="74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FB4B90-7921-4D79-A34E-FF05C17A0E24}" srcId="{C0CD1BD8-A071-4DB3-9F3B-C22B8A78BED8}" destId="{39E4164A-848A-4BD4-A466-E52534C563A1}" srcOrd="2" destOrd="0" parTransId="{FC4DE1A6-8F08-488A-A483-CC0D0304D8EA}" sibTransId="{A16265FA-89F6-4DEF-B25E-A8AEAC9675C2}"/>
    <dgm:cxn modelId="{646D50AB-375A-4B7F-B759-A3454EE91360}" type="presOf" srcId="{5B37D235-ACAF-4096-9DC6-7FCBFB51096F}" destId="{C5586A69-6E70-4F37-A962-BE90F8F7F6DB}" srcOrd="0" destOrd="0" presId="urn:diagrams.loki3.com/VaryingWidthList"/>
    <dgm:cxn modelId="{66875783-5FAC-47A7-9FED-62A5F88DD476}" type="presOf" srcId="{FD9DD2F5-0667-4B91-B2D7-97B8B801967A}" destId="{CE5841F9-7B2E-4136-A3B0-F8CDC356F2C1}" srcOrd="0" destOrd="0" presId="urn:diagrams.loki3.com/VaryingWidthList"/>
    <dgm:cxn modelId="{8B638438-D6B3-49EF-9403-069B10B22E1D}" srcId="{C0CD1BD8-A071-4DB3-9F3B-C22B8A78BED8}" destId="{5B37D235-ACAF-4096-9DC6-7FCBFB51096F}" srcOrd="0" destOrd="0" parTransId="{7E3E78DE-191D-4423-B554-8A70272CD092}" sibTransId="{5F8F1579-E6F9-4AEF-A6D2-9EEA57B68548}"/>
    <dgm:cxn modelId="{8C30B06F-49AA-48B2-AA89-BDA05D8B2889}" type="presOf" srcId="{39E4164A-848A-4BD4-A466-E52534C563A1}" destId="{218E61FD-5494-4C7C-86A4-E5DB4A2FA668}" srcOrd="0" destOrd="0" presId="urn:diagrams.loki3.com/VaryingWidthList"/>
    <dgm:cxn modelId="{5CF53B5B-D0D5-44A8-8B32-748EFC28C191}" type="presOf" srcId="{C0CD1BD8-A071-4DB3-9F3B-C22B8A78BED8}" destId="{1FE19D36-CB2E-45DF-B9B4-95AC47335209}" srcOrd="0" destOrd="0" presId="urn:diagrams.loki3.com/VaryingWidthList"/>
    <dgm:cxn modelId="{81EA49A3-7AED-4D8D-9C11-73FE0741E1E1}" srcId="{C0CD1BD8-A071-4DB3-9F3B-C22B8A78BED8}" destId="{FD9DD2F5-0667-4B91-B2D7-97B8B801967A}" srcOrd="1" destOrd="0" parTransId="{CD2B28F9-9341-458C-BC80-C69D083CE8BB}" sibTransId="{23A96494-090E-42AF-8D2B-D27593B407BA}"/>
    <dgm:cxn modelId="{708F28FC-26BF-4D88-AB24-8082879F5E98}" type="presParOf" srcId="{1FE19D36-CB2E-45DF-B9B4-95AC47335209}" destId="{C5586A69-6E70-4F37-A962-BE90F8F7F6DB}" srcOrd="0" destOrd="0" presId="urn:diagrams.loki3.com/VaryingWidthList"/>
    <dgm:cxn modelId="{7AEDD295-1ACC-44B6-9B8D-107DFDEDEAF0}" type="presParOf" srcId="{1FE19D36-CB2E-45DF-B9B4-95AC47335209}" destId="{55171472-4F2C-41F1-A3C8-D0C6884B1AF5}" srcOrd="1" destOrd="0" presId="urn:diagrams.loki3.com/VaryingWidthList"/>
    <dgm:cxn modelId="{9322DE46-9D0C-4731-9A96-978A1A6C05E9}" type="presParOf" srcId="{1FE19D36-CB2E-45DF-B9B4-95AC47335209}" destId="{CE5841F9-7B2E-4136-A3B0-F8CDC356F2C1}" srcOrd="2" destOrd="0" presId="urn:diagrams.loki3.com/VaryingWidthList"/>
    <dgm:cxn modelId="{75CB01CF-4A8B-40FC-A0FF-A06CD00390AD}" type="presParOf" srcId="{1FE19D36-CB2E-45DF-B9B4-95AC47335209}" destId="{2BBD011F-7B53-40EC-A0D1-8638EACB9B79}" srcOrd="3" destOrd="0" presId="urn:diagrams.loki3.com/VaryingWidthList"/>
    <dgm:cxn modelId="{843D5676-BEDC-4A7A-ABE8-BC981B314FBF}" type="presParOf" srcId="{1FE19D36-CB2E-45DF-B9B4-95AC47335209}" destId="{218E61FD-5494-4C7C-86A4-E5DB4A2FA668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86A69-6E70-4F37-A962-BE90F8F7F6DB}">
      <dsp:nvSpPr>
        <dsp:cNvPr id="0" name=""/>
        <dsp:cNvSpPr/>
      </dsp:nvSpPr>
      <dsp:spPr>
        <a:xfrm>
          <a:off x="0" y="28834"/>
          <a:ext cx="7000293" cy="1034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Define the Topic</a:t>
          </a:r>
          <a:endParaRPr lang="en-US" sz="5000" kern="1200" dirty="0"/>
        </a:p>
      </dsp:txBody>
      <dsp:txXfrm>
        <a:off x="0" y="28834"/>
        <a:ext cx="7000293" cy="1034618"/>
      </dsp:txXfrm>
    </dsp:sp>
    <dsp:sp modelId="{CE5841F9-7B2E-4136-A3B0-F8CDC356F2C1}">
      <dsp:nvSpPr>
        <dsp:cNvPr id="0" name=""/>
        <dsp:cNvSpPr/>
      </dsp:nvSpPr>
      <dsp:spPr>
        <a:xfrm>
          <a:off x="0" y="1126888"/>
          <a:ext cx="7000293" cy="959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Explain the Theme</a:t>
          </a:r>
          <a:endParaRPr lang="en-US" sz="5000" kern="1200" dirty="0"/>
        </a:p>
      </dsp:txBody>
      <dsp:txXfrm>
        <a:off x="0" y="1126888"/>
        <a:ext cx="7000293" cy="959274"/>
      </dsp:txXfrm>
    </dsp:sp>
    <dsp:sp modelId="{218E61FD-5494-4C7C-86A4-E5DB4A2FA668}">
      <dsp:nvSpPr>
        <dsp:cNvPr id="0" name=""/>
        <dsp:cNvSpPr/>
      </dsp:nvSpPr>
      <dsp:spPr>
        <a:xfrm>
          <a:off x="0" y="2143943"/>
          <a:ext cx="7000293" cy="11151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Preview the Essay</a:t>
          </a:r>
          <a:endParaRPr lang="en-US" sz="5000" kern="1200" dirty="0"/>
        </a:p>
      </dsp:txBody>
      <dsp:txXfrm>
        <a:off x="0" y="2143943"/>
        <a:ext cx="7000293" cy="1115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86A69-6E70-4F37-A962-BE90F8F7F6DB}">
      <dsp:nvSpPr>
        <dsp:cNvPr id="0" name=""/>
        <dsp:cNvSpPr/>
      </dsp:nvSpPr>
      <dsp:spPr>
        <a:xfrm>
          <a:off x="0" y="1177997"/>
          <a:ext cx="7315200" cy="1189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Summarize the Key Points</a:t>
          </a:r>
          <a:endParaRPr lang="en-US" sz="5100" kern="1200" dirty="0"/>
        </a:p>
      </dsp:txBody>
      <dsp:txXfrm>
        <a:off x="0" y="1177997"/>
        <a:ext cx="7315200" cy="1189109"/>
      </dsp:txXfrm>
    </dsp:sp>
    <dsp:sp modelId="{CE5841F9-7B2E-4136-A3B0-F8CDC356F2C1}">
      <dsp:nvSpPr>
        <dsp:cNvPr id="0" name=""/>
        <dsp:cNvSpPr/>
      </dsp:nvSpPr>
      <dsp:spPr>
        <a:xfrm>
          <a:off x="0" y="0"/>
          <a:ext cx="7315200" cy="11025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Restate </a:t>
          </a:r>
          <a:r>
            <a:rPr lang="en-US" sz="5100" kern="1200" smtClean="0"/>
            <a:t>the Theme</a:t>
          </a:r>
          <a:endParaRPr lang="en-US" sz="5100" kern="1200" dirty="0"/>
        </a:p>
      </dsp:txBody>
      <dsp:txXfrm>
        <a:off x="0" y="0"/>
        <a:ext cx="7315200" cy="1102514"/>
      </dsp:txXfrm>
    </dsp:sp>
    <dsp:sp modelId="{218E61FD-5494-4C7C-86A4-E5DB4A2FA668}">
      <dsp:nvSpPr>
        <dsp:cNvPr id="0" name=""/>
        <dsp:cNvSpPr/>
      </dsp:nvSpPr>
      <dsp:spPr>
        <a:xfrm>
          <a:off x="0" y="2464080"/>
          <a:ext cx="7315200" cy="1281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Emphasize Your Stance </a:t>
          </a:r>
          <a:endParaRPr lang="en-US" sz="5100" kern="1200" dirty="0"/>
        </a:p>
      </dsp:txBody>
      <dsp:txXfrm>
        <a:off x="0" y="2464080"/>
        <a:ext cx="7315200" cy="1281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AD3C5-9E3E-4DDC-B048-F4C70019D197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8BE7B-8E62-4066-98E1-57B3A347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0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320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8BE7B-8E62-4066-98E1-57B3A347AC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4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8BE7B-8E62-4066-98E1-57B3A347AC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5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2757-C4BA-4FC6-8C31-776D271C70D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F3A8-B370-4494-AF14-9681214DD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2757-C4BA-4FC6-8C31-776D271C70D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F3A8-B370-4494-AF14-9681214DD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2757-C4BA-4FC6-8C31-776D271C70D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F3A8-B370-4494-AF14-9681214DD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9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2757-C4BA-4FC6-8C31-776D271C70D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F3A8-B370-4494-AF14-9681214DD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2757-C4BA-4FC6-8C31-776D271C70D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F3A8-B370-4494-AF14-9681214DD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8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2757-C4BA-4FC6-8C31-776D271C70D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F3A8-B370-4494-AF14-9681214DD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5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2757-C4BA-4FC6-8C31-776D271C70D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F3A8-B370-4494-AF14-9681214DD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6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2757-C4BA-4FC6-8C31-776D271C70D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F3A8-B370-4494-AF14-9681214DD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4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2757-C4BA-4FC6-8C31-776D271C70D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F3A8-B370-4494-AF14-9681214DD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2757-C4BA-4FC6-8C31-776D271C70D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F3A8-B370-4494-AF14-9681214DD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8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2757-C4BA-4FC6-8C31-776D271C70D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F3A8-B370-4494-AF14-9681214DD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4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C662757-C4BA-4FC6-8C31-776D271C70DB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4B1F3A8-B370-4494-AF14-9681214DD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1675" y="1263651"/>
            <a:ext cx="6312516" cy="1470025"/>
          </a:xfrm>
        </p:spPr>
        <p:txBody>
          <a:bodyPr/>
          <a:lstStyle/>
          <a:p>
            <a:pPr algn="r" eaLnBrk="1" hangingPunct="1"/>
            <a:r>
              <a:rPr lang="en-IN" sz="3800" b="1" dirty="0" smtClean="0"/>
              <a:t>Academic </a:t>
            </a:r>
            <a:r>
              <a:rPr lang="en-IN" sz="3800" b="1" dirty="0" smtClean="0"/>
              <a:t>Writing and Reading</a:t>
            </a:r>
            <a:endParaRPr lang="en-US" sz="3800" b="1" dirty="0"/>
          </a:p>
        </p:txBody>
      </p:sp>
      <p:pic>
        <p:nvPicPr>
          <p:cNvPr id="3" name="Picture 2" descr="https://encrypted-tbn3.gstatic.com/images?q=tbn:ANd9GcRVI_5t-uvqWlEUtFTVPv9K6NsQfDgO8jj313H_ou9YGd66Rqff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0556"/>
            <a:ext cx="3848668" cy="219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1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/>
            </a:r>
            <a:br>
              <a:rPr lang="en-US" sz="3200"/>
            </a:br>
            <a:r>
              <a:rPr lang="en-US" smtClean="0"/>
              <a:t>Structuring an Academic Essay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3944202" y="1338263"/>
            <a:ext cx="7670043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defRPr/>
            </a:pPr>
            <a:endParaRPr lang="en-US" dirty="0" smtClean="0"/>
          </a:p>
          <a:p>
            <a:pPr>
              <a:lnSpc>
                <a:spcPct val="80000"/>
              </a:lnSpc>
              <a:defRPr/>
            </a:pPr>
            <a:endParaRPr lang="en-US" dirty="0" smtClean="0"/>
          </a:p>
          <a:p>
            <a:pPr>
              <a:lnSpc>
                <a:spcPct val="80000"/>
              </a:lnSpc>
              <a:defRPr/>
            </a:pPr>
            <a:r>
              <a:rPr lang="en-US" sz="3600" dirty="0" smtClean="0"/>
              <a:t>Title</a:t>
            </a:r>
          </a:p>
          <a:p>
            <a:pPr>
              <a:lnSpc>
                <a:spcPct val="80000"/>
              </a:lnSpc>
              <a:defRPr/>
            </a:pPr>
            <a:r>
              <a:rPr lang="en-US" sz="3600" dirty="0" smtClean="0"/>
              <a:t>Introduction</a:t>
            </a:r>
          </a:p>
          <a:p>
            <a:pPr>
              <a:lnSpc>
                <a:spcPct val="80000"/>
              </a:lnSpc>
              <a:defRPr/>
            </a:pPr>
            <a:r>
              <a:rPr lang="en-US" sz="3600" dirty="0" smtClean="0"/>
              <a:t>Body - Develop arguments</a:t>
            </a:r>
          </a:p>
          <a:p>
            <a:pPr>
              <a:lnSpc>
                <a:spcPct val="80000"/>
              </a:lnSpc>
              <a:defRPr/>
            </a:pPr>
            <a:r>
              <a:rPr lang="en-US" sz="3600" dirty="0" smtClean="0"/>
              <a:t>Conclusion</a:t>
            </a:r>
          </a:p>
          <a:p>
            <a:pPr>
              <a:lnSpc>
                <a:spcPct val="80000"/>
              </a:lnSpc>
              <a:defRPr/>
            </a:pPr>
            <a:r>
              <a:rPr lang="en-US" sz="3600" dirty="0" smtClean="0"/>
              <a:t>References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93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an Essay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80385271"/>
              </p:ext>
            </p:extLst>
          </p:nvPr>
        </p:nvGraphicFramePr>
        <p:xfrm>
          <a:off x="3869267" y="1755058"/>
          <a:ext cx="7000293" cy="3259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876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to an Essay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934198"/>
              </p:ext>
            </p:extLst>
          </p:nvPr>
        </p:nvGraphicFramePr>
        <p:xfrm>
          <a:off x="3868738" y="1445341"/>
          <a:ext cx="7315200" cy="3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50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</a:t>
            </a:r>
          </a:p>
        </p:txBody>
      </p:sp>
      <p:pic>
        <p:nvPicPr>
          <p:cNvPr id="2054" name="Picture 6" descr="http://ums.newschool.edu/Fall2014/wp-content/uploads/2014/09/Questions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74" y="1519084"/>
            <a:ext cx="5338916" cy="328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Topics &amp; Structure of Lesson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3598606" y="864108"/>
            <a:ext cx="7585862" cy="512064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Critical Reading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Critical Writing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Paragraphing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435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Critical Reading?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88720"/>
            <a:ext cx="7315200" cy="51206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Critical reading </a:t>
            </a:r>
            <a:r>
              <a:rPr lang="en-US" dirty="0" smtClean="0"/>
              <a:t>refers to understanding a </a:t>
            </a:r>
            <a:r>
              <a:rPr lang="en-US" dirty="0"/>
              <a:t>text </a:t>
            </a:r>
            <a:r>
              <a:rPr lang="en-US" dirty="0" smtClean="0"/>
              <a:t>in relation to how </a:t>
            </a:r>
            <a:r>
              <a:rPr lang="en-US" dirty="0"/>
              <a:t>the subject matter is developed. </a:t>
            </a:r>
            <a:r>
              <a:rPr lang="en-US" dirty="0" smtClean="0"/>
              <a:t>Critical reading considers the facts and information, </a:t>
            </a:r>
            <a:r>
              <a:rPr lang="en-US" dirty="0"/>
              <a:t>but goes </a:t>
            </a:r>
            <a:r>
              <a:rPr lang="en-US" dirty="0" smtClean="0"/>
              <a:t>further in questioning if:</a:t>
            </a:r>
          </a:p>
          <a:p>
            <a:pPr>
              <a:buFontTx/>
              <a:buChar char="-"/>
            </a:pPr>
            <a:r>
              <a:rPr lang="en-US" dirty="0" smtClean="0"/>
              <a:t>there are adequate examples</a:t>
            </a:r>
          </a:p>
          <a:p>
            <a:pPr>
              <a:buFontTx/>
              <a:buChar char="-"/>
            </a:pPr>
            <a:r>
              <a:rPr lang="en-US" dirty="0" smtClean="0"/>
              <a:t>the text argues for or against the </a:t>
            </a:r>
            <a:r>
              <a:rPr lang="en-US" dirty="0"/>
              <a:t>point </a:t>
            </a:r>
            <a:r>
              <a:rPr lang="en-US" dirty="0" smtClean="0"/>
              <a:t>convincingly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text </a:t>
            </a:r>
            <a:r>
              <a:rPr lang="en-US" dirty="0" smtClean="0"/>
              <a:t>achieves </a:t>
            </a:r>
            <a:r>
              <a:rPr lang="en-US" dirty="0"/>
              <a:t>its </a:t>
            </a:r>
            <a:r>
              <a:rPr lang="en-US" dirty="0" smtClean="0"/>
              <a:t>purpose successfully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so that the reader can make his / her own judgments on the content of the text.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8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reading critically …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554360" y="754888"/>
            <a:ext cx="8362337" cy="533908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3600" dirty="0" smtClean="0"/>
              <a:t>Understand </a:t>
            </a:r>
            <a:r>
              <a:rPr lang="en-US" sz="3600" dirty="0"/>
              <a:t>the text </a:t>
            </a:r>
            <a:r>
              <a:rPr lang="en-US" sz="3600" dirty="0" smtClean="0"/>
              <a:t>(identify </a:t>
            </a:r>
            <a:r>
              <a:rPr lang="en-US" sz="3600" dirty="0"/>
              <a:t>its </a:t>
            </a:r>
            <a:r>
              <a:rPr lang="en-US" sz="3600" dirty="0" smtClean="0"/>
              <a:t>main and  </a:t>
            </a:r>
          </a:p>
          <a:p>
            <a:pPr marL="0" lvl="0" indent="0">
              <a:buNone/>
            </a:pPr>
            <a:r>
              <a:rPr lang="en-US" sz="3600" dirty="0" smtClean="0"/>
              <a:t>                supporting ideas with several rounds of reading)</a:t>
            </a:r>
          </a:p>
          <a:p>
            <a:pPr marL="0" lvl="0" indent="0">
              <a:buNone/>
            </a:pPr>
            <a:endParaRPr lang="en-US" sz="3600" dirty="0"/>
          </a:p>
          <a:p>
            <a:pPr lvl="0"/>
            <a:r>
              <a:rPr lang="en-US" sz="3600" dirty="0" err="1" smtClean="0"/>
              <a:t>Analyse</a:t>
            </a:r>
            <a:r>
              <a:rPr lang="en-US" sz="3600" dirty="0" smtClean="0"/>
              <a:t> </a:t>
            </a:r>
            <a:r>
              <a:rPr lang="en-US" sz="3600" dirty="0"/>
              <a:t>the text </a:t>
            </a:r>
            <a:r>
              <a:rPr lang="en-US" sz="3600" dirty="0" smtClean="0"/>
              <a:t>(study </a:t>
            </a:r>
            <a:r>
              <a:rPr lang="en-US" sz="3600" dirty="0"/>
              <a:t>how the </a:t>
            </a:r>
            <a:r>
              <a:rPr lang="en-US" sz="3600" dirty="0" smtClean="0"/>
              <a:t>information </a:t>
            </a:r>
            <a:r>
              <a:rPr lang="en-US" sz="3600" dirty="0"/>
              <a:t>is </a:t>
            </a:r>
            <a:endParaRPr lang="en-US" sz="3600" dirty="0" smtClean="0"/>
          </a:p>
          <a:p>
            <a:pPr marL="0" lv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 presented)</a:t>
            </a:r>
          </a:p>
          <a:p>
            <a:pPr marL="0" lvl="0" indent="0">
              <a:buNone/>
            </a:pPr>
            <a:endParaRPr lang="en-US" sz="3600" dirty="0"/>
          </a:p>
          <a:p>
            <a:pPr lvl="0"/>
            <a:r>
              <a:rPr lang="en-US" sz="3600" dirty="0" smtClean="0"/>
              <a:t>Interpret </a:t>
            </a:r>
            <a:r>
              <a:rPr lang="en-US" sz="3600" dirty="0"/>
              <a:t>the text </a:t>
            </a:r>
            <a:r>
              <a:rPr lang="en-US" sz="3600" dirty="0" smtClean="0"/>
              <a:t>(identify </a:t>
            </a:r>
            <a:r>
              <a:rPr lang="en-US" sz="3600" dirty="0"/>
              <a:t>the overall </a:t>
            </a:r>
            <a:r>
              <a:rPr lang="en-US" sz="3600" dirty="0" smtClean="0"/>
              <a:t>meaning </a:t>
            </a:r>
            <a:r>
              <a:rPr lang="en-US" sz="3600" dirty="0"/>
              <a:t>of </a:t>
            </a:r>
            <a:endParaRPr lang="en-US" sz="3600" dirty="0" smtClean="0"/>
          </a:p>
          <a:p>
            <a:pPr marL="0" lv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 the </a:t>
            </a:r>
            <a:r>
              <a:rPr lang="en-US" sz="3600" dirty="0"/>
              <a:t>text, what it tries to </a:t>
            </a:r>
            <a:r>
              <a:rPr lang="en-US" sz="3600" dirty="0" smtClean="0"/>
              <a:t>express </a:t>
            </a:r>
            <a:r>
              <a:rPr lang="en-US" sz="3600" dirty="0"/>
              <a:t>to the reader </a:t>
            </a:r>
            <a:r>
              <a:rPr lang="en-US" sz="3600" dirty="0" smtClean="0"/>
              <a:t>  </a:t>
            </a:r>
          </a:p>
          <a:p>
            <a:pPr marL="0" lv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 beyond </a:t>
            </a:r>
            <a:r>
              <a:rPr lang="en-US" sz="3600" dirty="0"/>
              <a:t>the </a:t>
            </a:r>
            <a:r>
              <a:rPr lang="en-US" sz="3600" dirty="0" smtClean="0"/>
              <a:t> basic facts and the writer’s ways of  </a:t>
            </a:r>
          </a:p>
          <a:p>
            <a:pPr marL="0" lv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 thinking underlying the information )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080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analyze a text critically …</a:t>
            </a:r>
            <a:endParaRPr 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677539" y="1123836"/>
            <a:ext cx="7545984" cy="512064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600" dirty="0" smtClean="0"/>
              <a:t>Identify the main </a:t>
            </a:r>
            <a:r>
              <a:rPr lang="en-US" sz="3600" dirty="0" smtClean="0">
                <a:solidFill>
                  <a:srgbClr val="FF0000"/>
                </a:solidFill>
              </a:rPr>
              <a:t>arguments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 smtClean="0"/>
              <a:t>Question the </a:t>
            </a:r>
            <a:r>
              <a:rPr lang="en-US" sz="3600" dirty="0">
                <a:solidFill>
                  <a:srgbClr val="FF0000"/>
                </a:solidFill>
              </a:rPr>
              <a:t>evidence</a:t>
            </a:r>
            <a:r>
              <a:rPr lang="en-US" sz="3600" dirty="0"/>
              <a:t> </a:t>
            </a:r>
            <a:r>
              <a:rPr lang="en-US" sz="3600" dirty="0" smtClean="0"/>
              <a:t>that supports </a:t>
            </a:r>
            <a:r>
              <a:rPr lang="en-US" sz="3600" dirty="0"/>
              <a:t>the </a:t>
            </a:r>
            <a:r>
              <a:rPr lang="en-US" sz="3600" dirty="0" smtClean="0"/>
              <a:t>argument</a:t>
            </a:r>
          </a:p>
          <a:p>
            <a:r>
              <a:rPr lang="en-US" sz="3600" dirty="0" smtClean="0"/>
              <a:t>Look for any </a:t>
            </a:r>
            <a:r>
              <a:rPr lang="en-US" sz="3600" dirty="0" smtClean="0">
                <a:solidFill>
                  <a:srgbClr val="FF0000"/>
                </a:solidFill>
              </a:rPr>
              <a:t>questions</a:t>
            </a:r>
            <a:r>
              <a:rPr lang="en-US" sz="3600" dirty="0" smtClean="0"/>
              <a:t> </a:t>
            </a:r>
            <a:r>
              <a:rPr lang="en-US" sz="3600" dirty="0"/>
              <a:t>the text </a:t>
            </a:r>
            <a:r>
              <a:rPr lang="en-US" sz="3600" dirty="0" smtClean="0"/>
              <a:t>raises</a:t>
            </a:r>
          </a:p>
          <a:p>
            <a:r>
              <a:rPr lang="en-US" sz="3600" dirty="0" smtClean="0"/>
              <a:t>Question if the </a:t>
            </a:r>
            <a:r>
              <a:rPr lang="en-US" sz="3600" dirty="0"/>
              <a:t>arguments and evidence are </a:t>
            </a:r>
            <a:r>
              <a:rPr lang="en-US" sz="3600" dirty="0">
                <a:solidFill>
                  <a:srgbClr val="FF0000"/>
                </a:solidFill>
              </a:rPr>
              <a:t>logical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3600" dirty="0" smtClean="0"/>
              <a:t>Seek any </a:t>
            </a:r>
            <a:r>
              <a:rPr lang="en-US" sz="3600" dirty="0">
                <a:solidFill>
                  <a:schemeClr val="tx2"/>
                </a:solidFill>
              </a:rPr>
              <a:t>hidden</a:t>
            </a:r>
            <a:r>
              <a:rPr lang="en-US" sz="3600" dirty="0">
                <a:solidFill>
                  <a:srgbClr val="FF0000"/>
                </a:solidFill>
              </a:rPr>
              <a:t> assumptions </a:t>
            </a:r>
            <a:r>
              <a:rPr lang="en-US" sz="3600" dirty="0"/>
              <a:t>in text. </a:t>
            </a:r>
          </a:p>
        </p:txBody>
      </p:sp>
      <p:pic>
        <p:nvPicPr>
          <p:cNvPr id="4" name="Picture 2" descr="https://encrypted-tbn2.gstatic.com/images?q=tbn:ANd9GcQT0kIKtqwLqBpp2fznTa2LeW2Xlq8mojqtlZMo0VIf6RqlKOj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854" y="-97638"/>
            <a:ext cx="2253146" cy="244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1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Writing</a:t>
            </a:r>
            <a:br>
              <a:rPr lang="en-US" dirty="0" smtClean="0"/>
            </a:br>
            <a:r>
              <a:rPr lang="en-US" dirty="0" smtClean="0"/>
              <a:t>   Critically 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716594" y="737418"/>
            <a:ext cx="8279788" cy="567813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Academic writing is essentially critical writing.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critical approach to organizing and developing the ideas and arguments in a text.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information extracted from external sources via reading should be considered critically and analytically before applying / using them in </a:t>
            </a:r>
            <a:r>
              <a:rPr lang="en-US" sz="2800" dirty="0" smtClean="0"/>
              <a:t>writing.</a:t>
            </a:r>
          </a:p>
          <a:p>
            <a:pPr marL="0" indent="0">
              <a:buNone/>
            </a:pPr>
            <a:r>
              <a:rPr lang="en-US" sz="2800" dirty="0" smtClean="0"/>
              <a:t>Critical  </a:t>
            </a:r>
            <a:r>
              <a:rPr lang="en-US" sz="2800" dirty="0"/>
              <a:t>writing </a:t>
            </a:r>
            <a:r>
              <a:rPr lang="en-US" sz="2800" dirty="0" smtClean="0"/>
              <a:t>should demonstrate the writer’s judgments </a:t>
            </a:r>
            <a:r>
              <a:rPr lang="en-US" sz="2800" dirty="0"/>
              <a:t>and interpretations of </a:t>
            </a:r>
            <a:r>
              <a:rPr lang="en-US" sz="2800" dirty="0" smtClean="0"/>
              <a:t>the reading </a:t>
            </a:r>
          </a:p>
          <a:p>
            <a:pPr marL="0" indent="0">
              <a:buNone/>
            </a:pPr>
            <a:r>
              <a:rPr lang="en-US" sz="2800" dirty="0" smtClean="0"/>
              <a:t>Arguments presented in critical writing should </a:t>
            </a:r>
            <a:r>
              <a:rPr lang="en-US" sz="2800" dirty="0"/>
              <a:t>be substantiated </a:t>
            </a:r>
            <a:r>
              <a:rPr lang="en-US" sz="2800" dirty="0" smtClean="0"/>
              <a:t>with theories and evidence.  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0826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and Critical Writing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7"/>
            <a:ext cx="7731329" cy="5700465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062758"/>
              </p:ext>
            </p:extLst>
          </p:nvPr>
        </p:nvGraphicFramePr>
        <p:xfrm>
          <a:off x="3580581" y="1156293"/>
          <a:ext cx="8128000" cy="467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4762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Descriptive Writing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Critical  Writing</a:t>
                      </a:r>
                      <a:endParaRPr lang="en-US" sz="3200" dirty="0"/>
                    </a:p>
                  </a:txBody>
                  <a:tcPr/>
                </a:tc>
              </a:tr>
              <a:tr h="690363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States what something is like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Evaluates strengths, weaknesses, advantages and disadvantages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  <a:tr h="796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Describes a series of events in the order in which they happened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Analyses the link between events / ideas </a:t>
                      </a:r>
                      <a:endParaRPr lang="en-US" sz="2400" dirty="0"/>
                    </a:p>
                  </a:txBody>
                  <a:tcPr/>
                </a:tc>
              </a:tr>
              <a:tr h="134864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Lists details and gives only information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Makes judgments according to evidence and the theory available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81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 Paragraphs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7315200" cy="48609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Topic sentence</a:t>
            </a:r>
          </a:p>
          <a:p>
            <a:pPr>
              <a:buFontTx/>
              <a:buNone/>
            </a:pPr>
            <a:endParaRPr lang="en-US" sz="3600" dirty="0" smtClean="0"/>
          </a:p>
          <a:p>
            <a:r>
              <a:rPr lang="en-US" sz="3600" dirty="0" smtClean="0"/>
              <a:t>Supporting details</a:t>
            </a:r>
          </a:p>
          <a:p>
            <a:pPr>
              <a:buFontTx/>
              <a:buNone/>
            </a:pPr>
            <a:endParaRPr lang="en-US" sz="3600" dirty="0" smtClean="0"/>
          </a:p>
          <a:p>
            <a:r>
              <a:rPr lang="en-US" sz="3600" dirty="0" smtClean="0"/>
              <a:t>Closing sentence</a:t>
            </a:r>
          </a:p>
          <a:p>
            <a:pPr>
              <a:buFontTx/>
              <a:buNone/>
            </a:pPr>
            <a:endParaRPr lang="en-US" sz="3600" dirty="0" smtClean="0"/>
          </a:p>
          <a:p>
            <a:r>
              <a:rPr lang="en-US" sz="3600" dirty="0" smtClean="0"/>
              <a:t>Transitional sentence</a:t>
            </a:r>
          </a:p>
        </p:txBody>
      </p:sp>
      <p:pic>
        <p:nvPicPr>
          <p:cNvPr id="4" name="Picture 2" descr="https://encrypted-tbn0.gstatic.com/images?q=tbn:ANd9GcQ5cKvwwrnK-qzg5Rfdua8WdjEwWk2vCD2kREMUBDOIwRT0J4YJ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051" y="67079"/>
            <a:ext cx="2843284" cy="394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15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Organize the content based on </a:t>
            </a:r>
          </a:p>
          <a:p>
            <a:pPr marL="0" indent="0">
              <a:buNone/>
            </a:pPr>
            <a:endParaRPr lang="en-US" sz="3600" dirty="0"/>
          </a:p>
          <a:p>
            <a:pPr>
              <a:buFontTx/>
              <a:buChar char="-"/>
            </a:pPr>
            <a:r>
              <a:rPr lang="en-US" sz="3600" dirty="0" smtClean="0"/>
              <a:t>Unity</a:t>
            </a:r>
          </a:p>
          <a:p>
            <a:pPr>
              <a:buFontTx/>
              <a:buChar char="-"/>
            </a:pPr>
            <a:r>
              <a:rPr lang="en-US" sz="3600" dirty="0" smtClean="0"/>
              <a:t>Development</a:t>
            </a:r>
          </a:p>
          <a:p>
            <a:pPr>
              <a:buFontTx/>
              <a:buChar char="-"/>
            </a:pPr>
            <a:r>
              <a:rPr lang="en-US" sz="3600" dirty="0" smtClean="0"/>
              <a:t>Coherence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66394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675</TotalTime>
  <Words>376</Words>
  <Application>Microsoft Office PowerPoint</Application>
  <PresentationFormat>Widescreen</PresentationFormat>
  <Paragraphs>80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Corbel</vt:lpstr>
      <vt:lpstr>Wingdings 2</vt:lpstr>
      <vt:lpstr>Frame</vt:lpstr>
      <vt:lpstr>Academic Writing and Reading</vt:lpstr>
      <vt:lpstr>Topics &amp; Structure of Lesson</vt:lpstr>
      <vt:lpstr>What Is Critical Reading?</vt:lpstr>
      <vt:lpstr>When reading critically …</vt:lpstr>
      <vt:lpstr> To analyze a text critically …</vt:lpstr>
      <vt:lpstr> Writing    Critically </vt:lpstr>
      <vt:lpstr>Descriptive and Critical Writing …</vt:lpstr>
      <vt:lpstr>Effective  Paragraphs</vt:lpstr>
      <vt:lpstr>Paragraphing</vt:lpstr>
      <vt:lpstr> Structuring an Academic Essay</vt:lpstr>
      <vt:lpstr>Introduction to an Essay</vt:lpstr>
      <vt:lpstr>Conclusion to an Essay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Nayomi</dc:creator>
  <cp:lastModifiedBy>Nayomi</cp:lastModifiedBy>
  <cp:revision>46</cp:revision>
  <dcterms:created xsi:type="dcterms:W3CDTF">2014-05-22T04:08:36Z</dcterms:created>
  <dcterms:modified xsi:type="dcterms:W3CDTF">2015-01-19T07:10:13Z</dcterms:modified>
</cp:coreProperties>
</file>