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5.png" ContentType="image/png"/>
  <Override PartName="/ppt/media/image24.jpeg" ContentType="image/jpeg"/>
  <Override PartName="/ppt/media/image26.gif" ContentType="image/gif"/>
  <Override PartName="/ppt/media/image23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17107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1880" y="3597480"/>
            <a:ext cx="38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437760"/>
            <a:ext cx="85194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400" cy="3396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41880" y="3597480"/>
            <a:ext cx="38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0" y="0"/>
            <a:ext cx="4570920" cy="5142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5029560" y="449568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37760"/>
            <a:ext cx="85194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6920" cy="3396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6920" cy="3396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gif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Avoiding being a script kiddie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512640" y="3840480"/>
            <a:ext cx="811764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by ViviTurtle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shamelessly edited by Hansen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DDOS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Distributed Denial of Service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Uses a list of servers to attack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Script kiddie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54760" y="191916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Kid who doesn’t know how things work and only runs premade scripts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Brute force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12640" y="171756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Systematically and exhaustively checking every key possible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Web Basics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Sniffing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Grabbing info that is otherwise supposed to be private to user</a:t>
            </a:r>
            <a:endParaRPr/>
          </a:p>
        </p:txBody>
      </p:sp>
      <p:pic>
        <p:nvPicPr>
          <p:cNvPr id="246" name="Shape 170" descr=""/>
          <p:cNvPicPr/>
          <p:nvPr/>
        </p:nvPicPr>
        <p:blipFill>
          <a:blip r:embed="rId1"/>
          <a:stretch/>
        </p:blipFill>
        <p:spPr>
          <a:xfrm>
            <a:off x="4556880" y="2069280"/>
            <a:ext cx="4213080" cy="263664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4559760" y="468216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https://itdaddy.files.wordpress.com/2008/05/sniff.png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26520" y="2322360"/>
            <a:ext cx="404424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Encryption, Hashing, and Encoding</a:t>
            </a:r>
            <a:endParaRPr/>
          </a:p>
        </p:txBody>
      </p:sp>
      <p:pic>
        <p:nvPicPr>
          <p:cNvPr id="249" name="Shape 177" descr=""/>
          <p:cNvPicPr/>
          <p:nvPr/>
        </p:nvPicPr>
        <p:blipFill>
          <a:blip r:embed="rId1"/>
          <a:stretch/>
        </p:blipFill>
        <p:spPr>
          <a:xfrm>
            <a:off x="4739040" y="390240"/>
            <a:ext cx="4202640" cy="428508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69480" y="475992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http://www.ip-watch.org/weblog/wp-content/uploads/2015/06/encryption-image.png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Foreword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Learning requires time and effort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Google is your friend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Disclaimer, and ethics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Encryption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11760" y="1171440"/>
            <a:ext cx="396756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Making it so any data cannot be read during its transfer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Can be decrypted because end user knows how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Secure Connections</a:t>
            </a:r>
            <a:endParaRPr/>
          </a:p>
        </p:txBody>
      </p:sp>
      <p:pic>
        <p:nvPicPr>
          <p:cNvPr id="253" name="Shape 185" descr=""/>
          <p:cNvPicPr/>
          <p:nvPr/>
        </p:nvPicPr>
        <p:blipFill>
          <a:blip r:embed="rId1"/>
          <a:stretch/>
        </p:blipFill>
        <p:spPr>
          <a:xfrm>
            <a:off x="4196160" y="1365480"/>
            <a:ext cx="4767840" cy="256392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62720" y="441108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http://osiriderce.altervista.org/wp-content/uploads/2014/07/aliceBob.jpg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11760" y="49104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Hashing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“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One way encryption”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Cannot be decrypted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MD5, SHA256….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Usages: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Data Validation (Compare hashes)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Storing Personal Data (Like passwords)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endParaRPr/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5539680" y="1554480"/>
            <a:ext cx="3291480" cy="238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Encoding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548640" y="1391040"/>
            <a:ext cx="7955280" cy="358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Same Data, different look”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200" spc="-1">
                <a:latin typeface="Arial"/>
              </a:rPr>
              <a:t>“</a:t>
            </a:r>
            <a:r>
              <a:rPr lang="en-US" sz="3200" spc="-1">
                <a:latin typeface="Arial"/>
              </a:rPr>
              <a:t>Can send data in readable format”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200" spc="-1">
                <a:latin typeface="Arial"/>
              </a:rPr>
              <a:t>Different form of data representation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Common Encoding Character Sets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11760" y="1171800"/>
            <a:ext cx="3998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Base64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{A-Z, a-z, 0-9, (+/) }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Hexadecimal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{0-9, A-F}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ASCII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{see table}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Binary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{0,1} 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4832280" y="1171800"/>
            <a:ext cx="3998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endParaRPr/>
          </a:p>
        </p:txBody>
      </p:sp>
      <p:pic>
        <p:nvPicPr>
          <p:cNvPr id="263" name="Shape 206" descr=""/>
          <p:cNvPicPr/>
          <p:nvPr/>
        </p:nvPicPr>
        <p:blipFill>
          <a:blip r:embed="rId1"/>
          <a:stretch/>
        </p:blipFill>
        <p:spPr>
          <a:xfrm>
            <a:off x="4242960" y="1105200"/>
            <a:ext cx="4386240" cy="389988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110520" y="449244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https://upload.wikimedia.org/wikipedia/commons/thumb/1/1b/ASCII-Table-wide.svg/2000px-ASCII-Table-wide.svg.png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Operating Systems and Linux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Virtual Machines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250200" y="11714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Lets you emulate a network and/or Operating System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No extra hardware needed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Expendable software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Utilize software intended for different platforms</a:t>
            </a: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2801880" y="4311720"/>
            <a:ext cx="78098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 u="sng">
                <a:solidFill>
                  <a:srgbClr val="af43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http://www.oracle.com/ocom/groups/public/@otn/documents/digitalasset/176619.png</a:t>
            </a: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https://www.mirantis.com/wp-content/uploads/2013/02/vmware_view_pilot-5132020.jpg</a:t>
            </a:r>
            <a:endParaRPr/>
          </a:p>
        </p:txBody>
      </p:sp>
      <p:pic>
        <p:nvPicPr>
          <p:cNvPr id="269" name="Shape 220" descr=""/>
          <p:cNvPicPr/>
          <p:nvPr/>
        </p:nvPicPr>
        <p:blipFill>
          <a:blip r:embed="rId1"/>
          <a:stretch/>
        </p:blipFill>
        <p:spPr>
          <a:xfrm>
            <a:off x="6188040" y="1737360"/>
            <a:ext cx="2773080" cy="2818080"/>
          </a:xfrm>
          <a:prstGeom prst="rect">
            <a:avLst/>
          </a:prstGeom>
          <a:ln>
            <a:noFill/>
          </a:ln>
        </p:spPr>
      </p:pic>
      <p:pic>
        <p:nvPicPr>
          <p:cNvPr id="270" name="Shape 221" descr=""/>
          <p:cNvPicPr/>
          <p:nvPr/>
        </p:nvPicPr>
        <p:blipFill>
          <a:blip r:embed="rId2"/>
          <a:stretch/>
        </p:blipFill>
        <p:spPr>
          <a:xfrm>
            <a:off x="1116720" y="2834640"/>
            <a:ext cx="2998080" cy="15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Operating Systems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Software that manages hardware 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Examples are Linux, Windows, and OS X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If you have never reformatted your own computer try install an OS on a VM. You should know how to at the very least set up your own computer if it breaks, or you are just wiping everything and starting fresh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Why Linux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11760" y="1171800"/>
            <a:ext cx="3998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Many tools are in command line (all tools in one place):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msf, md5sum, bash, python, hydra, medusa, sqlmap, …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Many servers are on Linux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Smaller resource and storage footprint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No GUI soaking up dev time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Open source tools commonly on open source platform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Customizable and programmable: easy to develop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4832280" y="1171800"/>
            <a:ext cx="3998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endParaRPr/>
          </a:p>
        </p:txBody>
      </p:sp>
      <p:pic>
        <p:nvPicPr>
          <p:cNvPr id="276" name="Shape 240" descr=""/>
          <p:cNvPicPr/>
          <p:nvPr/>
        </p:nvPicPr>
        <p:blipFill>
          <a:blip r:embed="rId1"/>
          <a:stretch/>
        </p:blipFill>
        <p:spPr>
          <a:xfrm>
            <a:off x="4511160" y="1226160"/>
            <a:ext cx="4361760" cy="30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Linux Ecosystem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224640" y="14810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Unix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BSD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Debian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Ubuntu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Mint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Fedora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RedHat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CentOS</a:t>
            </a:r>
            <a:endParaRPr/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3615840" y="762120"/>
            <a:ext cx="5495760" cy="394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Linux commands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311760" y="1171800"/>
            <a:ext cx="3998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list files of current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cd: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change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rm: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remove file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mv: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move files and/or rename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clear: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clear terminal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4801680" y="1125720"/>
            <a:ext cx="3998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text editors: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vi, vim, leadpad, emacs, nano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..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previous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root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(what is a directory?)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learn to man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Tools: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ssh, netcat, ftp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Terminology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Computer Networking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88080" y="49860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HTTP, HTTPS, FTP, &amp; SSH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281160" y="1186920"/>
            <a:ext cx="840492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HyperText Transfer Protocol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HTTP Secure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File Transfer Protocol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Secure SHell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88080" y="49860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TCP &amp; UDP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182880" y="1111320"/>
            <a:ext cx="8404920" cy="31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Transport Control Packet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Error-checked delivery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Widely used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User datagram protocol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Faster applications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Ports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11760" y="1171440"/>
            <a:ext cx="828288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construct that identifies a service or process”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through 65535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defined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Required start and end point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common ports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DNS</a:t>
            </a:r>
            <a:endParaRPr/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4526640" y="792720"/>
            <a:ext cx="4525200" cy="3961440"/>
          </a:xfrm>
          <a:prstGeom prst="rect">
            <a:avLst/>
          </a:prstGeom>
          <a:ln>
            <a:noFill/>
          </a:ln>
        </p:spPr>
      </p:pic>
      <p:sp>
        <p:nvSpPr>
          <p:cNvPr id="292" name="TextShape 2"/>
          <p:cNvSpPr txBox="1"/>
          <p:nvPr/>
        </p:nvSpPr>
        <p:spPr>
          <a:xfrm>
            <a:off x="182880" y="1171440"/>
            <a:ext cx="4206240" cy="367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Domain Name System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“</a:t>
            </a:r>
            <a:r>
              <a:rPr lang="en-US" sz="2400" spc="-1">
                <a:latin typeface="Arial"/>
              </a:rPr>
              <a:t>associates various information with domain names”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Tells URLs where to point to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Dynamic vs Static IPs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InfoSec Branches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5120" y="1140120"/>
            <a:ext cx="4044240" cy="8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Cryptography</a:t>
            </a:r>
            <a:endParaRPr/>
          </a:p>
        </p:txBody>
      </p:sp>
      <p:pic>
        <p:nvPicPr>
          <p:cNvPr id="295" name="Shape 258" descr=""/>
          <p:cNvPicPr/>
          <p:nvPr/>
        </p:nvPicPr>
        <p:blipFill>
          <a:blip r:embed="rId1"/>
          <a:stretch/>
        </p:blipFill>
        <p:spPr>
          <a:xfrm>
            <a:off x="4739040" y="390240"/>
            <a:ext cx="4202640" cy="428508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69480" y="475992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http://www.ip-watch.org/weblog/wp-content/uploads/2015/06/encryption-image.png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91440" y="2125800"/>
            <a:ext cx="4401000" cy="11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15000"/>
              </a:lnSpc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Secure Encrypting/Decrypting Data</a:t>
            </a:r>
            <a:endParaRPr/>
          </a:p>
          <a:p>
            <a:pPr marL="216000" indent="-216000">
              <a:lnSpc>
                <a:spcPct val="115000"/>
              </a:lnSpc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Algorithms</a:t>
            </a:r>
            <a:endParaRPr/>
          </a:p>
          <a:p>
            <a:pPr marL="216000" indent="-216000">
              <a:lnSpc>
                <a:spcPct val="115000"/>
              </a:lnSpc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Breaking insecure cryptography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65680" y="1382400"/>
            <a:ext cx="404424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Web Application Penetration Testing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991440" y="2905560"/>
            <a:ext cx="40442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15000"/>
              </a:lnSpc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Hacking databases</a:t>
            </a:r>
            <a:endParaRPr/>
          </a:p>
          <a:p>
            <a:pPr marL="216000" indent="-216000">
              <a:lnSpc>
                <a:spcPct val="115000"/>
              </a:lnSpc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Hacking website users</a:t>
            </a:r>
            <a:endParaRPr/>
          </a:p>
          <a:p>
            <a:pPr marL="216000" indent="-216000">
              <a:lnSpc>
                <a:spcPct val="115000"/>
              </a:lnSpc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Breaking the website</a:t>
            </a:r>
            <a:endParaRPr/>
          </a:p>
        </p:txBody>
      </p:sp>
      <p:pic>
        <p:nvPicPr>
          <p:cNvPr id="300" name="Shape 267" descr=""/>
          <p:cNvPicPr/>
          <p:nvPr/>
        </p:nvPicPr>
        <p:blipFill>
          <a:blip r:embed="rId1"/>
          <a:stretch/>
        </p:blipFill>
        <p:spPr>
          <a:xfrm>
            <a:off x="4939560" y="1442520"/>
            <a:ext cx="3835800" cy="1981440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428760" y="444132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http://www.aslitsecurity.com/images/web-penetration-testing.jpg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26520" y="159480"/>
            <a:ext cx="404424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Reverse Engineering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162000" y="1463040"/>
            <a:ext cx="40442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“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Going backwards through the development cycle”</a:t>
            </a:r>
            <a:endParaRPr/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Used a lot for malware analysis, binary analysis and vulnerability discovery</a:t>
            </a:r>
            <a:endParaRPr/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Deterred by obfuscation techniques:</a:t>
            </a:r>
            <a:endParaRPr/>
          </a:p>
          <a:p>
            <a:pPr lvl="1" marL="432000" indent="-216000">
              <a:lnSpc>
                <a:spcPct val="115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anti-disassembly</a:t>
            </a:r>
            <a:endParaRPr/>
          </a:p>
          <a:p>
            <a:pPr lvl="1" marL="432000" indent="-216000">
              <a:lnSpc>
                <a:spcPct val="115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anti-debugging</a:t>
            </a:r>
            <a:endParaRPr/>
          </a:p>
          <a:p>
            <a:pPr lvl="1" marL="432000" indent="-216000">
              <a:lnSpc>
                <a:spcPct val="115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packers</a:t>
            </a:r>
            <a:endParaRPr/>
          </a:p>
        </p:txBody>
      </p:sp>
      <p:pic>
        <p:nvPicPr>
          <p:cNvPr id="304" name="Shape 275" descr=""/>
          <p:cNvPicPr/>
          <p:nvPr/>
        </p:nvPicPr>
        <p:blipFill>
          <a:blip r:embed="rId1"/>
          <a:stretch/>
        </p:blipFill>
        <p:spPr>
          <a:xfrm>
            <a:off x="4727520" y="1417680"/>
            <a:ext cx="4104000" cy="256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0240" y="826560"/>
            <a:ext cx="404424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Exploitation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479520" y="1813680"/>
            <a:ext cx="4044240" cy="21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Take advantage of flawed code to perform unintended action</a:t>
            </a:r>
            <a:endParaRPr/>
          </a:p>
          <a:p>
            <a:pPr marL="216000" indent="-215640">
              <a:lnSpc>
                <a:spcPct val="115000"/>
              </a:lnSpc>
              <a:buFont typeface="Old Standard TT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memory corruption vulnerabilities</a:t>
            </a:r>
            <a:endParaRPr/>
          </a:p>
          <a:p>
            <a:pPr marL="216000" indent="-215640">
              <a:lnSpc>
                <a:spcPct val="115000"/>
              </a:lnSpc>
              <a:buFont typeface="Old Standard TT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race conditions</a:t>
            </a:r>
            <a:endParaRPr/>
          </a:p>
          <a:p>
            <a:pPr marL="216000" indent="-215640">
              <a:lnSpc>
                <a:spcPct val="115000"/>
              </a:lnSpc>
              <a:buFont typeface="Old Standard TT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implementation errors</a:t>
            </a:r>
            <a:endParaRPr/>
          </a:p>
          <a:p>
            <a:pPr marL="216000" indent="-215640">
              <a:lnSpc>
                <a:spcPct val="115000"/>
              </a:lnSpc>
              <a:buFont typeface="Old Standard TT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input validation errors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344520" y="450288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http://www.expressunlimitedpcmac.com/images/computer_hammer.gif</a:t>
            </a:r>
            <a:endParaRPr/>
          </a:p>
        </p:txBody>
      </p:sp>
      <p:pic>
        <p:nvPicPr>
          <p:cNvPr id="308" name="Shape 283" descr=""/>
          <p:cNvPicPr/>
          <p:nvPr/>
        </p:nvPicPr>
        <p:blipFill>
          <a:blip r:embed="rId1"/>
          <a:stretch/>
        </p:blipFill>
        <p:spPr>
          <a:xfrm>
            <a:off x="5147640" y="1076760"/>
            <a:ext cx="3570840" cy="27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Malware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Social Engineering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03560" y="1301760"/>
            <a:ext cx="3998880" cy="26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Phishing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Lying to people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4832280" y="1171800"/>
            <a:ext cx="399888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Get people to do what you want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Hack people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#1 vulnerability in InfoSec is people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12" name="Shape 291" descr=""/>
          <p:cNvPicPr/>
          <p:nvPr/>
        </p:nvPicPr>
        <p:blipFill>
          <a:blip r:embed="rId1"/>
          <a:stretch/>
        </p:blipFill>
        <p:spPr>
          <a:xfrm>
            <a:off x="780840" y="2858760"/>
            <a:ext cx="7520040" cy="1879200"/>
          </a:xfrm>
          <a:prstGeom prst="rect">
            <a:avLst/>
          </a:prstGeom>
          <a:ln>
            <a:noFill/>
          </a:ln>
        </p:spPr>
      </p:pic>
      <p:sp>
        <p:nvSpPr>
          <p:cNvPr id="313" name="CustomShape 4"/>
          <p:cNvSpPr/>
          <p:nvPr/>
        </p:nvSpPr>
        <p:spPr>
          <a:xfrm>
            <a:off x="2301120" y="4846680"/>
            <a:ext cx="440100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https://www.cybertec-security.com/wp-content/uploads/2014/11/social-engineering.png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42640" y="541800"/>
            <a:ext cx="428148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System/Network Administration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274320" y="1920240"/>
            <a:ext cx="4044240" cy="20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Managing the Systems and Networks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Secure practices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Stopping Live Attacks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http://www.it-doctor.co.th/images/computer_network_administration.jpg</a:t>
            </a:r>
            <a:endParaRPr/>
          </a:p>
        </p:txBody>
      </p:sp>
      <p:pic>
        <p:nvPicPr>
          <p:cNvPr id="316" name="Shape 299" descr=""/>
          <p:cNvPicPr/>
          <p:nvPr/>
        </p:nvPicPr>
        <p:blipFill>
          <a:blip r:embed="rId1"/>
          <a:stretch/>
        </p:blipFill>
        <p:spPr>
          <a:xfrm>
            <a:off x="5123880" y="1380960"/>
            <a:ext cx="3618360" cy="23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1400" y="1071360"/>
            <a:ext cx="449280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Memory Forensics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265680" y="1851840"/>
            <a:ext cx="40442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Looking at Memory Artifacts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Reverse Engineering for Whole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Who - What- When- How- Why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https://www.utdallas.edu/~zxl111930/img/ndss11.jpg</a:t>
            </a:r>
            <a:endParaRPr/>
          </a:p>
        </p:txBody>
      </p:sp>
      <p:pic>
        <p:nvPicPr>
          <p:cNvPr id="319" name="Shape 306" descr=""/>
          <p:cNvPicPr/>
          <p:nvPr/>
        </p:nvPicPr>
        <p:blipFill>
          <a:blip r:embed="rId1"/>
          <a:stretch/>
        </p:blipFill>
        <p:spPr>
          <a:xfrm>
            <a:off x="4669920" y="1469520"/>
            <a:ext cx="4302000" cy="21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We’ll stop there :)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Questions???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Discuss?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News and zero days</a:t>
            </a:r>
            <a:endParaRPr/>
          </a:p>
        </p:txBody>
      </p:sp>
      <p:pic>
        <p:nvPicPr>
          <p:cNvPr id="322" name="Shape 313" descr=""/>
          <p:cNvPicPr/>
          <p:nvPr/>
        </p:nvPicPr>
        <p:blipFill>
          <a:blip r:embed="rId1"/>
          <a:stretch/>
        </p:blipFill>
        <p:spPr>
          <a:xfrm>
            <a:off x="4845960" y="274680"/>
            <a:ext cx="3761280" cy="35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Umbrella term for malicious software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Virus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Malicious code that must be executed by user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Worm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66920" y="2115000"/>
            <a:ext cx="8117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Malicious code that is propagated through a network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5621040" y="3969720"/>
            <a:ext cx="2516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 Stuxnet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2016-02-15T17:46:07Z</dcterms:modified>
  <cp:revision>4</cp:revision>
</cp:coreProperties>
</file>