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Old Standard TT"/>
      <p:regular r:id="rId48"/>
      <p:bold r:id="rId49"/>
      <p:italic r:id="rId5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ldStandardTT-regular.fntdata"/><Relationship Id="rId47" Type="http://schemas.openxmlformats.org/officeDocument/2006/relationships/slide" Target="slides/slide42.xml"/><Relationship Id="rId4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oracle.com/ocom/groups/public/@otn/documents/digitalasset/176619.png" TargetMode="External"/><Relationship Id="rId4" Type="http://schemas.openxmlformats.org/officeDocument/2006/relationships/image" Target="../media/image03.png"/><Relationship Id="rId5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6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Avoiding being a script kiddie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ViviTurtle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DDOS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Distributed Denial of Service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Uses a list of servers to attack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Script kiddie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54750" y="1919025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Kid who doesn’t know how things work and only runs premade scripts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Doxxing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12700" y="17175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Getting people’s personal information like ssn or address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Rootkit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Powerful malware that conceals its presence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Basics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think like a “hacker”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purpose is so that when we do talk about “Infosec Stuff” at future talks, you’ll be able to understand at least a little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Ethics: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All members are required to attend an ethics talk this year.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Club not accountable for any malicious activities you engage in.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To protect yourself against hackers, you have to think like one.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8125" y="4985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HTTP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81125" y="1186875"/>
            <a:ext cx="36708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Hypertext Transfer Protocol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Main network protocol used on the world wide web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350" y="1041900"/>
            <a:ext cx="4307224" cy="34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374950" y="4545800"/>
            <a:ext cx="6121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https://upload.wikimedia.org/wikipedia/commons/7/75/Internet1.jpg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HTTPS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12050" y="1148600"/>
            <a:ext cx="42747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HTTP + Secure</a:t>
            </a:r>
            <a:br>
              <a:rPr lang="en" sz="2400"/>
            </a:br>
            <a:br>
              <a:rPr lang="en" sz="2400"/>
            </a:br>
            <a:r>
              <a:rPr lang="en" sz="2400"/>
              <a:t>Uses SSL/TLS</a:t>
            </a:r>
          </a:p>
          <a:p>
            <a:pPr>
              <a:spcBef>
                <a:spcPts val="0"/>
              </a:spcBef>
              <a:buNone/>
            </a:pPr>
            <a:br>
              <a:rPr lang="en" sz="2400"/>
            </a:br>
            <a:r>
              <a:rPr lang="en" sz="2400"/>
              <a:t>Encrypts web traffic to mitigate MITM attacks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549" y="1325375"/>
            <a:ext cx="4000523" cy="322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69975" y="4629900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https://upload.wikimedia.org/wikipedia/commons/d/da/Internet2.jpg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Sniffing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Grabbing info that is otherwise supposed to be private to user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125" y="2069225"/>
            <a:ext cx="4214074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386325" y="4682175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https://itdaddy.files.wordpress.com/2008/05/sniff.png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26650" y="232240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Encryption, Hashing, and Encoding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390375"/>
            <a:ext cx="4203674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9450" y="4759825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http://www.ip-watch.org/weblog/wp-content/uploads/2015/06/encryption-image.png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Encryption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71600"/>
            <a:ext cx="39687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Making it so any data cannot be read during its transfer</a:t>
            </a:r>
            <a:br>
              <a:rPr lang="en" sz="2400"/>
            </a:br>
            <a:br>
              <a:rPr lang="en" sz="2400"/>
            </a:br>
            <a:r>
              <a:rPr lang="en" sz="2400"/>
              <a:t>Can be decrypted because end user knows how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Secure Connections</a:t>
            </a:r>
            <a:br>
              <a:rPr lang="en" sz="2400"/>
            </a:br>
            <a:br>
              <a:rPr lang="en" sz="2400"/>
            </a:b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325" y="1365637"/>
            <a:ext cx="4769099" cy="256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662550" y="4411050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http://osiriderce.altervista.org/wp-content/uploads/2014/07/aliceBob.jpg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9087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Hashing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“One way encryption”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Cannot be decrypted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MD5, SHA256, MD1….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Usages:</a:t>
            </a:r>
            <a:br>
              <a:rPr lang="en"/>
            </a:br>
            <a:r>
              <a:rPr lang="en"/>
              <a:t>	Data Validation (Compare hashes)</a:t>
            </a:r>
            <a:br>
              <a:rPr lang="en"/>
            </a:br>
            <a:r>
              <a:rPr lang="en"/>
              <a:t>	Storing Personal Data (Like passwords)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Encoding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“Same Data, different look”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“Can send data in readable format”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Common Encoding Character Sets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Base64</a:t>
            </a:r>
            <a:br>
              <a:rPr lang="en" sz="1800"/>
            </a:br>
            <a:r>
              <a:rPr lang="en" sz="1800"/>
              <a:t>	{A-Z, a-z, 0-9, (+/)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Hexadecimal</a:t>
            </a:r>
            <a:br>
              <a:rPr lang="en" sz="1800"/>
            </a:br>
            <a:r>
              <a:rPr lang="en" sz="1800"/>
              <a:t>	{0-9, A-F}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ASCII</a:t>
            </a:r>
            <a:br>
              <a:rPr lang="en" sz="1800"/>
            </a:br>
            <a:r>
              <a:rPr lang="en" sz="1800"/>
              <a:t>	{see table}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Binary</a:t>
            </a:r>
            <a:br>
              <a:rPr lang="en" sz="1800"/>
            </a:br>
            <a:r>
              <a:rPr lang="en" sz="1800"/>
              <a:t>	{0,1} </a:t>
            </a: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00" y="1105125"/>
            <a:ext cx="4387234" cy="39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10550" y="4492325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https://upload.wikimedia.org/wikipedia/commons/thumb/1/1b/ASCII-Table-wide.svg/2000px-ASCII-Table-wide.svg.png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 and VM’s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Machines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50375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Lets you emulate a network and/or Operating System</a:t>
            </a:r>
            <a:br>
              <a:rPr lang="en"/>
            </a:br>
            <a:br>
              <a:rPr lang="en"/>
            </a:br>
            <a:r>
              <a:rPr lang="en"/>
              <a:t>Used to be physical, now its virtual</a:t>
            </a:r>
            <a:br>
              <a:rPr lang="en"/>
            </a:br>
          </a:p>
          <a:p>
            <a:pPr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219" name="Shape 219"/>
          <p:cNvSpPr txBox="1"/>
          <p:nvPr/>
        </p:nvSpPr>
        <p:spPr>
          <a:xfrm>
            <a:off x="2802050" y="4311750"/>
            <a:ext cx="7810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http://www.oracle.com/ocom/groups/public/@otn/documents/digitalasset/176619.png</a:t>
            </a:r>
            <a:r>
              <a:rPr lang="en" sz="8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>
              <a:spcBef>
                <a:spcPts val="0"/>
              </a:spcBef>
              <a:buNone/>
            </a:pPr>
            <a:r>
              <a:rPr lang="en" sz="800"/>
              <a:t>https://www.mirantis.com/wp-content/uploads/2013/02/vmware_view_pilot-5132020.jpg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199" y="1446700"/>
            <a:ext cx="2774100" cy="28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650" y="2228325"/>
            <a:ext cx="3821125" cy="21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Operating Systems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Software that manages hardware </a:t>
            </a:r>
            <a:br>
              <a:rPr lang="en"/>
            </a:br>
            <a:r>
              <a:rPr lang="en"/>
              <a:t>	(9/10 times computer repairs just reformat computer)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Examples are Linux, Windows, and OS X</a:t>
            </a:r>
            <a:br>
              <a:rPr lang="en"/>
            </a:br>
            <a:br>
              <a:rPr lang="en"/>
            </a:br>
            <a:r>
              <a:rPr lang="en"/>
              <a:t>If you have never reformatted your own computer try install an OS on a VM. You should know how to at the very least set up your own computer if it breaks, or you are just wiping everything and starting fresh</a:t>
            </a:r>
            <a:br>
              <a:rPr lang="en"/>
            </a:br>
            <a:br>
              <a:rPr lang="en"/>
            </a:br>
            <a:r>
              <a:rPr lang="en"/>
              <a:t>(Show Example)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Linux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Linux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/>
              <a:t>Many tools are in command line (all tools in one place):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msf, md5sum, bash, python, hydra, medusa, sqlmap, …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Many servers are only command line to optimize space and usages (GUI takes up speed)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Open source tools commonly on open source platform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/>
              <a:t>Many distributions.</a:t>
            </a:r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54" y="1226175"/>
            <a:ext cx="4362725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Linux commands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ls:</a:t>
            </a:r>
            <a:br>
              <a:rPr lang="en"/>
            </a:br>
            <a:r>
              <a:rPr lang="en"/>
              <a:t>	list files of current directory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cd:</a:t>
            </a:r>
            <a:br>
              <a:rPr lang="en"/>
            </a:br>
            <a:r>
              <a:rPr lang="en"/>
              <a:t>	change directory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rm:</a:t>
            </a:r>
            <a:br>
              <a:rPr lang="en"/>
            </a:br>
            <a:r>
              <a:rPr lang="en"/>
              <a:t>	remove file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mv:</a:t>
            </a:r>
            <a:br>
              <a:rPr lang="en"/>
            </a:br>
            <a:r>
              <a:rPr lang="en"/>
              <a:t>	move files and/or rename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clear:</a:t>
            </a:r>
            <a:br>
              <a:rPr lang="en"/>
            </a:br>
            <a:r>
              <a:rPr lang="en"/>
              <a:t>	clear terminal</a:t>
            </a:r>
          </a:p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801825" y="112582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text editors:</a:t>
            </a:r>
            <a:br>
              <a:rPr lang="en"/>
            </a:br>
            <a:r>
              <a:rPr lang="en"/>
              <a:t>	vi, vim, leadpad, emacs, nano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..</a:t>
            </a:r>
            <a:br>
              <a:rPr lang="en"/>
            </a:br>
            <a:r>
              <a:rPr lang="en"/>
              <a:t>	previous directory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</a:t>
            </a:r>
            <a:br>
              <a:rPr lang="en"/>
            </a:br>
            <a:r>
              <a:rPr lang="en"/>
              <a:t>	root directory</a:t>
            </a:r>
            <a:br>
              <a:rPr lang="en"/>
            </a:br>
            <a:r>
              <a:rPr lang="en"/>
              <a:t>	(what is a directory?)</a:t>
            </a:r>
            <a:br>
              <a:rPr lang="en"/>
            </a:br>
            <a:br>
              <a:rPr lang="en"/>
            </a:br>
            <a:r>
              <a:rPr lang="en"/>
              <a:t>learn to man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Tools: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ssh, netcat, ftp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InfoSec Branches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05000" y="1140025"/>
            <a:ext cx="4045199" cy="811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Cryptography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390375"/>
            <a:ext cx="4203674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69450" y="4759825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http://www.ip-watch.org/weblog/wp-content/uploads/2015/06/encryption-image.png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34325" y="2125900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Secure Encrypting/Decrypting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Algorithms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Breaking insecure cryptography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Web Application Penetration Testing</a:t>
            </a:r>
          </a:p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991575" y="290565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Hacking databases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Hacking website users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Breaking the website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442600"/>
            <a:ext cx="3837000" cy="19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428625" y="4441250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http://www.aslitsecurity.com/images/web-penetration-testing.jpg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26650" y="159525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Reverse Engineering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747000" y="14176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“Going backwards through the development cycle”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Used a lot for malware analysis, binary analysis and vulnerability discovery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Deterred by obfuscation techniques: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anti-disassembly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anti-debugging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packers</a:t>
            </a: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400" y="1417600"/>
            <a:ext cx="4104900" cy="2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0300" y="826675"/>
            <a:ext cx="4045199" cy="7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Exploitation</a:t>
            </a:r>
          </a:p>
        </p:txBody>
      </p:sp>
      <p:sp>
        <p:nvSpPr>
          <p:cNvPr id="281" name="Shape 281"/>
          <p:cNvSpPr txBox="1"/>
          <p:nvPr>
            <p:ph idx="1" type="subTitle"/>
          </p:nvPr>
        </p:nvSpPr>
        <p:spPr>
          <a:xfrm>
            <a:off x="479475" y="1813674"/>
            <a:ext cx="4045199" cy="219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Take advantage of flawed code to perform unintended action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memory corruption vulnerabilities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race conditions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implementation errors</a:t>
            </a:r>
          </a:p>
          <a:p>
            <a: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input validation errors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44550" y="4502800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http://www.expressunlimitedpcmac.com/images/computer_hammer.gif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612" y="1076862"/>
            <a:ext cx="35718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chemeClr val="lt2"/>
                </a:solidFill>
              </a:rPr>
              <a:t>Social Engineering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03425" y="1301625"/>
            <a:ext cx="3999899" cy="26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Phishing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Lying to people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832400" y="1171675"/>
            <a:ext cx="3999899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Get people to do what you want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Hack people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#1 vulnerability in InfoSec is people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25" y="2858625"/>
            <a:ext cx="7520999" cy="1880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2301075" y="4846700"/>
            <a:ext cx="4402199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https://www.cybertec-security.com/wp-content/uploads/2014/11/social-engineering.png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Malware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242575" y="541650"/>
            <a:ext cx="4282500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System/Network Administration</a:t>
            </a:r>
          </a:p>
        </p:txBody>
      </p:sp>
      <p:sp>
        <p:nvSpPr>
          <p:cNvPr id="298" name="Shape 298"/>
          <p:cNvSpPr txBox="1"/>
          <p:nvPr>
            <p:ph idx="1" type="subTitle"/>
          </p:nvPr>
        </p:nvSpPr>
        <p:spPr>
          <a:xfrm>
            <a:off x="960975" y="1966599"/>
            <a:ext cx="4045199" cy="203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Managing the Systems and Networks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Secure practices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Stopping Live Attacks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 sz="800"/>
              <a:t>http://www.it-doctor.co.th/images/computer_network_administration.jpg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850" y="1381125"/>
            <a:ext cx="3619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1250" y="1071225"/>
            <a:ext cx="4493700" cy="7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Memory Forensics</a:t>
            </a:r>
          </a:p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265500" y="185187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Looking at Memory Artifacts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rPr lang="en"/>
              <a:t>Reverse Engineering for Whole Systems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rPr lang="en"/>
              <a:t>Who - What- When- How- Why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>
              <a:spcBef>
                <a:spcPts val="0"/>
              </a:spcBef>
              <a:buNone/>
            </a:pPr>
            <a:r>
              <a:rPr lang="en" sz="800"/>
              <a:t>https://www.utdallas.edu/~zxl111930/img/ndss11.jpg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925" y="1469462"/>
            <a:ext cx="4303199" cy="211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We’ll stop there :)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Questions???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Discuss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Need help?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Mentor Program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Survey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https://docs.google.com/forms/d/1N5S1heDN-onnO_hTla74NPWpYGenOyGd-Sgmz-Q9jBU/viewform?usp=send_form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37" y="274750"/>
            <a:ext cx="37623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Umbrella term for malicious software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Virus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Malicious code that must be executed by user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66850" y="2114925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Malicious code that is propagated through a network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