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8" r:id="rId4"/>
    <p:sldId id="260" r:id="rId5"/>
    <p:sldId id="267" r:id="rId6"/>
    <p:sldId id="262" r:id="rId7"/>
    <p:sldId id="263" r:id="rId8"/>
    <p:sldId id="265" r:id="rId9"/>
    <p:sldId id="264" r:id="rId10"/>
    <p:sldId id="257" r:id="rId11"/>
    <p:sldId id="261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3" autoAdjust="0"/>
    <p:restoredTop sz="94397" autoAdjust="0"/>
  </p:normalViewPr>
  <p:slideViewPr>
    <p:cSldViewPr>
      <p:cViewPr varScale="1">
        <p:scale>
          <a:sx n="55" d="100"/>
          <a:sy n="55" d="100"/>
        </p:scale>
        <p:origin x="-11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602E6-3ED1-43DA-9E97-B0941B3A47EE}" type="datetimeFigureOut">
              <a:rPr lang="en-US" smtClean="0"/>
              <a:t>9/29/15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86575-B695-4B43-A295-C1389B87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5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6575-B695-4B43-A295-C1389B872B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50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6575-B695-4B43-A295-C1389B872B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05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Steps:</a:t>
            </a:r>
          </a:p>
          <a:p>
            <a:pPr marL="228600" indent="-228600">
              <a:buAutoNum type="arabicPeriod"/>
            </a:pPr>
            <a:r>
              <a:rPr lang="en-US" baseline="0" smtClean="0"/>
              <a:t>Attach to the process: </a:t>
            </a:r>
            <a:r>
              <a:rPr lang="en-US" i="1" baseline="0" smtClean="0"/>
              <a:t>OpenProcess</a:t>
            </a:r>
            <a:endParaRPr lang="en-US" i="0" baseline="0" smtClean="0"/>
          </a:p>
          <a:p>
            <a:pPr marL="228600" indent="-228600">
              <a:buAutoNum type="arabicPeriod"/>
            </a:pPr>
            <a:r>
              <a:rPr lang="en-US" i="0" baseline="0" smtClean="0"/>
              <a:t>Allocate memory within the process: </a:t>
            </a:r>
            <a:r>
              <a:rPr lang="en-US" i="1" baseline="0" smtClean="0"/>
              <a:t>VirtualAllocEx</a:t>
            </a:r>
            <a:endParaRPr lang="en-US" i="0" baseline="0" smtClean="0"/>
          </a:p>
          <a:p>
            <a:pPr marL="228600" indent="-228600">
              <a:buAutoNum type="arabicPeriod"/>
            </a:pPr>
            <a:r>
              <a:rPr lang="en-US" i="0" baseline="0" smtClean="0"/>
              <a:t>Copy the </a:t>
            </a:r>
            <a:r>
              <a:rPr lang="en-US" i="1" baseline="0" smtClean="0"/>
              <a:t>DLL</a:t>
            </a:r>
            <a:r>
              <a:rPr lang="en-US" i="0" baseline="0" smtClean="0"/>
              <a:t> or </a:t>
            </a:r>
            <a:r>
              <a:rPr lang="en-US" i="1" baseline="0" smtClean="0"/>
              <a:t>DLL Path</a:t>
            </a:r>
            <a:r>
              <a:rPr lang="en-US" i="0" baseline="0" smtClean="0"/>
              <a:t> into the target process: </a:t>
            </a:r>
            <a:r>
              <a:rPr lang="en-US" i="1" baseline="0" smtClean="0"/>
              <a:t>WriteProcessMemory</a:t>
            </a:r>
            <a:r>
              <a:rPr lang="en-US" i="0" baseline="0" smtClean="0"/>
              <a:t>, </a:t>
            </a:r>
            <a:r>
              <a:rPr lang="en-US" i="1" baseline="0" smtClean="0"/>
              <a:t>LoadLibraryA</a:t>
            </a:r>
            <a:r>
              <a:rPr lang="en-US" i="0" baseline="0" smtClean="0"/>
              <a:t> or </a:t>
            </a:r>
            <a:r>
              <a:rPr lang="en-US" i="1" baseline="0" smtClean="0"/>
              <a:t>GetMemoryOffset</a:t>
            </a:r>
            <a:endParaRPr lang="en-US" i="0" baseline="0" smtClean="0"/>
          </a:p>
          <a:p>
            <a:pPr marL="228600" indent="-228600">
              <a:buAutoNum type="arabicPeriod"/>
            </a:pPr>
            <a:r>
              <a:rPr lang="en-US" i="0" baseline="0" smtClean="0"/>
              <a:t>Instruct the target to execute the </a:t>
            </a:r>
            <a:r>
              <a:rPr lang="en-US" i="1" baseline="0" smtClean="0"/>
              <a:t>DLL</a:t>
            </a:r>
            <a:r>
              <a:rPr lang="en-US" i="0" baseline="0" smtClean="0"/>
              <a:t>: </a:t>
            </a:r>
            <a:r>
              <a:rPr lang="en-US" i="1" baseline="0" smtClean="0"/>
              <a:t>CreateRemoteThread, NtCreateThreadEx, RtlCreateUsereThread, etc…</a:t>
            </a:r>
            <a:endParaRPr lang="en-US" i="0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6575-B695-4B43-A295-C1389B872B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7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Steps:</a:t>
            </a:r>
          </a:p>
          <a:p>
            <a:pPr marL="228600" indent="-228600">
              <a:buAutoNum type="arabicPeriod"/>
            </a:pPr>
            <a:r>
              <a:rPr lang="en-US" smtClean="0"/>
              <a:t>Allocate memory for the path</a:t>
            </a:r>
            <a:r>
              <a:rPr lang="en-US" baseline="0" smtClean="0"/>
              <a:t> to the DLL</a:t>
            </a:r>
          </a:p>
          <a:p>
            <a:pPr marL="228600" indent="-228600">
              <a:buAutoNum type="arabicPeriod"/>
            </a:pPr>
            <a:r>
              <a:rPr lang="en-US" i="0" baseline="0" smtClean="0"/>
              <a:t>Set the target process’s execution starting point to the address of </a:t>
            </a:r>
            <a:r>
              <a:rPr lang="en-US" i="1" baseline="0" smtClean="0"/>
              <a:t>LoadLibraryA</a:t>
            </a:r>
            <a:r>
              <a:rPr lang="en-US" i="0" baseline="0" smtClean="0"/>
              <a:t> </a:t>
            </a:r>
          </a:p>
          <a:p>
            <a:pPr marL="457200" lvl="1" indent="0">
              <a:buNone/>
            </a:pPr>
            <a:r>
              <a:rPr lang="en-US" i="0" baseline="0" smtClean="0"/>
              <a:t>DLL path memory is the only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6575-B695-4B43-A295-C1389B872B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38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Steps:</a:t>
            </a:r>
          </a:p>
          <a:p>
            <a:pPr marL="228600" indent="-228600">
              <a:buAutoNum type="arabicPeriod"/>
            </a:pPr>
            <a:r>
              <a:rPr lang="en-US" smtClean="0"/>
              <a:t>Retrieve</a:t>
            </a:r>
            <a:r>
              <a:rPr lang="en-US" baseline="0" smtClean="0"/>
              <a:t> a HANDLE to the remote process: </a:t>
            </a:r>
            <a:r>
              <a:rPr lang="en-US" i="1" baseline="0" smtClean="0">
                <a:latin typeface="Consolas" panose="020B0609020204030204" pitchFamily="49" charset="0"/>
                <a:cs typeface="Consolas" panose="020B0609020204030204" pitchFamily="49" charset="0"/>
              </a:rPr>
              <a:t>OpenProcess</a:t>
            </a:r>
          </a:p>
          <a:p>
            <a:pPr marL="228600" indent="-228600">
              <a:buAutoNum type="arabicPeriod"/>
            </a:pPr>
            <a:r>
              <a:rPr lang="en-US" baseline="0" smtClean="0"/>
              <a:t>Allocate memory in the target process’s address space for injected data: </a:t>
            </a:r>
            <a:r>
              <a:rPr lang="en-US" i="1" baseline="0" smtClean="0"/>
              <a:t>VirtualAllocEx</a:t>
            </a:r>
          </a:p>
          <a:p>
            <a:pPr marL="228600" indent="-228600">
              <a:buAutoNum type="arabicPeriod"/>
            </a:pPr>
            <a:r>
              <a:rPr lang="en-US" baseline="0" smtClean="0"/>
              <a:t>Write a copy of the initialized INJDATA structure to the allocated memory: </a:t>
            </a:r>
            <a:r>
              <a:rPr lang="en-US" i="1" baseline="0" smtClean="0"/>
              <a:t>WriteProcessMemory</a:t>
            </a:r>
          </a:p>
          <a:p>
            <a:pPr marL="228600" indent="-228600">
              <a:buAutoNum type="arabicPeriod"/>
            </a:pPr>
            <a:r>
              <a:rPr lang="en-US" baseline="0" smtClean="0"/>
              <a:t>Allocate memory in the target process’s address space for injected code: </a:t>
            </a:r>
            <a:r>
              <a:rPr lang="en-US" i="1" baseline="0" smtClean="0"/>
              <a:t>VirtualAllocEx</a:t>
            </a:r>
          </a:p>
          <a:p>
            <a:pPr marL="228600" indent="-228600">
              <a:buAutoNum type="arabicPeriod"/>
            </a:pPr>
            <a:r>
              <a:rPr lang="en-US" baseline="0" smtClean="0"/>
              <a:t>Write a copy of </a:t>
            </a:r>
            <a:r>
              <a:rPr lang="en-US" i="1" baseline="0" smtClean="0"/>
              <a:t>ThreadFunc</a:t>
            </a:r>
            <a:r>
              <a:rPr lang="en-US" baseline="0" smtClean="0"/>
              <a:t> to the allocated memory</a:t>
            </a:r>
          </a:p>
          <a:p>
            <a:pPr marL="457200" lvl="1" indent="0">
              <a:buNone/>
            </a:pPr>
            <a:r>
              <a:rPr lang="en-US" baseline="0" smtClean="0"/>
              <a:t>Rules:</a:t>
            </a:r>
          </a:p>
          <a:p>
            <a:pPr marL="685800" lvl="1" indent="-228600">
              <a:buAutoNum type="arabicPeriod"/>
            </a:pPr>
            <a:r>
              <a:rPr lang="en-US" baseline="0" smtClean="0"/>
              <a:t>Call only functions from kernel32.dll and user32.dll</a:t>
            </a:r>
          </a:p>
          <a:p>
            <a:pPr marL="685800" lvl="1" indent="-228600">
              <a:buAutoNum type="arabicPeriod"/>
            </a:pPr>
            <a:r>
              <a:rPr lang="en-US" baseline="0" smtClean="0"/>
              <a:t>Pass all strings to </a:t>
            </a:r>
            <a:r>
              <a:rPr lang="en-US" i="1" u="none" baseline="0" smtClean="0"/>
              <a:t>ThreadFunc</a:t>
            </a:r>
            <a:r>
              <a:rPr lang="en-US" i="0" u="none" baseline="0" smtClean="0"/>
              <a:t> via INJDATA</a:t>
            </a:r>
          </a:p>
          <a:p>
            <a:pPr marL="685800" lvl="1" indent="-228600">
              <a:buAutoNum type="arabicPeriod"/>
            </a:pPr>
            <a:r>
              <a:rPr lang="en-US" i="0" u="none" baseline="0" smtClean="0"/>
              <a:t>Remove the /GZ compiler switch, which is set by default in debug builds</a:t>
            </a:r>
          </a:p>
          <a:p>
            <a:pPr marL="685800" lvl="1" indent="-228600">
              <a:buAutoNum type="arabicPeriod"/>
            </a:pPr>
            <a:r>
              <a:rPr lang="en-US" i="0" u="none" baseline="0" smtClean="0"/>
              <a:t>Declare </a:t>
            </a:r>
            <a:r>
              <a:rPr lang="en-US" i="1" u="none" baseline="0" smtClean="0"/>
              <a:t>ThreadFunc</a:t>
            </a:r>
            <a:r>
              <a:rPr lang="en-US" i="0" u="none" baseline="0" smtClean="0"/>
              <a:t> and </a:t>
            </a:r>
            <a:r>
              <a:rPr lang="en-US" i="1" u="none" baseline="0" smtClean="0"/>
              <a:t>AfterThreadFunc</a:t>
            </a:r>
            <a:r>
              <a:rPr lang="en-US" i="0" u="none" baseline="0" smtClean="0"/>
              <a:t> as static</a:t>
            </a:r>
          </a:p>
          <a:p>
            <a:pPr marL="685800" lvl="1" indent="-228600">
              <a:buAutoNum type="arabicPeriod"/>
            </a:pPr>
            <a:r>
              <a:rPr lang="en-US" i="0" u="none" baseline="0" smtClean="0"/>
              <a:t>Use less than 4kb for local variables in </a:t>
            </a:r>
            <a:r>
              <a:rPr lang="en-US" i="1" u="none" baseline="0" smtClean="0"/>
              <a:t>ThreadFunc</a:t>
            </a:r>
            <a:endParaRPr lang="en-US" i="0" u="none" baseline="0" smtClean="0"/>
          </a:p>
          <a:p>
            <a:pPr marL="685800" lvl="1" indent="-228600">
              <a:buAutoNum type="arabicPeriod"/>
            </a:pPr>
            <a:r>
              <a:rPr lang="en-US" i="0" u="none" baseline="0" smtClean="0"/>
              <a:t>Use if-else if sequences instead of switch-case blocks</a:t>
            </a:r>
            <a:endParaRPr lang="en-US" baseline="0" smtClean="0"/>
          </a:p>
          <a:p>
            <a:pPr marL="228600" indent="-228600">
              <a:buAutoNum type="arabicPeriod"/>
            </a:pPr>
            <a:r>
              <a:rPr lang="en-US" baseline="0" smtClean="0"/>
              <a:t>Start the remote copy of </a:t>
            </a:r>
            <a:r>
              <a:rPr lang="en-US" i="1" baseline="0" smtClean="0"/>
              <a:t>ThreadFunc:</a:t>
            </a:r>
            <a:r>
              <a:rPr lang="en-US" i="0" baseline="0" smtClean="0"/>
              <a:t> </a:t>
            </a:r>
            <a:r>
              <a:rPr lang="en-US" i="1" baseline="0" smtClean="0"/>
              <a:t>CreateRemoteThread</a:t>
            </a:r>
          </a:p>
          <a:p>
            <a:pPr marL="228600" indent="-228600">
              <a:buAutoNum type="arabicPeriod"/>
            </a:pPr>
            <a:r>
              <a:rPr lang="en-US" i="0" baseline="0" smtClean="0"/>
              <a:t>Wait for the remote thread to terminate: </a:t>
            </a:r>
            <a:r>
              <a:rPr lang="en-US" i="1" baseline="0" smtClean="0"/>
              <a:t>WaitForSingleObject</a:t>
            </a:r>
            <a:endParaRPr lang="en-US" i="0" baseline="0" smtClean="0"/>
          </a:p>
          <a:p>
            <a:pPr marL="228600" indent="-228600">
              <a:buAutoNum type="arabicPeriod"/>
            </a:pPr>
            <a:r>
              <a:rPr lang="en-US" i="0" baseline="0" smtClean="0"/>
              <a:t>Retrieve the result from the remote process: </a:t>
            </a:r>
            <a:r>
              <a:rPr lang="en-US" i="1" baseline="0" smtClean="0"/>
              <a:t>ReadProcessMemory</a:t>
            </a:r>
            <a:r>
              <a:rPr lang="en-US" i="0" baseline="0" smtClean="0"/>
              <a:t> or </a:t>
            </a:r>
            <a:r>
              <a:rPr lang="en-US" i="1" baseline="0" smtClean="0"/>
              <a:t>GetExitCodeThread</a:t>
            </a:r>
            <a:endParaRPr lang="en-US" i="0" baseline="0" smtClean="0"/>
          </a:p>
          <a:p>
            <a:pPr marL="228600" indent="-228600">
              <a:buAutoNum type="arabicPeriod"/>
            </a:pPr>
            <a:r>
              <a:rPr lang="en-US" i="0" baseline="0" smtClean="0"/>
              <a:t>Free the memory allocated in #2/4: </a:t>
            </a:r>
            <a:r>
              <a:rPr lang="en-US" i="1" baseline="0" smtClean="0"/>
              <a:t>VirtualFreeEx</a:t>
            </a:r>
            <a:endParaRPr lang="en-US" i="0" baseline="0" smtClean="0"/>
          </a:p>
          <a:p>
            <a:pPr marL="228600" indent="-228600">
              <a:buAutoNum type="arabicPeriod"/>
            </a:pPr>
            <a:r>
              <a:rPr lang="en-US" i="0" baseline="0" smtClean="0"/>
              <a:t> Close the HANDLEs retrieved in #1/6: </a:t>
            </a:r>
            <a:r>
              <a:rPr lang="en-US" i="1" baseline="0" smtClean="0"/>
              <a:t>CloseHandle</a:t>
            </a:r>
            <a:endParaRPr lang="en-US" i="0" baseline="0" smtClean="0"/>
          </a:p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6575-B695-4B43-A295-C1389B872B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9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760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058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473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814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518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19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334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01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9701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892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5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26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Autofit/>
          </a:bodyPr>
          <a:lstStyle/>
          <a:p>
            <a:r>
              <a:rPr lang="en-US" sz="11500" b="1" smtClean="0">
                <a:latin typeface="Helvetica" pitchFamily="34" charset="0"/>
              </a:rPr>
              <a:t>Windows Hooks</a:t>
            </a:r>
            <a:endParaRPr lang="en-US" sz="11500" b="1">
              <a:latin typeface="Helvetic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>
            <a:noAutofit/>
          </a:bodyPr>
          <a:lstStyle/>
          <a:p>
            <a:r>
              <a:rPr lang="en-US" sz="600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Executing your own code in another process</a:t>
            </a:r>
            <a:endParaRPr lang="en-US" sz="600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140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CreateRemoteThread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Uses a </a:t>
            </a:r>
            <a:r>
              <a:rPr lang="en-US" i="1" smtClean="0"/>
              <a:t>Handle</a:t>
            </a:r>
            <a:r>
              <a:rPr lang="en-US"/>
              <a:t> </a:t>
            </a:r>
            <a:r>
              <a:rPr lang="en-US" smtClean="0"/>
              <a:t>to connect to a remote </a:t>
            </a:r>
            <a:r>
              <a:rPr lang="en-US" err="1" smtClean="0"/>
              <a:t>proocess</a:t>
            </a:r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453081" y="3416643"/>
            <a:ext cx="5182829" cy="2462213"/>
          </a:xfrm>
          <a:prstGeom prst="rect">
            <a:avLst/>
          </a:prstGeom>
          <a:solidFill>
            <a:srgbClr val="FFFFCC">
              <a:alpha val="6902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 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CreateRemoteThread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HANDLE </a:t>
            </a:r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hProcess</a:t>
            </a:r>
            <a:endParaRPr lang="en-US" sz="140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LPSECURITY_ATTRIBUTES 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lpThreadAttributes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DWORD 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dwStackSize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LPTHREAD_START_ROUTINE 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lpStartAddress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LPVOID 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lpParameter</a:t>
            </a:r>
            <a:endParaRPr lang="en-US" sz="140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DWORD 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dwCreationFlags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LPDWORD 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lpThreadId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87081" y="3428999"/>
            <a:ext cx="2452018" cy="2450592"/>
          </a:xfrm>
          <a:prstGeom prst="rect">
            <a:avLst/>
          </a:prstGeom>
          <a:solidFill>
            <a:srgbClr val="FFFFCC">
              <a:alpha val="69020"/>
            </a:srgbClr>
          </a:solidFill>
        </p:spPr>
        <p:txBody>
          <a:bodyPr wrap="none" rtlCol="0">
            <a:spAutoFit/>
          </a:bodyPr>
          <a:lstStyle/>
          <a:p>
            <a:endParaRPr lang="en-US" sz="140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smtClean="0">
                <a:solidFill>
                  <a:schemeClr val="accent3">
                    <a:lumMod val="75000"/>
                  </a:schemeClr>
                </a:solidFill>
              </a:rPr>
              <a:t>HANDLE for the </a:t>
            </a:r>
            <a:r>
              <a:rPr lang="en-US" sz="1400" b="1" smtClean="0">
                <a:solidFill>
                  <a:schemeClr val="accent3">
                    <a:lumMod val="75000"/>
                  </a:schemeClr>
                </a:solidFill>
              </a:rPr>
              <a:t>target</a:t>
            </a:r>
            <a:r>
              <a:rPr lang="en-US" sz="1400" smtClean="0">
                <a:solidFill>
                  <a:schemeClr val="accent3">
                    <a:lumMod val="75000"/>
                  </a:schemeClr>
                </a:solidFill>
              </a:rPr>
              <a:t> process</a:t>
            </a:r>
          </a:p>
          <a:p>
            <a:r>
              <a:rPr lang="en-US" sz="1400" smtClean="0">
                <a:solidFill>
                  <a:schemeClr val="accent3">
                    <a:lumMod val="75000"/>
                  </a:schemeClr>
                </a:solidFill>
              </a:rPr>
              <a:t>pointer to security attributes</a:t>
            </a:r>
          </a:p>
          <a:p>
            <a:endParaRPr lang="en-US" sz="140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smtClean="0">
                <a:solidFill>
                  <a:schemeClr val="accent3">
                    <a:lumMod val="75000"/>
                  </a:schemeClr>
                </a:solidFill>
              </a:rPr>
              <a:t>thread’s stack size (in bytes)</a:t>
            </a:r>
          </a:p>
          <a:p>
            <a:r>
              <a:rPr lang="en-US" sz="1400" smtClean="0">
                <a:solidFill>
                  <a:schemeClr val="accent3">
                    <a:lumMod val="75000"/>
                  </a:schemeClr>
                </a:solidFill>
              </a:rPr>
              <a:t>pointer to thread’s start point</a:t>
            </a:r>
          </a:p>
          <a:p>
            <a:endParaRPr lang="en-US" sz="140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smtClean="0">
                <a:solidFill>
                  <a:schemeClr val="accent3">
                    <a:lumMod val="75000"/>
                  </a:schemeClr>
                </a:solidFill>
              </a:rPr>
              <a:t>arguments for thread</a:t>
            </a:r>
          </a:p>
          <a:p>
            <a:r>
              <a:rPr lang="en-US" sz="1400" smtClean="0">
                <a:solidFill>
                  <a:schemeClr val="accent3">
                    <a:lumMod val="75000"/>
                  </a:schemeClr>
                </a:solidFill>
              </a:rPr>
              <a:t>creation flags</a:t>
            </a:r>
          </a:p>
          <a:p>
            <a:r>
              <a:rPr lang="en-US" sz="1400" smtClean="0">
                <a:solidFill>
                  <a:schemeClr val="accent3">
                    <a:lumMod val="75000"/>
                  </a:schemeClr>
                </a:solidFill>
              </a:rPr>
              <a:t>thread’s ID</a:t>
            </a:r>
            <a:endParaRPr lang="en-US" sz="14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48681" y="4431056"/>
            <a:ext cx="251460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53681" y="4659656"/>
            <a:ext cx="60960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72481" y="5092142"/>
            <a:ext cx="259080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53481" y="5302208"/>
            <a:ext cx="2201562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348681" y="5497856"/>
            <a:ext cx="2502242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21409" y="4017104"/>
            <a:ext cx="333634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67681" y="3786446"/>
            <a:ext cx="288942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67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+mj-lt"/>
              <a:buAutoNum type="arabicPeriod"/>
            </a:pPr>
            <a:r>
              <a:rPr lang="en-US" sz="1800" err="1" smtClean="0"/>
              <a:t>Antoniewicz</a:t>
            </a:r>
            <a:r>
              <a:rPr lang="en-US" sz="1800" smtClean="0"/>
              <a:t>, Brad. “Windows DLL Injection Basics”. 08Jan2013. Open Security Research. blog.opensecurityresearch.com/2013/01/windows-dll-injection-basics.html</a:t>
            </a:r>
          </a:p>
          <a:p>
            <a:pPr algn="just">
              <a:buFont typeface="+mj-lt"/>
              <a:buAutoNum type="arabicPeriod"/>
            </a:pPr>
            <a:r>
              <a:rPr lang="en-US" sz="1800" smtClean="0"/>
              <a:t>Kuster, Robert. “Three Ways to Inject Your Code into Another Process”. 20Aug2003. Code Project. http</a:t>
            </a:r>
            <a:r>
              <a:rPr lang="en-US" sz="1800"/>
              <a:t>://</a:t>
            </a:r>
            <a:r>
              <a:rPr lang="en-US" sz="1800" smtClean="0"/>
              <a:t>www.codeproject.com/Articles/4610/Three-Ways-to-Inject-Your-Code-into-Another-Proces</a:t>
            </a:r>
          </a:p>
          <a:p>
            <a:pPr algn="just">
              <a:buFont typeface="+mj-lt"/>
              <a:buAutoNum type="arabicPeriod"/>
            </a:pPr>
            <a:r>
              <a:rPr lang="en-US" sz="1800"/>
              <a:t>Rolles, Rolf. </a:t>
            </a:r>
            <a:r>
              <a:rPr lang="en-US" sz="1800" smtClean="0"/>
              <a:t>“What is DLL Injection and how is it                                          used for reversing?”. Reverse </a:t>
            </a:r>
            <a:r>
              <a:rPr lang="en-US" sz="1800"/>
              <a:t>Engineering Stack Exchange. https</a:t>
            </a:r>
            <a:r>
              <a:rPr lang="en-US" sz="1800" smtClean="0"/>
              <a:t>://reverseengineering.stackexchange.com/questions/2252/what-is-dll-injection-and-how-is-it-used-for-reversing</a:t>
            </a:r>
          </a:p>
          <a:p>
            <a:pPr algn="just">
              <a:buFont typeface="+mj-lt"/>
              <a:buAutoNum type="arabicPeriod"/>
            </a:pPr>
            <a:endParaRPr lang="en-US" sz="1800"/>
          </a:p>
          <a:p>
            <a:pPr marL="0" indent="0" algn="just">
              <a:buNone/>
            </a:pPr>
            <a:r>
              <a:rPr lang="en-US" sz="1800" u="sng" smtClean="0"/>
              <a:t>Further Reading</a:t>
            </a:r>
            <a:endParaRPr lang="en-US" sz="1800" smtClean="0"/>
          </a:p>
          <a:p>
            <a:pPr marL="0" indent="0" algn="just">
              <a:buNone/>
            </a:pPr>
            <a:r>
              <a:rPr lang="en-US" sz="1800"/>
              <a:t>https://web.archive.org/web/20140702010436/http://codingthewheel.com/tags/poker-bot</a:t>
            </a:r>
            <a:r>
              <a:rPr lang="en-US" sz="1800" smtClean="0"/>
              <a:t>/ - Suggested by Rolf Rolles and is great reading about using DLL injection to auto-play poker, perhaps the most legitimate, non-trivial use of which I can think.</a:t>
            </a:r>
          </a:p>
          <a:p>
            <a:pPr algn="just">
              <a:buFont typeface="+mj-lt"/>
              <a:buAutoNum type="arabicPeriod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7250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Helvetica" pitchFamily="34" charset="0"/>
                <a:cs typeface="Times New Roman" panose="02020603050405020304" pitchFamily="18" charset="0"/>
              </a:rPr>
              <a:t>About Me</a:t>
            </a:r>
            <a:endParaRPr lang="en-US">
              <a:latin typeface="Helvetica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>
                <a:latin typeface="Helvetica" pitchFamily="34" charset="0"/>
                <a:cs typeface="Times New Roman" panose="02020603050405020304" pitchFamily="18" charset="0"/>
              </a:rPr>
              <a:t>Programming for 10 years, </a:t>
            </a:r>
            <a:r>
              <a:rPr lang="en-US" i="1" smtClean="0">
                <a:latin typeface="Helvetica" pitchFamily="34" charset="0"/>
                <a:cs typeface="Times New Roman" panose="02020603050405020304" pitchFamily="18" charset="0"/>
              </a:rPr>
              <a:t>but not very well</a:t>
            </a:r>
          </a:p>
          <a:p>
            <a:pPr lvl="1"/>
            <a:r>
              <a:rPr lang="en-US" smtClean="0">
                <a:latin typeface="Helvetica" pitchFamily="34" charset="0"/>
                <a:cs typeface="Times New Roman" panose="02020603050405020304" pitchFamily="18" charset="0"/>
              </a:rPr>
              <a:t>I work with C/C++, Java, and C# (learning Haskell)</a:t>
            </a:r>
          </a:p>
          <a:p>
            <a:pPr lvl="1"/>
            <a:r>
              <a:rPr lang="en-US" smtClean="0">
                <a:latin typeface="Helvetica" pitchFamily="34" charset="0"/>
                <a:cs typeface="Times New Roman" panose="02020603050405020304" pitchFamily="18" charset="0"/>
              </a:rPr>
              <a:t>Primarily Java</a:t>
            </a:r>
          </a:p>
          <a:p>
            <a:r>
              <a:rPr lang="en-US" smtClean="0">
                <a:latin typeface="Helvetica" pitchFamily="34" charset="0"/>
                <a:cs typeface="Times New Roman" panose="02020603050405020304" pitchFamily="18" charset="0"/>
              </a:rPr>
              <a:t>Joined InfoSec to learn Reverse Engineering</a:t>
            </a:r>
          </a:p>
          <a:p>
            <a:pPr lvl="1"/>
            <a:r>
              <a:rPr lang="en-US" smtClean="0">
                <a:latin typeface="Helvetica" pitchFamily="34" charset="0"/>
                <a:cs typeface="Times New Roman" panose="02020603050405020304" pitchFamily="18" charset="0"/>
              </a:rPr>
              <a:t>Think it’s really cliché we meet in the most remote, out-of-the-way room in a basement</a:t>
            </a:r>
          </a:p>
          <a:p>
            <a:r>
              <a:rPr lang="en-US" smtClean="0">
                <a:latin typeface="Helvetica" pitchFamily="34" charset="0"/>
                <a:cs typeface="Times New Roman" panose="02020603050405020304" pitchFamily="18" charset="0"/>
              </a:rPr>
              <a:t>Previously worked at Cyber Command</a:t>
            </a:r>
          </a:p>
          <a:p>
            <a:pPr lvl="1"/>
            <a:r>
              <a:rPr lang="en-US" smtClean="0">
                <a:latin typeface="Helvetica" pitchFamily="34" charset="0"/>
                <a:cs typeface="Times New Roman" panose="02020603050405020304" pitchFamily="18" charset="0"/>
              </a:rPr>
              <a:t>There I learned everything I know about networking</a:t>
            </a:r>
          </a:p>
          <a:p>
            <a:r>
              <a:rPr lang="en-US" smtClean="0">
                <a:latin typeface="Helvetica" pitchFamily="34" charset="0"/>
                <a:cs typeface="Times New Roman" panose="02020603050405020304" pitchFamily="18" charset="0"/>
              </a:rPr>
              <a:t>I’m willing to teach programming and partner with anyone on a project</a:t>
            </a:r>
          </a:p>
          <a:p>
            <a:endParaRPr lang="en-US">
              <a:latin typeface="Helvetic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49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34" charset="0"/>
              </a:rPr>
              <a:t>What is a Windows Hook?</a:t>
            </a:r>
            <a:endParaRPr lang="en-US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Enables reading and modifying a remote process</a:t>
            </a:r>
          </a:p>
          <a:p>
            <a:r>
              <a:rPr lang="en-US" dirty="0" smtClean="0"/>
              <a:t>Good for developing malware or </a:t>
            </a:r>
            <a:r>
              <a:rPr lang="en-US" strike="sngStrike" dirty="0" smtClean="0"/>
              <a:t>cheating at</a:t>
            </a:r>
            <a:r>
              <a:rPr lang="en-US" dirty="0" smtClean="0"/>
              <a:t> enabling increased functionality in games</a:t>
            </a:r>
          </a:p>
          <a:p>
            <a:r>
              <a:rPr lang="en-US" dirty="0" smtClean="0"/>
              <a:t>Learning and using </a:t>
            </a:r>
            <a:r>
              <a:rPr lang="en-US" dirty="0" err="1" smtClean="0"/>
              <a:t>Metasploit</a:t>
            </a:r>
            <a:r>
              <a:rPr lang="en-US" dirty="0" smtClean="0"/>
              <a:t> makes all this much easier (I still haven’t done that…)</a:t>
            </a:r>
          </a:p>
          <a:p>
            <a:r>
              <a:rPr lang="en-US" dirty="0" smtClean="0"/>
              <a:t>Also, </a:t>
            </a:r>
            <a:r>
              <a:rPr lang="en-US" dirty="0" err="1" smtClean="0"/>
              <a:t>CheatEngine</a:t>
            </a:r>
            <a:r>
              <a:rPr lang="en-US" dirty="0" smtClean="0"/>
              <a:t> has much of the </a:t>
            </a:r>
            <a:r>
              <a:rPr lang="en-US" dirty="0" smtClean="0"/>
              <a:t>functionality you may be looking for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37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470025"/>
          </a:xfrm>
        </p:spPr>
        <p:txBody>
          <a:bodyPr>
            <a:noAutofit/>
          </a:bodyPr>
          <a:lstStyle/>
          <a:p>
            <a:r>
              <a:rPr lang="en-US" sz="8800" b="1" smtClean="0"/>
              <a:t>DLL Injection</a:t>
            </a:r>
            <a:endParaRPr lang="en-US" sz="8800" b="1"/>
          </a:p>
        </p:txBody>
      </p:sp>
    </p:spTree>
    <p:extLst>
      <p:ext uri="{BB962C8B-B14F-4D97-AF65-F5344CB8AC3E}">
        <p14:creationId xmlns:p14="http://schemas.microsoft.com/office/powerpoint/2010/main" val="386701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DLL Injection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latin typeface="Helvetica" pitchFamily="34" charset="0"/>
              </a:rPr>
              <a:t>Simpler, and has fewer memory and reference restrictions</a:t>
            </a:r>
          </a:p>
          <a:p>
            <a:r>
              <a:rPr lang="en-US" smtClean="0"/>
              <a:t>Can be more detectable by the target process</a:t>
            </a:r>
          </a:p>
          <a:p>
            <a:r>
              <a:rPr lang="en-US" smtClean="0">
                <a:latin typeface="Helvetica" pitchFamily="34" charset="0"/>
              </a:rPr>
              <a:t>Attaches to the target process from another process, then copies a </a:t>
            </a:r>
            <a:r>
              <a:rPr lang="en-US" i="1" smtClean="0">
                <a:latin typeface="Helvetica" pitchFamily="34" charset="0"/>
              </a:rPr>
              <a:t>DLL </a:t>
            </a:r>
            <a:r>
              <a:rPr lang="en-US" smtClean="0">
                <a:latin typeface="Helvetica" pitchFamily="34" charset="0"/>
              </a:rPr>
              <a:t>or </a:t>
            </a:r>
            <a:r>
              <a:rPr lang="en-US" i="1" smtClean="0">
                <a:latin typeface="Helvetica" pitchFamily="34" charset="0"/>
              </a:rPr>
              <a:t>DLL Path</a:t>
            </a:r>
            <a:r>
              <a:rPr lang="en-US" smtClean="0">
                <a:latin typeface="Helvetica" pitchFamily="34" charset="0"/>
              </a:rPr>
              <a:t> into the target’s memory</a:t>
            </a:r>
          </a:p>
          <a:p>
            <a:r>
              <a:rPr lang="en-US" smtClean="0"/>
              <a:t>Starts the execution of your </a:t>
            </a:r>
            <a:r>
              <a:rPr lang="en-US" i="1" smtClean="0"/>
              <a:t>DLL</a:t>
            </a:r>
            <a:r>
              <a:rPr lang="en-US" smtClean="0"/>
              <a:t> from within the target</a:t>
            </a:r>
            <a:endParaRPr lang="en-US" smtClean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1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" r="3720"/>
          <a:stretch/>
        </p:blipFill>
        <p:spPr bwMode="auto">
          <a:xfrm>
            <a:off x="2909047" y="76199"/>
            <a:ext cx="4787153" cy="670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917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1.bp.blogspot.com/-NQx0mo7wOnw/UOr00ZmbtXI/AAAAAAAABag/oGjHH1YlttM/s400/DLL%2BInjection-Func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595" y="0"/>
            <a:ext cx="529780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862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LoadLibraryA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kernel32.dll</a:t>
            </a:r>
            <a:r>
              <a:rPr lang="en-US" smtClean="0"/>
              <a:t> function that loads </a:t>
            </a:r>
            <a:r>
              <a:rPr lang="en-US" i="1" smtClean="0"/>
              <a:t>DLL</a:t>
            </a:r>
            <a:r>
              <a:rPr lang="en-US" smtClean="0"/>
              <a:t>s, executables, and other libraries at </a:t>
            </a:r>
            <a:r>
              <a:rPr lang="en-US" i="1" smtClean="0"/>
              <a:t>run time</a:t>
            </a:r>
          </a:p>
          <a:p>
            <a:r>
              <a:rPr lang="en-US" smtClean="0"/>
              <a:t>It’s only parameter is a filename</a:t>
            </a:r>
          </a:p>
          <a:p>
            <a:r>
              <a:rPr lang="en-US" smtClean="0"/>
              <a:t>Memory is only allocated for the path to the </a:t>
            </a:r>
            <a:r>
              <a:rPr lang="en-US" i="1" smtClean="0"/>
              <a:t>DLL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30778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err="1" smtClean="0">
                <a:latin typeface="Helvetica" pitchFamily="34" charset="0"/>
              </a:rPr>
              <a:t>CreateRemoteThread</a:t>
            </a:r>
            <a:r>
              <a:rPr lang="en-US" smtClean="0">
                <a:latin typeface="Helvetica" pitchFamily="34" charset="0"/>
              </a:rPr>
              <a:t> &amp; </a:t>
            </a:r>
            <a:r>
              <a:rPr lang="en-US" b="1" err="1" smtClean="0">
                <a:latin typeface="Helvetica" pitchFamily="34" charset="0"/>
              </a:rPr>
              <a:t>WriteProcessMemory</a:t>
            </a:r>
            <a:endParaRPr lang="en-US" b="1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Helvetica" pitchFamily="34" charset="0"/>
              </a:rPr>
              <a:t>Avoids the problems with writing </a:t>
            </a:r>
            <a:r>
              <a:rPr lang="en-US" i="1" smtClean="0">
                <a:latin typeface="Helvetica" pitchFamily="34" charset="0"/>
              </a:rPr>
              <a:t>DLL</a:t>
            </a:r>
            <a:r>
              <a:rPr lang="en-US" smtClean="0">
                <a:latin typeface="Helvetica" pitchFamily="34" charset="0"/>
              </a:rPr>
              <a:t>s and registering them with the target process (it’s less detectable by target process)</a:t>
            </a:r>
          </a:p>
          <a:p>
            <a:r>
              <a:rPr lang="en-US" smtClean="0"/>
              <a:t>Has memory and </a:t>
            </a:r>
            <a:r>
              <a:rPr lang="en-US" i="1" smtClean="0"/>
              <a:t>DLL</a:t>
            </a:r>
            <a:r>
              <a:rPr lang="en-US" smtClean="0"/>
              <a:t> reference limitations</a:t>
            </a:r>
            <a:endParaRPr lang="en-US" smtClean="0">
              <a:latin typeface="Helvetica" pitchFamily="34" charset="0"/>
            </a:endParaRPr>
          </a:p>
          <a:p>
            <a:r>
              <a:rPr lang="en-US" smtClean="0">
                <a:latin typeface="Helvetica" pitchFamily="34" charset="0"/>
              </a:rPr>
              <a:t>Uses the </a:t>
            </a:r>
            <a:r>
              <a:rPr lang="en-US" i="1" err="1" smtClean="0">
                <a:latin typeface="Helvetica" pitchFamily="34" charset="0"/>
              </a:rPr>
              <a:t>WriteProcessMemory</a:t>
            </a:r>
            <a:r>
              <a:rPr lang="en-US" i="1" smtClean="0">
                <a:latin typeface="Helvetica" pitchFamily="34" charset="0"/>
              </a:rPr>
              <a:t> API</a:t>
            </a:r>
            <a:r>
              <a:rPr lang="en-US" smtClean="0">
                <a:latin typeface="Helvetica" pitchFamily="34" charset="0"/>
              </a:rPr>
              <a:t> to copy arbitrary code to a remote process</a:t>
            </a:r>
            <a:endParaRPr lang="en-US" i="1" smtClean="0">
              <a:latin typeface="Helvetica" pitchFamily="34" charset="0"/>
            </a:endParaRPr>
          </a:p>
          <a:p>
            <a:r>
              <a:rPr lang="en-US" smtClean="0">
                <a:latin typeface="Helvetica" pitchFamily="34" charset="0"/>
              </a:rPr>
              <a:t>Starts the code’s execution with </a:t>
            </a:r>
            <a:r>
              <a:rPr lang="en-US" i="1" err="1" smtClean="0">
                <a:latin typeface="Helvetica" pitchFamily="34" charset="0"/>
              </a:rPr>
              <a:t>CreateRemoteThread</a:t>
            </a:r>
            <a:endParaRPr lang="en-US" i="1" smtClean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07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767</Words>
  <Application>Microsoft Macintosh PowerPoint</Application>
  <PresentationFormat>On-screen Show (4:3)</PresentationFormat>
  <Paragraphs>93</Paragraphs>
  <Slides>11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1_Office Theme</vt:lpstr>
      <vt:lpstr>Windows Hooks</vt:lpstr>
      <vt:lpstr>About Me</vt:lpstr>
      <vt:lpstr>What is a Windows Hook?</vt:lpstr>
      <vt:lpstr>DLL Injection</vt:lpstr>
      <vt:lpstr>DLL Injection</vt:lpstr>
      <vt:lpstr>PowerPoint Presentation</vt:lpstr>
      <vt:lpstr>PowerPoint Presentation</vt:lpstr>
      <vt:lpstr>LoadLibraryA</vt:lpstr>
      <vt:lpstr>CreateRemoteThread &amp; WriteProcessMemory</vt:lpstr>
      <vt:lpstr>CreateRemoteThread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Hooks</dc:title>
  <dc:creator>Steven</dc:creator>
  <cp:lastModifiedBy>Steven</cp:lastModifiedBy>
  <cp:revision>16</cp:revision>
  <dcterms:created xsi:type="dcterms:W3CDTF">2006-08-16T00:00:00Z</dcterms:created>
  <dcterms:modified xsi:type="dcterms:W3CDTF">2015-09-30T01:04:28Z</dcterms:modified>
</cp:coreProperties>
</file>