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6" r:id="rId2"/>
    <p:sldId id="260" r:id="rId3"/>
    <p:sldId id="261" r:id="rId4"/>
    <p:sldId id="303" r:id="rId5"/>
    <p:sldId id="265" r:id="rId6"/>
    <p:sldId id="267" r:id="rId7"/>
    <p:sldId id="297" r:id="rId8"/>
    <p:sldId id="299" r:id="rId9"/>
    <p:sldId id="306" r:id="rId10"/>
    <p:sldId id="291" r:id="rId11"/>
    <p:sldId id="311" r:id="rId12"/>
    <p:sldId id="293" r:id="rId13"/>
    <p:sldId id="273" r:id="rId14"/>
    <p:sldId id="294" r:id="rId15"/>
    <p:sldId id="275" r:id="rId16"/>
    <p:sldId id="295" r:id="rId17"/>
    <p:sldId id="276" r:id="rId18"/>
    <p:sldId id="277" r:id="rId19"/>
    <p:sldId id="278" r:id="rId20"/>
    <p:sldId id="309" r:id="rId21"/>
    <p:sldId id="314" r:id="rId22"/>
    <p:sldId id="281" r:id="rId23"/>
    <p:sldId id="283" r:id="rId24"/>
    <p:sldId id="300" r:id="rId25"/>
    <p:sldId id="310" r:id="rId26"/>
    <p:sldId id="258" r:id="rId27"/>
    <p:sldId id="266" r:id="rId28"/>
    <p:sldId id="292" r:id="rId29"/>
    <p:sldId id="30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36" autoAdjust="0"/>
    <p:restoredTop sz="89907" autoAdjust="0"/>
  </p:normalViewPr>
  <p:slideViewPr>
    <p:cSldViewPr snapToGrid="0">
      <p:cViewPr varScale="1">
        <p:scale>
          <a:sx n="90" d="100"/>
          <a:sy n="90" d="100"/>
        </p:scale>
        <p:origin x="7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F7586D-66BA-4C0F-AC0F-6D7AEA61F923}" type="datetimeFigureOut">
              <a:rPr lang="en-US" smtClean="0"/>
              <a:t>7/15/2017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78564-6089-4BAF-B34B-C32673C6EE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818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78564-6089-4BAF-B34B-C32673C6EE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48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stable throughput at around 25Mbps for both download and upload links.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78564-6089-4BAF-B34B-C32673C6EEE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7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memory: the user interface of </a:t>
            </a:r>
            <a:r>
              <a:rPr lang="en-US" dirty="0" err="1"/>
              <a:t>MopEye</a:t>
            </a:r>
            <a:r>
              <a:rPr lang="en-US" dirty="0"/>
              <a:t> is simple at that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78564-6089-4BAF-B34B-C32673C6EEE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90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78564-6089-4BAF-B34B-C32673C6EEE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781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78564-6089-4BAF-B34B-C32673C6EEE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868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line with the recommended practice, </a:t>
            </a:r>
          </a:p>
          <a:p>
            <a:r>
              <a:rPr lang="en-US" dirty="0"/>
              <a:t>we do not collect person-identifiable information, such as device IMEI,</a:t>
            </a:r>
          </a:p>
          <a:p>
            <a:r>
              <a:rPr lang="en-US" dirty="0"/>
              <a:t>IP, MAC addresses or fine-grained locations. Instead,</a:t>
            </a:r>
          </a:p>
          <a:p>
            <a:r>
              <a:rPr lang="en-US" dirty="0"/>
              <a:t>we collect only a randomly generated ANDROID ID [4]</a:t>
            </a:r>
          </a:p>
          <a:p>
            <a:r>
              <a:rPr lang="en-US" dirty="0"/>
              <a:t>(hashed in SHA-1 with a secret salt), non-sensitive phone</a:t>
            </a:r>
          </a:p>
          <a:p>
            <a:r>
              <a:rPr lang="en-US" dirty="0"/>
              <a:t>model and OS version, and coarse-grained locations.</a:t>
            </a:r>
          </a:p>
          <a:p>
            <a:r>
              <a:rPr lang="en-US" dirty="0"/>
              <a:t>Moreover, we use only encrypted HTTPS connections to</a:t>
            </a:r>
          </a:p>
          <a:p>
            <a:r>
              <a:rPr lang="en-US" dirty="0"/>
              <a:t>transmit the measurement data to our server.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78564-6089-4BAF-B34B-C32673C6EEE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9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living in a networked world.</a:t>
            </a:r>
            <a:r>
              <a:rPr lang="en-US" baseline="0" dirty="0"/>
              <a:t> Billions of people use smartphones to connect various networks.</a:t>
            </a:r>
          </a:p>
          <a:p>
            <a:r>
              <a:rPr lang="en-US" baseline="0" dirty="0"/>
              <a:t>It is thus important to understand mobile users’ </a:t>
            </a:r>
            <a:r>
              <a:rPr lang="en-US" sz="1200" dirty="0"/>
              <a:t>network performance and further improve them.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78564-6089-4BAF-B34B-C32673C6EE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13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Despite the implementation difference and different user interfaces, these existing mobile measurement apps all …</a:t>
            </a:r>
          </a:p>
          <a:p>
            <a:r>
              <a:rPr lang="en-US" dirty="0"/>
              <a:t>Once user clicks the “Begin Test” button, they actively send probe packets to user-specified remote endpoints, typically fixed measurement servers.</a:t>
            </a:r>
          </a:p>
          <a:p>
            <a:r>
              <a:rPr lang="en-US" dirty="0"/>
              <a:t>During this process, they will obtain an overall performance of the tested network at that moment and report it to users.</a:t>
            </a:r>
          </a:p>
          <a:p>
            <a:r>
              <a:rPr lang="en-US" dirty="0"/>
              <a:t>This is effective in terms of understanding the overall performance of users’ connected networks. Essentially, this performance only represents … between …</a:t>
            </a:r>
          </a:p>
          <a:p>
            <a:r>
              <a:rPr lang="en-US" dirty="0"/>
              <a:t>But the problem is …</a:t>
            </a:r>
          </a:p>
          <a:p>
            <a:r>
              <a:rPr lang="en-US" dirty="0"/>
              <a:t>Someone may say that …</a:t>
            </a:r>
          </a:p>
          <a:p>
            <a:r>
              <a:rPr lang="en-US" dirty="0"/>
              <a:t>But this approach has two problems: 1. Indeed, ...</a:t>
            </a:r>
          </a:p>
          <a:p>
            <a:r>
              <a:rPr lang="en-US" dirty="0"/>
              <a:t>To address these problems, (jump to next slide)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78564-6089-4BAF-B34B-C32673C6EE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72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propose </a:t>
            </a:r>
            <a:r>
              <a:rPr lang="en-US" dirty="0" err="1"/>
              <a:t>MopEye</a:t>
            </a:r>
            <a:r>
              <a:rPr lang="en-US" dirty="0"/>
              <a:t>, a novel mobile measurement app.</a:t>
            </a:r>
          </a:p>
          <a:p>
            <a:r>
              <a:rPr lang="en-US" dirty="0" err="1"/>
              <a:t>MopEye</a:t>
            </a:r>
            <a:r>
              <a:rPr lang="en-US" dirty="0"/>
              <a:t> is built upon two new concepts.</a:t>
            </a:r>
          </a:p>
          <a:p>
            <a:r>
              <a:rPr lang="en-US" dirty="0"/>
              <a:t>First, </a:t>
            </a:r>
            <a:r>
              <a:rPr lang="en-US" dirty="0" err="1"/>
              <a:t>MopEye</a:t>
            </a:r>
            <a:r>
              <a:rPr lang="en-US" dirty="0"/>
              <a:t> is based on a new paradigm of measuring per-app mobile network performance.</a:t>
            </a:r>
          </a:p>
          <a:p>
            <a:r>
              <a:rPr lang="en-US" dirty="0"/>
              <a:t>That is, </a:t>
            </a:r>
            <a:r>
              <a:rPr lang="en-US" dirty="0" err="1"/>
              <a:t>MopEye</a:t>
            </a:r>
            <a:r>
              <a:rPr lang="en-US" dirty="0"/>
              <a:t> measures mobile network performance </a:t>
            </a:r>
            <a:r>
              <a:rPr lang="en-US" dirty="0">
                <a:solidFill>
                  <a:srgbClr val="3366FF"/>
                </a:solidFill>
              </a:rPr>
              <a:t>for each app from user’s smartphone to the app servers.</a:t>
            </a:r>
          </a:p>
          <a:p>
            <a:r>
              <a:rPr lang="en-US" dirty="0">
                <a:solidFill>
                  <a:srgbClr val="3366FF"/>
                </a:solidFill>
              </a:rPr>
              <a:t>For example, the figure here shows that a list of different apps’ performance has been captured by </a:t>
            </a:r>
            <a:r>
              <a:rPr lang="en-US" dirty="0" err="1">
                <a:solidFill>
                  <a:srgbClr val="3366FF"/>
                </a:solidFill>
              </a:rPr>
              <a:t>MopEye</a:t>
            </a:r>
            <a:r>
              <a:rPr lang="en-US" dirty="0">
                <a:solidFill>
                  <a:srgbClr val="3366FF"/>
                </a:solidFill>
              </a:rPr>
              <a:t>.</a:t>
            </a:r>
          </a:p>
          <a:p>
            <a:r>
              <a:rPr lang="en-US" dirty="0">
                <a:solidFill>
                  <a:srgbClr val="3366FF"/>
                </a:solidFill>
              </a:rPr>
              <a:t>Second, a</a:t>
            </a:r>
            <a:r>
              <a:rPr lang="en-US" dirty="0"/>
              <a:t>n effective approach to per-app measurement is to perform the measurement only when there is app traffic. We call this “”.</a:t>
            </a:r>
          </a:p>
          <a:p>
            <a:r>
              <a:rPr lang="en-US" dirty="0">
                <a:solidFill>
                  <a:srgbClr val="3366FF"/>
                </a:solidFill>
              </a:rPr>
              <a:t>To do so, we leverage ..</a:t>
            </a:r>
            <a:r>
              <a:rPr lang="en-US" baseline="0" dirty="0">
                <a:solidFill>
                  <a:srgbClr val="3366FF"/>
                </a:solidFill>
              </a:rPr>
              <a:t> </a:t>
            </a:r>
            <a:r>
              <a:rPr lang="en-US" dirty="0">
                <a:solidFill>
                  <a:srgbClr val="3366FF"/>
                </a:solidFill>
              </a:rPr>
              <a:t>Since the </a:t>
            </a:r>
            <a:r>
              <a:rPr lang="en-US" dirty="0" err="1">
                <a:solidFill>
                  <a:srgbClr val="3366FF"/>
                </a:solidFill>
              </a:rPr>
              <a:t>VpnService</a:t>
            </a:r>
            <a:r>
              <a:rPr lang="en-US" dirty="0">
                <a:solidFill>
                  <a:srgbClr val="3366FF"/>
                </a:solidFill>
              </a:rPr>
              <a:t> is a regular API and we do not use native sockets for packet forwarding, </a:t>
            </a:r>
            <a:r>
              <a:rPr lang="en-US" dirty="0" err="1">
                <a:solidFill>
                  <a:srgbClr val="3366FF"/>
                </a:solidFill>
              </a:rPr>
              <a:t>MopEye</a:t>
            </a:r>
            <a:r>
              <a:rPr lang="en-US" dirty="0">
                <a:solidFill>
                  <a:srgbClr val="3366FF"/>
                </a:solidFill>
              </a:rPr>
              <a:t> can be implemented without the root privilege and thus be deployed widely.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Hope at this moment, you have understand the measurement objective of </a:t>
            </a:r>
            <a:r>
              <a:rPr lang="en-US" dirty="0" err="1"/>
              <a:t>MopEye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78564-6089-4BAF-B34B-C32673C6EE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07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78564-6089-4BAF-B34B-C32673C6EE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05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use </a:t>
            </a:r>
            <a:r>
              <a:rPr lang="en-US" dirty="0" err="1"/>
              <a:t>tcpdump</a:t>
            </a:r>
            <a:r>
              <a:rPr lang="en-US" dirty="0"/>
              <a:t> to test the relationship between socket calls and their underlying packet sending behaviors.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There are four types of socket calls. In the first scenario, . So it satisfies our requirement.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78564-6089-4BAF-B34B-C32673C6EE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76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78564-6089-4BAF-B34B-C32673C6EE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20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present two sets of evaluation results.</a:t>
            </a:r>
          </a:p>
          <a:p>
            <a:r>
              <a:rPr lang="en-US" dirty="0"/>
              <a:t>The additional delay introduced by </a:t>
            </a:r>
            <a:r>
              <a:rPr lang="en-US" dirty="0" err="1"/>
              <a:t>MopEye</a:t>
            </a:r>
            <a:r>
              <a:rPr lang="en-US" dirty="0"/>
              <a:t> to other apps’ packets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78564-6089-4BAF-B34B-C32673C6EEE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95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Q&amp;A: Why round the result to </a:t>
            </a:r>
            <a:r>
              <a:rPr lang="en-US" dirty="0" err="1"/>
              <a:t>ms</a:t>
            </a:r>
            <a:r>
              <a:rPr lang="en-US" dirty="0"/>
              <a:t>-level, because we want give users simply presented 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78564-6089-4BAF-B34B-C32673C6EEE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7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D21A-71AA-4D6B-8ECC-525CF40CF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965501-C00B-4799-9EB0-79E8AF411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B72DA-7390-4234-B2B6-A6A728780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06728-0E5B-427B-8CCD-AC568198405B}" type="datetime1">
              <a:rPr lang="en-US" smtClean="0"/>
              <a:t>7/15/2017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0F204-89DB-4259-B5F4-6C2D0A749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3D6BD-7B03-453F-B9BA-10771D31E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3C2-00F6-4403-B732-297E5C6890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840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6E7DE-5AC0-44D9-9D5F-C332D0D05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FC2007-6762-4A10-8B9E-DCD6D8CC1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19F6F-F150-4374-9AD7-39A83A7FE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A421-2DCA-4B4F-B9D6-399E6D2D23E8}" type="datetime1">
              <a:rPr lang="en-US" smtClean="0"/>
              <a:t>7/15/2017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43FA4-55D7-49C0-9459-AE4B98F0F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6E1C6-A8AE-48C4-A890-A4DB4E56B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3C2-00F6-4403-B732-297E5C6890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23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F16BB9-C7FC-44A8-A5D8-4EC19B8EA2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FBC0F-06B2-4348-90E1-125FE4D2C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D6936-BFFB-48CB-811F-E4C0321DF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B7D6-583D-4618-9457-55741FCD58AF}" type="datetime1">
              <a:rPr lang="en-US" smtClean="0"/>
              <a:t>7/15/2017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2E64B-CFC0-4C61-963C-D939733D8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E4189-C1B7-4B67-810D-62A43059F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3C2-00F6-4403-B732-297E5C6890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98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CB206-7A92-4B74-9485-9FE5A6B1F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9AFCF-F63D-43FD-BB10-AD66BA8C4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6B-2B2C-4697-A94B-70C55B74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DAE8-CCC0-4318-ADAB-5D447065DD55}" type="datetime1">
              <a:rPr lang="en-US" smtClean="0"/>
              <a:t>7/15/2017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21DB2-FE42-4C57-B225-2366D69FF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1DF75-17C8-4B21-9E1D-0A45EC8BA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3C2-00F6-4403-B732-297E5C6890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649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B99EC-0E31-422F-9CF6-4778D7358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14938-C222-4859-B5A2-D68FD5889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B941B-A9B2-4C6B-8651-BB5317A5D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7427-23FE-402E-87DF-B6758F000631}" type="datetime1">
              <a:rPr lang="en-US" smtClean="0"/>
              <a:t>7/15/2017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AD101-2824-4FAD-A0AC-FAC6722CE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7CD11-CCDA-42D1-8EFA-6872A1547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3C2-00F6-4403-B732-297E5C6890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43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8C079-54B8-4BBE-B263-F72851FF1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C852C-7E72-4526-9F12-2D613C729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0E913E-4373-4C86-8F4E-CB57428EC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F15BA-88DA-412A-AC72-44CDB68BA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EA23-3B37-49C0-8739-0B8F69E22957}" type="datetime1">
              <a:rPr lang="en-US" smtClean="0"/>
              <a:t>7/15/2017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FE25D-5082-4141-B7B0-7C4B60805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8263F-C701-4556-8A6B-0DCBEC85B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3C2-00F6-4403-B732-297E5C6890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2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89694-69AF-45F3-8730-21FD89CCA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4D3C9-94F3-4B5B-B2BC-60C8D89DB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B9728-1A48-4924-8EA9-E72C460F7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8BF8EF-10FF-4266-8411-DA6F5CCB6A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F7D8EF-DAEC-48A6-ACA4-AC0D28B35A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B9D4F1-E863-4A39-BE19-7D55D6A0D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9B1DC-B605-43CC-851D-80C3021C3AA1}" type="datetime1">
              <a:rPr lang="en-US" smtClean="0"/>
              <a:t>7/15/2017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E41880-A14C-4B22-ABA8-6C777B5EE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1E1F7B-1660-4020-9FBE-D27AB6A4A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3C2-00F6-4403-B732-297E5C6890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522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BECE2-6461-4A0C-86E1-86A48A2DF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17141D-63C6-46B7-B12E-9821F2950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AB4B1-8925-4DD4-BAC4-D56FBC04A55E}" type="datetime1">
              <a:rPr lang="en-US" smtClean="0"/>
              <a:t>7/15/2017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F5D5BD-52DE-49A3-BDF3-AB4E3DCE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B2A26-FB09-4E80-822A-7A631B7E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3C2-00F6-4403-B732-297E5C6890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136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6627C5-E6CA-4A8C-9830-AAD0D11FF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71E2-75CB-42B2-9F01-C5E9062C8587}" type="datetime1">
              <a:rPr lang="en-US" smtClean="0"/>
              <a:t>7/15/2017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493C11-4F85-4FE9-92A7-A9974F1C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8F3E30-8A84-481D-8E66-788C7721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3C2-00F6-4403-B732-297E5C6890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424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310C2-2DC8-4930-B750-DF98026CC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EB9AD-FCFD-4231-8160-F00B30C27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1284F1-6D22-4007-9AEB-FD57B6948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BDAB5-140F-42BA-8642-C8BFB6333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1206-9982-43F0-BA93-5765E7E07349}" type="datetime1">
              <a:rPr lang="en-US" smtClean="0"/>
              <a:t>7/15/2017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1D117-652F-4915-9F2B-ABB9C891A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E51E6-F72F-4F12-94CD-82BE1FEBC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3C2-00F6-4403-B732-297E5C6890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611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E0B78-FA80-4AF7-8FA6-F3B6C5B20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BA70F5-2349-4E9D-B73C-C1CCA600B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96A333-8A07-4BD9-8FF4-2A16222F7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48671-50CA-4939-B35F-70F9053AC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3CB8-C357-44E0-B78E-7D632094D3D1}" type="datetime1">
              <a:rPr lang="en-US" smtClean="0"/>
              <a:t>7/15/2017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6A8D3-5079-4B65-9CA0-CC0FAB84C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AE114-9D32-41DE-AD08-0112B7EFD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3C2-00F6-4403-B732-297E5C6890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802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9AFEC-AF83-4DF6-8B58-C38A445DA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646F0-1864-4502-B9B8-318EE27C6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2E960-4938-428C-90E9-622B02C63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D8D49-ED25-4D37-9BBC-B7376EC07C53}" type="datetime1">
              <a:rPr lang="en-US" smtClean="0"/>
              <a:t>7/15/2017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970DA-F457-4680-898A-FEBBD488C9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550ED-DB47-40FE-8114-03E4B8362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763C2-00F6-4403-B732-297E5C6890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90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opeye.github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mopeye.github.io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mopeye.github.io/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ramezanpour.net/post/2014/08/03/configure-and-manage-vpn-connections-programmatically-in-ios-8/" TargetMode="External"/><Relationship Id="rId2" Type="http://schemas.openxmlformats.org/officeDocument/2006/relationships/hyperlink" Target="https://www.kernel.org/doc/Documentation/networking/tuntap.txt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E8901-0F86-4EAE-A94A-4535A3477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8682" y="1122363"/>
            <a:ext cx="11354637" cy="2387600"/>
          </a:xfrm>
        </p:spPr>
        <p:txBody>
          <a:bodyPr anchor="t">
            <a:normAutofit fontScale="90000"/>
          </a:bodyPr>
          <a:lstStyle/>
          <a:p>
            <a:r>
              <a:rPr lang="en-US" b="1" dirty="0" err="1"/>
              <a:t>MopEye</a:t>
            </a:r>
            <a:r>
              <a:rPr lang="en-US" b="1" dirty="0"/>
              <a:t>: Opportunistic Monitoring</a:t>
            </a:r>
            <a:br>
              <a:rPr lang="en-US" b="1" dirty="0"/>
            </a:br>
            <a:r>
              <a:rPr lang="en-US" b="1" dirty="0"/>
              <a:t>of Per-app Mobile Network Performance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D0CF33-1C25-4F94-87C8-C8B02AB68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70924"/>
            <a:ext cx="9144000" cy="1655762"/>
          </a:xfrm>
        </p:spPr>
        <p:txBody>
          <a:bodyPr>
            <a:noAutofit/>
          </a:bodyPr>
          <a:lstStyle/>
          <a:p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Daoyuan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Wu</a:t>
            </a:r>
            <a:r>
              <a:rPr lang="en-US" altLang="zh-CN" sz="3200" dirty="0">
                <a:solidFill>
                  <a:prstClr val="black">
                    <a:tint val="75000"/>
                  </a:prstClr>
                </a:solidFill>
                <a:ea typeface="宋体" panose="02010600030101010101" pitchFamily="2" charset="-122"/>
              </a:rPr>
              <a:t>*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, Rocky K. C. Chang</a:t>
            </a:r>
            <a:r>
              <a:rPr lang="en-US" altLang="zh-CN" sz="3200" dirty="0">
                <a:solidFill>
                  <a:prstClr val="black">
                    <a:tint val="75000"/>
                  </a:prstClr>
                </a:solidFill>
                <a:ea typeface="宋体" panose="02010600030101010101" pitchFamily="2" charset="-122"/>
              </a:rPr>
              <a:t>†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, </a:t>
            </a:r>
          </a:p>
          <a:p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Weichao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Li</a:t>
            </a:r>
            <a:r>
              <a:rPr lang="en-US" altLang="zh-CN" sz="3200" dirty="0">
                <a:solidFill>
                  <a:prstClr val="black">
                    <a:tint val="75000"/>
                  </a:prstClr>
                </a:solidFill>
                <a:ea typeface="宋体" panose="02010600030101010101" pitchFamily="2" charset="-122"/>
              </a:rPr>
              <a:t>†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, Eric K. T. Cheng</a:t>
            </a:r>
            <a:r>
              <a:rPr lang="en-US" altLang="zh-CN" sz="3200" dirty="0">
                <a:solidFill>
                  <a:prstClr val="black">
                    <a:tint val="75000"/>
                  </a:prstClr>
                </a:solidFill>
                <a:ea typeface="宋体" panose="02010600030101010101" pitchFamily="2" charset="-122"/>
              </a:rPr>
              <a:t>†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, and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Debin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Gao</a:t>
            </a:r>
            <a:r>
              <a:rPr lang="en-US" altLang="zh-CN" sz="3200" dirty="0">
                <a:solidFill>
                  <a:prstClr val="black">
                    <a:tint val="75000"/>
                  </a:prstClr>
                </a:solidFill>
                <a:ea typeface="宋体" panose="02010600030101010101" pitchFamily="2" charset="-122"/>
              </a:rPr>
              <a:t>*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3200" dirty="0">
                <a:hlinkClick r:id="rId3"/>
              </a:rPr>
              <a:t>https://mopeye.github.io</a:t>
            </a:r>
            <a:endParaRPr lang="en-US" sz="3200" dirty="0"/>
          </a:p>
        </p:txBody>
      </p:sp>
      <p:pic>
        <p:nvPicPr>
          <p:cNvPr id="4" name="Picture 2" descr="E:\Research\MyPaper\CoNEXT15\SMU_logo.png">
            <a:extLst>
              <a:ext uri="{FF2B5EF4-FFF2-40B4-BE49-F238E27FC236}">
                <a16:creationId xmlns:a16="http://schemas.microsoft.com/office/drawing/2014/main" id="{D8AF5A69-8856-46F0-AFCF-F0BA93A56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35608" y="5281476"/>
            <a:ext cx="3337495" cy="1315875"/>
          </a:xfrm>
          <a:prstGeom prst="rect">
            <a:avLst/>
          </a:prstGeom>
          <a:noFill/>
        </p:spPr>
      </p:pic>
      <p:pic>
        <p:nvPicPr>
          <p:cNvPr id="5" name="Picture 3" descr="E:\Research\MyPaper\CoNEXT15\polyu_logo.png">
            <a:extLst>
              <a:ext uri="{FF2B5EF4-FFF2-40B4-BE49-F238E27FC236}">
                <a16:creationId xmlns:a16="http://schemas.microsoft.com/office/drawing/2014/main" id="{0715EA9D-4E13-4C57-A820-A4C0A7615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65698" y="5409058"/>
            <a:ext cx="5507621" cy="1060710"/>
          </a:xfrm>
          <a:prstGeom prst="rect">
            <a:avLst/>
          </a:prstGeom>
          <a:noFill/>
        </p:spPr>
      </p:pic>
      <p:sp>
        <p:nvSpPr>
          <p:cNvPr id="8" name="副标题 2">
            <a:extLst>
              <a:ext uri="{FF2B5EF4-FFF2-40B4-BE49-F238E27FC236}">
                <a16:creationId xmlns:a16="http://schemas.microsoft.com/office/drawing/2014/main" id="{70C3BC5A-B2D9-47A6-992E-983A8D279AB3}"/>
              </a:ext>
            </a:extLst>
          </p:cNvPr>
          <p:cNvSpPr txBox="1">
            <a:spLocks/>
          </p:cNvSpPr>
          <p:nvPr/>
        </p:nvSpPr>
        <p:spPr>
          <a:xfrm>
            <a:off x="1124050" y="5120704"/>
            <a:ext cx="611560" cy="57606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algn="r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altLang="zh-CN" sz="4400" dirty="0">
                <a:solidFill>
                  <a:prstClr val="black">
                    <a:tint val="75000"/>
                  </a:prstClr>
                </a:solidFill>
                <a:ea typeface="宋体" panose="02010600030101010101" pitchFamily="2" charset="-122"/>
              </a:rPr>
              <a:t>*</a:t>
            </a:r>
            <a:endParaRPr lang="zh-CN" altLang="en-US" sz="4400" dirty="0">
              <a:solidFill>
                <a:prstClr val="black">
                  <a:tint val="7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D577678C-62DC-4AB3-B60B-F37AC915E41C}"/>
              </a:ext>
            </a:extLst>
          </p:cNvPr>
          <p:cNvSpPr txBox="1">
            <a:spLocks/>
          </p:cNvSpPr>
          <p:nvPr/>
        </p:nvSpPr>
        <p:spPr>
          <a:xfrm>
            <a:off x="5724477" y="5120704"/>
            <a:ext cx="611560" cy="57606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algn="r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altLang="zh-CN" sz="4400" dirty="0">
                <a:solidFill>
                  <a:prstClr val="black">
                    <a:tint val="75000"/>
                  </a:prstClr>
                </a:solidFill>
                <a:ea typeface="宋体" panose="02010600030101010101" pitchFamily="2" charset="-122"/>
              </a:rPr>
              <a:t>†</a:t>
            </a:r>
            <a:endParaRPr lang="zh-CN" altLang="en-US" sz="4400" dirty="0">
              <a:solidFill>
                <a:prstClr val="black">
                  <a:tint val="75000"/>
                </a:prstClr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1626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8416-E964-46B3-9312-229413B64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Challenge 1: Measurement Accuracy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7BDAD-97C2-4C26-A561-47503CAC16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MopEye</a:t>
            </a:r>
            <a:r>
              <a:rPr lang="en-US" dirty="0"/>
              <a:t> uses </a:t>
            </a:r>
            <a:r>
              <a:rPr lang="en-US" u="sng" dirty="0"/>
              <a:t>non-blocking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SocketChannel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APIs to relay packets for efficient packet relay.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has to wait for the system’s notification for a received ACK.</a:t>
            </a:r>
          </a:p>
          <a:p>
            <a:r>
              <a:rPr lang="en-US" dirty="0"/>
              <a:t>This event-based notification may introduce an additional delay up to several milliseconds.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Affect the accuracy of the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post-connect()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timestamp.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70C7E-6FFA-4145-B2B5-A10ACC04E5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solidFill>
                  <a:srgbClr val="3366FF"/>
                </a:solidFill>
              </a:rPr>
              <a:t>Temporarily</a:t>
            </a:r>
            <a:r>
              <a:rPr lang="en-US" dirty="0">
                <a:solidFill>
                  <a:srgbClr val="3366FF"/>
                </a:solidFill>
              </a:rPr>
              <a:t> set the socket into blocking mode for each </a:t>
            </a:r>
            <a:r>
              <a:rPr lang="en-US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connect()</a:t>
            </a:r>
            <a:r>
              <a:rPr lang="en-US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3366FF"/>
                </a:solidFill>
              </a:rPr>
              <a:t>call.</a:t>
            </a:r>
          </a:p>
          <a:p>
            <a:pPr lvl="1"/>
            <a:r>
              <a:rPr lang="en-US" dirty="0" err="1">
                <a:solidFill>
                  <a:srgbClr val="3366FF"/>
                </a:solidFill>
              </a:rPr>
              <a:t>MopEye</a:t>
            </a:r>
            <a:r>
              <a:rPr lang="en-US" dirty="0">
                <a:solidFill>
                  <a:srgbClr val="3366FF"/>
                </a:solidFill>
              </a:rPr>
              <a:t> runs a </a:t>
            </a:r>
            <a:r>
              <a:rPr lang="en-US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connect()</a:t>
            </a:r>
            <a:r>
              <a:rPr lang="en-US" dirty="0">
                <a:solidFill>
                  <a:srgbClr val="3366FF"/>
                </a:solidFill>
              </a:rPr>
              <a:t> call in a temporary new </a:t>
            </a:r>
            <a:r>
              <a:rPr lang="en-US" b="1" dirty="0">
                <a:solidFill>
                  <a:srgbClr val="3366FF"/>
                </a:solidFill>
              </a:rPr>
              <a:t>socket-connect</a:t>
            </a:r>
            <a:r>
              <a:rPr lang="en-US" dirty="0">
                <a:solidFill>
                  <a:srgbClr val="3366FF"/>
                </a:solidFill>
              </a:rPr>
              <a:t> thread.</a:t>
            </a:r>
          </a:p>
          <a:p>
            <a:r>
              <a:rPr lang="en-US" dirty="0">
                <a:solidFill>
                  <a:srgbClr val="3366FF"/>
                </a:solidFill>
              </a:rPr>
              <a:t>Once the connection is established, </a:t>
            </a:r>
            <a:r>
              <a:rPr lang="en-US" dirty="0" err="1">
                <a:solidFill>
                  <a:srgbClr val="3366FF"/>
                </a:solidFill>
              </a:rPr>
              <a:t>MopEye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u="sng" dirty="0">
                <a:solidFill>
                  <a:srgbClr val="3366FF"/>
                </a:solidFill>
              </a:rPr>
              <a:t>resumes the non-blocking mode</a:t>
            </a:r>
            <a:r>
              <a:rPr lang="en-US" dirty="0">
                <a:solidFill>
                  <a:srgbClr val="3366FF"/>
                </a:solidFill>
              </a:rPr>
              <a:t> and switches back to the main thread.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75633C-1B16-46CE-A230-F50082D91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3C2-00F6-4403-B732-297E5C6890E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24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2DC20-80FF-49D1-99A2-562C86258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346"/>
            <a:ext cx="10515600" cy="1325563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/>
              <a:t>Challenge 2: Handling bottlenecks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E0EDB-6FD9-4A6D-823F-59A36F39C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3C2-00F6-4403-B732-297E5C6890EF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7D4894-A4F7-4F74-83A3-E953F7FBB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9605"/>
            <a:ext cx="12192000" cy="4369121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FCF767C0-8F9E-4F7E-9812-D157FB7B91B9}"/>
              </a:ext>
            </a:extLst>
          </p:cNvPr>
          <p:cNvSpPr/>
          <p:nvPr/>
        </p:nvSpPr>
        <p:spPr>
          <a:xfrm>
            <a:off x="554421" y="4943801"/>
            <a:ext cx="1915885" cy="1831073"/>
          </a:xfrm>
          <a:prstGeom prst="wedgeRoundRectCallout">
            <a:avLst>
              <a:gd name="adj1" fmla="val -28113"/>
              <a:gd name="adj2" fmla="val -76561"/>
              <a:gd name="adj3" fmla="val 16667"/>
            </a:avLst>
          </a:prstGeom>
          <a:solidFill>
            <a:schemeClr val="bg1"/>
          </a:solidFill>
          <a:ln w="38100">
            <a:solidFill>
              <a:srgbClr val="33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3366FF"/>
                </a:solidFill>
              </a:rPr>
              <a:t>Zero-delay Packet Retrieval from the</a:t>
            </a:r>
          </a:p>
          <a:p>
            <a:r>
              <a:rPr lang="en-US" sz="2400" dirty="0">
                <a:solidFill>
                  <a:srgbClr val="3366FF"/>
                </a:solidFill>
              </a:rPr>
              <a:t>VPN Tunnel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1757FC50-EA2F-4F9F-949C-F87BF11C2111}"/>
              </a:ext>
            </a:extLst>
          </p:cNvPr>
          <p:cNvSpPr/>
          <p:nvPr/>
        </p:nvSpPr>
        <p:spPr>
          <a:xfrm>
            <a:off x="1295400" y="1384835"/>
            <a:ext cx="1915885" cy="2009904"/>
          </a:xfrm>
          <a:prstGeom prst="wedgeRoundRectCallout">
            <a:avLst>
              <a:gd name="adj1" fmla="val 61856"/>
              <a:gd name="adj2" fmla="val 25933"/>
              <a:gd name="adj3" fmla="val 16667"/>
            </a:avLst>
          </a:prstGeom>
          <a:solidFill>
            <a:schemeClr val="bg1"/>
          </a:solidFill>
          <a:ln w="38100">
            <a:solidFill>
              <a:srgbClr val="33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3366FF"/>
                </a:solidFill>
              </a:rPr>
              <a:t>Monitoring Both Socket Events and Read Queue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104BB25A-8750-4E59-B29F-A8644FC28DE8}"/>
              </a:ext>
            </a:extLst>
          </p:cNvPr>
          <p:cNvSpPr/>
          <p:nvPr/>
        </p:nvSpPr>
        <p:spPr>
          <a:xfrm>
            <a:off x="4506685" y="2171701"/>
            <a:ext cx="2237015" cy="1705538"/>
          </a:xfrm>
          <a:prstGeom prst="wedgeRoundRectCallout">
            <a:avLst>
              <a:gd name="adj1" fmla="val 43204"/>
              <a:gd name="adj2" fmla="val 56263"/>
              <a:gd name="adj3" fmla="val 16667"/>
            </a:avLst>
          </a:prstGeom>
          <a:solidFill>
            <a:schemeClr val="bg1"/>
          </a:solidFill>
          <a:ln w="38100">
            <a:solidFill>
              <a:srgbClr val="33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3366FF"/>
                </a:solidFill>
              </a:rPr>
              <a:t>Lazy </a:t>
            </a:r>
          </a:p>
          <a:p>
            <a:r>
              <a:rPr lang="en-US" sz="2400" dirty="0">
                <a:solidFill>
                  <a:srgbClr val="3366FF"/>
                </a:solidFill>
              </a:rPr>
              <a:t>Packet-to-App Mapping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98D96FAE-AF4A-4C04-964E-196F8F5C9C08}"/>
              </a:ext>
            </a:extLst>
          </p:cNvPr>
          <p:cNvSpPr/>
          <p:nvPr/>
        </p:nvSpPr>
        <p:spPr>
          <a:xfrm>
            <a:off x="9116785" y="3394739"/>
            <a:ext cx="2360512" cy="2463989"/>
          </a:xfrm>
          <a:prstGeom prst="wedgeRoundRectCallout">
            <a:avLst>
              <a:gd name="adj1" fmla="val -83677"/>
              <a:gd name="adj2" fmla="val -20510"/>
              <a:gd name="adj3" fmla="val 16667"/>
            </a:avLst>
          </a:prstGeom>
          <a:solidFill>
            <a:schemeClr val="bg1"/>
          </a:solidFill>
          <a:ln w="38100">
            <a:solidFill>
              <a:srgbClr val="33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3366FF"/>
                </a:solidFill>
              </a:rPr>
              <a:t>Tuning TCP Performance (e.g., maximum segment size and receive window size) 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7B6CDF70-6F29-4712-810C-198B99ABE1A5}"/>
              </a:ext>
            </a:extLst>
          </p:cNvPr>
          <p:cNvSpPr/>
          <p:nvPr/>
        </p:nvSpPr>
        <p:spPr>
          <a:xfrm>
            <a:off x="7704813" y="1384835"/>
            <a:ext cx="2360512" cy="1602539"/>
          </a:xfrm>
          <a:prstGeom prst="wedgeRoundRectCallout">
            <a:avLst>
              <a:gd name="adj1" fmla="val 62867"/>
              <a:gd name="adj2" fmla="val 29685"/>
              <a:gd name="adj3" fmla="val 16667"/>
            </a:avLst>
          </a:prstGeom>
          <a:solidFill>
            <a:schemeClr val="bg1"/>
          </a:solidFill>
          <a:ln w="38100">
            <a:solidFill>
              <a:srgbClr val="33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dirty="0">
              <a:solidFill>
                <a:srgbClr val="3366FF"/>
              </a:solidFill>
            </a:endParaRP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7AC021C2-3E36-46BF-8245-509B35F16B33}"/>
              </a:ext>
            </a:extLst>
          </p:cNvPr>
          <p:cNvSpPr/>
          <p:nvPr/>
        </p:nvSpPr>
        <p:spPr>
          <a:xfrm>
            <a:off x="7704813" y="1384835"/>
            <a:ext cx="2360512" cy="1602539"/>
          </a:xfrm>
          <a:prstGeom prst="wedgeRoundRectCallout">
            <a:avLst>
              <a:gd name="adj1" fmla="val -61708"/>
              <a:gd name="adj2" fmla="val -9220"/>
              <a:gd name="adj3" fmla="val 16667"/>
            </a:avLst>
          </a:prstGeom>
          <a:solidFill>
            <a:schemeClr val="bg1"/>
          </a:solidFill>
          <a:ln w="38100">
            <a:solidFill>
              <a:srgbClr val="33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3366FF"/>
                </a:solidFill>
              </a:rPr>
              <a:t>3.5.1 &amp; 3.5.2:</a:t>
            </a:r>
          </a:p>
          <a:p>
            <a:r>
              <a:rPr lang="en-US" sz="2400" dirty="0">
                <a:solidFill>
                  <a:srgbClr val="3366FF"/>
                </a:solidFill>
              </a:rPr>
              <a:t>Fast Dispatching of Tunnel and Socket Packets</a:t>
            </a:r>
          </a:p>
        </p:txBody>
      </p:sp>
    </p:spTree>
    <p:extLst>
      <p:ext uri="{BB962C8B-B14F-4D97-AF65-F5344CB8AC3E}">
        <p14:creationId xmlns:p14="http://schemas.microsoft.com/office/powerpoint/2010/main" val="8282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A64C4-96EE-48E9-9E6F-8530E0181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Evaluation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4DD48C-C056-42B0-B6B8-2C4371BB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3C2-00F6-4403-B732-297E5C6890EF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6403640-7186-4F25-A148-63D4FD25DE71}"/>
              </a:ext>
            </a:extLst>
          </p:cNvPr>
          <p:cNvSpPr/>
          <p:nvPr/>
        </p:nvSpPr>
        <p:spPr>
          <a:xfrm>
            <a:off x="867157" y="1838533"/>
            <a:ext cx="2907791" cy="107202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Measurement Accuracy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837F86E-800A-425B-8332-B92FF5A31F4E}"/>
              </a:ext>
            </a:extLst>
          </p:cNvPr>
          <p:cNvSpPr/>
          <p:nvPr/>
        </p:nvSpPr>
        <p:spPr>
          <a:xfrm>
            <a:off x="4642105" y="1838533"/>
            <a:ext cx="2907791" cy="107202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Measurement Overheads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27F9136-445B-4F16-9817-A959144AA6C1}"/>
              </a:ext>
            </a:extLst>
          </p:cNvPr>
          <p:cNvSpPr/>
          <p:nvPr/>
        </p:nvSpPr>
        <p:spPr>
          <a:xfrm>
            <a:off x="8417053" y="1838533"/>
            <a:ext cx="2907791" cy="107202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Resource Consumption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698AFD-F254-47CF-8C56-0057840D1D83}"/>
              </a:ext>
            </a:extLst>
          </p:cNvPr>
          <p:cNvCxnSpPr/>
          <p:nvPr/>
        </p:nvCxnSpPr>
        <p:spPr>
          <a:xfrm>
            <a:off x="0" y="3450771"/>
            <a:ext cx="1219200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AC580C6-2186-4D45-BCE6-E3BFFDA93C57}"/>
              </a:ext>
            </a:extLst>
          </p:cNvPr>
          <p:cNvSpPr/>
          <p:nvPr/>
        </p:nvSpPr>
        <p:spPr>
          <a:xfrm>
            <a:off x="838201" y="4763871"/>
            <a:ext cx="2895600" cy="107202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Dataset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DAFDD9D-DD3C-44F4-985C-9C76C3FE7E27}"/>
              </a:ext>
            </a:extLst>
          </p:cNvPr>
          <p:cNvSpPr/>
          <p:nvPr/>
        </p:nvSpPr>
        <p:spPr>
          <a:xfrm>
            <a:off x="4642105" y="4763871"/>
            <a:ext cx="2895600" cy="107202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Per-app Measurement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B0A8ECF-C30D-4D01-9606-F187F2DD960F}"/>
              </a:ext>
            </a:extLst>
          </p:cNvPr>
          <p:cNvSpPr/>
          <p:nvPr/>
        </p:nvSpPr>
        <p:spPr>
          <a:xfrm>
            <a:off x="8417053" y="4763871"/>
            <a:ext cx="2895600" cy="107202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DNS Measurement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AC6945-4591-4580-98CD-1DDF70E25CC1}"/>
              </a:ext>
            </a:extLst>
          </p:cNvPr>
          <p:cNvSpPr/>
          <p:nvPr/>
        </p:nvSpPr>
        <p:spPr>
          <a:xfrm>
            <a:off x="621302" y="3990983"/>
            <a:ext cx="10949396" cy="2061473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Large-scale Crowdsourcing Measurement Results</a:t>
            </a:r>
          </a:p>
        </p:txBody>
      </p:sp>
    </p:spTree>
    <p:extLst>
      <p:ext uri="{BB962C8B-B14F-4D97-AF65-F5344CB8AC3E}">
        <p14:creationId xmlns:p14="http://schemas.microsoft.com/office/powerpoint/2010/main" val="1648058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04DF84D-F65E-45F9-A8DE-558B61377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484" y="1874382"/>
            <a:ext cx="8709032" cy="41677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BAC7F8-DC0A-42CC-BB1A-1563F7A1C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/>
              <a:t>Measurement Accuracy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F80939-37E6-4718-A526-430BD1483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3C2-00F6-4403-B732-297E5C6890EF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F65F8F-9E62-4331-BB78-13F9FBA2ABF6}"/>
              </a:ext>
            </a:extLst>
          </p:cNvPr>
          <p:cNvSpPr/>
          <p:nvPr/>
        </p:nvSpPr>
        <p:spPr>
          <a:xfrm>
            <a:off x="1741483" y="1874382"/>
            <a:ext cx="2759105" cy="4167799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6B3B9F-21B6-453D-B278-99CBCB787BB9}"/>
              </a:ext>
            </a:extLst>
          </p:cNvPr>
          <p:cNvSpPr/>
          <p:nvPr/>
        </p:nvSpPr>
        <p:spPr>
          <a:xfrm>
            <a:off x="4500589" y="1874382"/>
            <a:ext cx="2901698" cy="4167799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E39827-CC1C-4D94-8198-A483C7316B90}"/>
              </a:ext>
            </a:extLst>
          </p:cNvPr>
          <p:cNvSpPr/>
          <p:nvPr/>
        </p:nvSpPr>
        <p:spPr>
          <a:xfrm>
            <a:off x="7402286" y="1874382"/>
            <a:ext cx="3048229" cy="4167799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8C6EDE7C-B937-45F2-AC0D-FAD75DE0B1D9}"/>
              </a:ext>
            </a:extLst>
          </p:cNvPr>
          <p:cNvSpPr/>
          <p:nvPr/>
        </p:nvSpPr>
        <p:spPr>
          <a:xfrm>
            <a:off x="76200" y="1919288"/>
            <a:ext cx="1915885" cy="2587397"/>
          </a:xfrm>
          <a:prstGeom prst="wedgeRoundRectCallout">
            <a:avLst>
              <a:gd name="adj1" fmla="val 68988"/>
              <a:gd name="adj2" fmla="val -22177"/>
              <a:gd name="adj3" fmla="val 16667"/>
            </a:avLst>
          </a:prstGeom>
          <a:ln w="38100">
            <a:solidFill>
              <a:srgbClr val="33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3366FF"/>
                </a:solidFill>
              </a:rPr>
              <a:t>Destinations with different levels of network latency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E3455EA7-4139-40F7-AF0B-A5FB269B046E}"/>
              </a:ext>
            </a:extLst>
          </p:cNvPr>
          <p:cNvSpPr/>
          <p:nvPr/>
        </p:nvSpPr>
        <p:spPr>
          <a:xfrm>
            <a:off x="7642003" y="1919288"/>
            <a:ext cx="2155142" cy="2587397"/>
          </a:xfrm>
          <a:prstGeom prst="wedgeRoundRectCallout">
            <a:avLst>
              <a:gd name="adj1" fmla="val -70912"/>
              <a:gd name="adj2" fmla="val 22841"/>
              <a:gd name="adj3" fmla="val 16667"/>
            </a:avLst>
          </a:prstGeom>
          <a:ln w="38100">
            <a:solidFill>
              <a:srgbClr val="33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rgbClr val="3366FF"/>
                </a:solidFill>
              </a:rPr>
              <a:t>MopEye’s</a:t>
            </a:r>
            <a:r>
              <a:rPr lang="en-US" sz="2400" dirty="0">
                <a:solidFill>
                  <a:srgbClr val="3366FF"/>
                </a:solidFill>
              </a:rPr>
              <a:t> measurement accuracy is close to that of </a:t>
            </a:r>
            <a:r>
              <a:rPr lang="en-US" sz="2400" dirty="0" err="1">
                <a:solidFill>
                  <a:srgbClr val="3366FF"/>
                </a:solidFill>
              </a:rPr>
              <a:t>tcpdump</a:t>
            </a:r>
            <a:endParaRPr lang="en-US" sz="2400" dirty="0">
              <a:solidFill>
                <a:srgbClr val="3366FF"/>
              </a:solidFill>
            </a:endParaRP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E499D5C2-52E5-4ECB-8F7D-6797F0263A22}"/>
              </a:ext>
            </a:extLst>
          </p:cNvPr>
          <p:cNvSpPr/>
          <p:nvPr/>
        </p:nvSpPr>
        <p:spPr>
          <a:xfrm>
            <a:off x="9819488" y="93015"/>
            <a:ext cx="2155142" cy="2802583"/>
          </a:xfrm>
          <a:prstGeom prst="wedgeRoundRectCallout">
            <a:avLst>
              <a:gd name="adj1" fmla="val -66871"/>
              <a:gd name="adj2" fmla="val 30221"/>
              <a:gd name="adj3" fmla="val 16667"/>
            </a:avLst>
          </a:prstGeom>
          <a:ln w="38100">
            <a:solidFill>
              <a:srgbClr val="33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rgbClr val="3366FF"/>
                </a:solidFill>
              </a:rPr>
              <a:t>MopEye’s</a:t>
            </a:r>
            <a:r>
              <a:rPr lang="en-US" sz="2400" dirty="0">
                <a:solidFill>
                  <a:srgbClr val="3366FF"/>
                </a:solidFill>
              </a:rPr>
              <a:t> accuracy is much better than </a:t>
            </a:r>
            <a:r>
              <a:rPr lang="en-US" sz="2400" dirty="0" err="1">
                <a:solidFill>
                  <a:srgbClr val="3366FF"/>
                </a:solidFill>
              </a:rPr>
              <a:t>MobiPerf’s</a:t>
            </a:r>
            <a:r>
              <a:rPr lang="en-US" sz="2400" dirty="0">
                <a:solidFill>
                  <a:srgbClr val="3366FF"/>
                </a:solidFill>
              </a:rPr>
              <a:t> HTTP ping measurement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13D825-0DE1-41C1-A54A-D57D4523532C}"/>
              </a:ext>
            </a:extLst>
          </p:cNvPr>
          <p:cNvSpPr/>
          <p:nvPr/>
        </p:nvSpPr>
        <p:spPr>
          <a:xfrm>
            <a:off x="7402285" y="4608204"/>
            <a:ext cx="4731407" cy="1371174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HttpURLConnection.connect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HK" dirty="0"/>
              <a:t>- Overhead of invoking pre-connect functions</a:t>
            </a:r>
          </a:p>
          <a:p>
            <a:r>
              <a:rPr lang="en-HK" dirty="0"/>
              <a:t>- M</a:t>
            </a:r>
            <a:r>
              <a:rPr lang="en-US" dirty="0" err="1"/>
              <a:t>illisecond</a:t>
            </a:r>
            <a:r>
              <a:rPr lang="en-US" dirty="0"/>
              <a:t>-level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currentTimeMillis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2856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E1C10-DBF4-4830-B63D-B8C7549A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Measurement overheads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0F8D-12DE-4FAA-8EAE-E8AFF3D70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11794"/>
            <a:ext cx="5157787" cy="823912"/>
          </a:xfrm>
        </p:spPr>
        <p:txBody>
          <a:bodyPr anchor="ctr">
            <a:normAutofit fontScale="92500" lnSpcReduction="20000"/>
          </a:bodyPr>
          <a:lstStyle/>
          <a:p>
            <a:pPr algn="ctr"/>
            <a:r>
              <a:rPr lang="en-US" sz="3600" b="0" dirty="0">
                <a:solidFill>
                  <a:srgbClr val="3366FF"/>
                </a:solidFill>
              </a:rPr>
              <a:t>The mean delay overhead of a round of packets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9745A0-B340-45C2-914E-8733DB29DF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11794"/>
            <a:ext cx="5183188" cy="823912"/>
          </a:xfrm>
        </p:spPr>
        <p:txBody>
          <a:bodyPr anchor="ctr">
            <a:normAutofit fontScale="92500" lnSpcReduction="20000"/>
          </a:bodyPr>
          <a:lstStyle/>
          <a:p>
            <a:pPr lvl="0" algn="ctr"/>
            <a:r>
              <a:rPr lang="en-US" sz="3600" b="0" dirty="0">
                <a:solidFill>
                  <a:srgbClr val="3366FF"/>
                </a:solidFill>
              </a:rPr>
              <a:t>The download and upload throughput overhead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F0D50-256D-41AD-9A2D-C2052F796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3C2-00F6-4403-B732-297E5C6890EF}" type="slidenum">
              <a:rPr lang="en-US" smtClean="0"/>
              <a:t>14</a:t>
            </a:fld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B5C78AB-6743-495F-A29C-797FAF5ECDAD}"/>
              </a:ext>
            </a:extLst>
          </p:cNvPr>
          <p:cNvSpPr/>
          <p:nvPr/>
        </p:nvSpPr>
        <p:spPr>
          <a:xfrm>
            <a:off x="1115453" y="2772905"/>
            <a:ext cx="4272976" cy="116771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SYN &lt;--&gt; SYN/ACK: </a:t>
            </a:r>
            <a:r>
              <a:rPr lang="en-US" sz="3200" dirty="0">
                <a:solidFill>
                  <a:srgbClr val="FFFF00"/>
                </a:solidFill>
              </a:rPr>
              <a:t>3.26∼4.27ms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1289194-2482-475E-A648-109B4F7DD924}"/>
              </a:ext>
            </a:extLst>
          </p:cNvPr>
          <p:cNvSpPr/>
          <p:nvPr/>
        </p:nvSpPr>
        <p:spPr>
          <a:xfrm>
            <a:off x="1115453" y="4166278"/>
            <a:ext cx="4272976" cy="116771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Data packets: </a:t>
            </a:r>
            <a:r>
              <a:rPr lang="en-US" sz="3200" dirty="0">
                <a:solidFill>
                  <a:srgbClr val="FFFF00"/>
                </a:solidFill>
              </a:rPr>
              <a:t>1.22∼2.18ms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90B3E9-F1AE-402B-8DE4-8B48FC3D2FAF}"/>
              </a:ext>
            </a:extLst>
          </p:cNvPr>
          <p:cNvSpPr/>
          <p:nvPr/>
        </p:nvSpPr>
        <p:spPr>
          <a:xfrm>
            <a:off x="947058" y="5511103"/>
            <a:ext cx="4604658" cy="114731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The median of all 714,675 LTE RTTs in our dataset is </a:t>
            </a: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76ms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37EB630-D58D-42ED-8ACA-E438044F6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372" y="3581399"/>
            <a:ext cx="6988628" cy="10813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6552FEB-DD2F-4B7C-8B79-5DC2BCC5DDB3}"/>
              </a:ext>
            </a:extLst>
          </p:cNvPr>
          <p:cNvSpPr/>
          <p:nvPr/>
        </p:nvSpPr>
        <p:spPr>
          <a:xfrm>
            <a:off x="6727371" y="3444200"/>
            <a:ext cx="1240972" cy="1334629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0505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96296E-6 L 0.10365 2.96296E-6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365 2.96296E-6 L 0.26797 2.96296E-6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4" grpId="0" animBg="1"/>
      <p:bldP spid="14" grpId="1" animBg="1"/>
      <p:bldP spid="14" grpId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0883A-1D71-49D9-B35C-B8B694CA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Resource Consumptions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B6C84-8484-4FCE-8A3C-4EE17EF0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3C2-00F6-4403-B732-297E5C6890EF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27F9EB-31A0-4F95-82D4-D2B839B35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867" y="2479408"/>
            <a:ext cx="9888267" cy="2567537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C37CF71A-B462-4622-83E8-54C0AC6DA424}"/>
              </a:ext>
            </a:extLst>
          </p:cNvPr>
          <p:cNvSpPr/>
          <p:nvPr/>
        </p:nvSpPr>
        <p:spPr>
          <a:xfrm>
            <a:off x="4771697" y="2071287"/>
            <a:ext cx="2486071" cy="1422004"/>
          </a:xfrm>
          <a:prstGeom prst="wedgeRoundRectCallout">
            <a:avLst>
              <a:gd name="adj1" fmla="val 60665"/>
              <a:gd name="adj2" fmla="val 59989"/>
              <a:gd name="adj3" fmla="val 16667"/>
            </a:avLst>
          </a:prstGeom>
          <a:ln w="38100">
            <a:solidFill>
              <a:srgbClr val="33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3366FF"/>
                </a:solidFill>
              </a:rPr>
              <a:t>The average CPU overhead within that one hour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4F5B3157-5C1A-497C-8911-72D085EDB514}"/>
              </a:ext>
            </a:extLst>
          </p:cNvPr>
          <p:cNvSpPr/>
          <p:nvPr/>
        </p:nvSpPr>
        <p:spPr>
          <a:xfrm>
            <a:off x="4771697" y="4979885"/>
            <a:ext cx="2487168" cy="1426464"/>
          </a:xfrm>
          <a:prstGeom prst="wedgeRoundRectCallout">
            <a:avLst>
              <a:gd name="adj1" fmla="val 61936"/>
              <a:gd name="adj2" fmla="val -83636"/>
              <a:gd name="adj3" fmla="val 16667"/>
            </a:avLst>
          </a:prstGeom>
          <a:ln w="38100">
            <a:solidFill>
              <a:srgbClr val="33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3366FF"/>
                </a:solidFill>
              </a:rPr>
              <a:t>Used 1% of the total battery in that one hour</a:t>
            </a:r>
          </a:p>
        </p:txBody>
      </p:sp>
    </p:spTree>
    <p:extLst>
      <p:ext uri="{BB962C8B-B14F-4D97-AF65-F5344CB8AC3E}">
        <p14:creationId xmlns:p14="http://schemas.microsoft.com/office/powerpoint/2010/main" val="22976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6D98B-F478-4FA6-90DD-264B07DA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err="1"/>
              <a:t>MopEye</a:t>
            </a:r>
            <a:r>
              <a:rPr lang="en-US" b="1" dirty="0"/>
              <a:t> Deployed to Google Play </a:t>
            </a:r>
            <a:br>
              <a:rPr lang="en-US" b="1" dirty="0"/>
            </a:br>
            <a:r>
              <a:rPr lang="en-US" b="1" dirty="0"/>
              <a:t>for an </a:t>
            </a:r>
            <a:r>
              <a:rPr lang="en-US" b="1" dirty="0">
                <a:solidFill>
                  <a:srgbClr val="3366FF"/>
                </a:solidFill>
              </a:rPr>
              <a:t>IRB-approved crowdsourcing study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D4B10-6C4D-4571-AF1A-6143AD9EA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3C2-00F6-4403-B732-297E5C6890EF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E9B646F-F1F3-43D6-8B98-DD9FFE3D4546}"/>
              </a:ext>
            </a:extLst>
          </p:cNvPr>
          <p:cNvSpPr/>
          <p:nvPr/>
        </p:nvSpPr>
        <p:spPr>
          <a:xfrm>
            <a:off x="849032" y="2425275"/>
            <a:ext cx="2931957" cy="293522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Implemented in </a:t>
            </a:r>
            <a:r>
              <a:rPr lang="en-US" sz="3200" dirty="0">
                <a:solidFill>
                  <a:srgbClr val="FFFF00"/>
                </a:solidFill>
              </a:rPr>
              <a:t>11,786 LOC</a:t>
            </a:r>
            <a:r>
              <a:rPr lang="en-US" sz="3200" dirty="0">
                <a:solidFill>
                  <a:schemeClr val="bg1"/>
                </a:solidFill>
              </a:rPr>
              <a:t> and d</a:t>
            </a:r>
            <a:r>
              <a:rPr lang="en-US" sz="3200" dirty="0"/>
              <a:t>eployed since </a:t>
            </a:r>
          </a:p>
          <a:p>
            <a:pPr algn="ctr"/>
            <a:r>
              <a:rPr lang="en-US" sz="3200" dirty="0">
                <a:solidFill>
                  <a:srgbClr val="FFFF00"/>
                </a:solidFill>
              </a:rPr>
              <a:t>16 May 2016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0D8DDD5-E0C8-46A7-AC31-FB7AF20710E4}"/>
              </a:ext>
            </a:extLst>
          </p:cNvPr>
          <p:cNvSpPr/>
          <p:nvPr/>
        </p:nvSpPr>
        <p:spPr>
          <a:xfrm>
            <a:off x="4630021" y="2425275"/>
            <a:ext cx="2931957" cy="293522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FFF00"/>
                </a:solidFill>
              </a:rPr>
              <a:t>Around 10K </a:t>
            </a:r>
          </a:p>
          <a:p>
            <a:pPr algn="ctr"/>
            <a:r>
              <a:rPr lang="en-US" sz="3600" dirty="0"/>
              <a:t>Total installs</a:t>
            </a:r>
          </a:p>
          <a:p>
            <a:pPr algn="ctr"/>
            <a:r>
              <a:rPr lang="en-US" sz="3600" dirty="0">
                <a:solidFill>
                  <a:srgbClr val="FFFF00"/>
                </a:solidFill>
              </a:rPr>
              <a:t>Over 2K </a:t>
            </a:r>
          </a:p>
          <a:p>
            <a:pPr algn="ctr"/>
            <a:r>
              <a:rPr lang="en-US" sz="3600" dirty="0">
                <a:solidFill>
                  <a:srgbClr val="FFFFFF"/>
                </a:solidFill>
              </a:rPr>
              <a:t>Alive installs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A864C26-6021-43AF-946C-F27550455186}"/>
              </a:ext>
            </a:extLst>
          </p:cNvPr>
          <p:cNvSpPr/>
          <p:nvPr/>
        </p:nvSpPr>
        <p:spPr>
          <a:xfrm>
            <a:off x="8411010" y="2425275"/>
            <a:ext cx="2931957" cy="293522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FFF00"/>
                </a:solidFill>
              </a:rPr>
              <a:t>25 users </a:t>
            </a:r>
            <a:r>
              <a:rPr lang="en-US" sz="3600" dirty="0">
                <a:solidFill>
                  <a:srgbClr val="FFFFFF"/>
                </a:solidFill>
              </a:rPr>
              <a:t>gave the highest </a:t>
            </a:r>
          </a:p>
          <a:p>
            <a:pPr algn="ctr"/>
            <a:r>
              <a:rPr lang="en-US" sz="3600" dirty="0">
                <a:solidFill>
                  <a:srgbClr val="FFFF00"/>
                </a:solidFill>
              </a:rPr>
              <a:t>5-star rating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(out of a total of 37 ratings)</a:t>
            </a:r>
          </a:p>
        </p:txBody>
      </p:sp>
    </p:spTree>
    <p:extLst>
      <p:ext uri="{BB962C8B-B14F-4D97-AF65-F5344CB8AC3E}">
        <p14:creationId xmlns:p14="http://schemas.microsoft.com/office/powerpoint/2010/main" val="54379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9132A-C356-44EB-BCAE-3348A2C8E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anchor="b"/>
          <a:lstStyle/>
          <a:p>
            <a:pPr algn="ctr"/>
            <a:r>
              <a:rPr lang="en-US" b="1" dirty="0"/>
              <a:t> The first large-scale </a:t>
            </a:r>
            <a:br>
              <a:rPr lang="en-US" b="1" dirty="0"/>
            </a:br>
            <a:r>
              <a:rPr lang="en-US" b="1" dirty="0"/>
              <a:t>per-app measurement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CD90A-5BA6-4DDF-9C98-ED77BF424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3C2-00F6-4403-B732-297E5C6890EF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4696A9-B607-4E80-83F4-596A15E02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110" y="1912598"/>
            <a:ext cx="7346165" cy="36661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F9C1EF-7571-497B-B015-AE63E86F2172}"/>
              </a:ext>
            </a:extLst>
          </p:cNvPr>
          <p:cNvSpPr txBox="1"/>
          <p:nvPr/>
        </p:nvSpPr>
        <p:spPr>
          <a:xfrm>
            <a:off x="817954" y="1424244"/>
            <a:ext cx="3784500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3366FF"/>
                </a:solidFill>
              </a:rPr>
              <a:t>Over 9 months</a:t>
            </a:r>
          </a:p>
          <a:p>
            <a:pPr algn="ctr"/>
            <a:r>
              <a:rPr lang="en-US" sz="2800" dirty="0"/>
              <a:t>(May 2016 to Jan 2017)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F55B47-A023-4EAA-8961-DD133CD371A3}"/>
              </a:ext>
            </a:extLst>
          </p:cNvPr>
          <p:cNvSpPr txBox="1"/>
          <p:nvPr/>
        </p:nvSpPr>
        <p:spPr>
          <a:xfrm>
            <a:off x="817954" y="2654702"/>
            <a:ext cx="3784501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3366FF"/>
                </a:solidFill>
              </a:rPr>
              <a:t>2,351 devices </a:t>
            </a:r>
            <a:r>
              <a:rPr lang="en-US" sz="2800" dirty="0"/>
              <a:t>made at least one measurement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01C23F-84F2-4AFD-9A6D-3390370F7813}"/>
              </a:ext>
            </a:extLst>
          </p:cNvPr>
          <p:cNvSpPr txBox="1"/>
          <p:nvPr/>
        </p:nvSpPr>
        <p:spPr>
          <a:xfrm>
            <a:off x="817954" y="3907848"/>
            <a:ext cx="3784501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Measurements </a:t>
            </a:r>
          </a:p>
          <a:p>
            <a:pPr algn="ctr"/>
            <a:r>
              <a:rPr lang="en-US" sz="2800" dirty="0"/>
              <a:t>for </a:t>
            </a:r>
            <a:r>
              <a:rPr lang="en-US" sz="2800" b="1" dirty="0">
                <a:solidFill>
                  <a:srgbClr val="3366FF"/>
                </a:solidFill>
              </a:rPr>
              <a:t>6,266 apps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9383BE-4C7D-458D-8403-41E0911C79C3}"/>
              </a:ext>
            </a:extLst>
          </p:cNvPr>
          <p:cNvSpPr txBox="1"/>
          <p:nvPr/>
        </p:nvSpPr>
        <p:spPr>
          <a:xfrm>
            <a:off x="577365" y="5145453"/>
            <a:ext cx="4265678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3366FF"/>
                </a:solidFill>
              </a:rPr>
              <a:t>5M+ RTT </a:t>
            </a:r>
            <a:r>
              <a:rPr lang="en-US" sz="2800" dirty="0"/>
              <a:t>measurements</a:t>
            </a:r>
          </a:p>
          <a:p>
            <a:pPr algn="ctr"/>
            <a:r>
              <a:rPr lang="en-US" sz="2800" b="1" dirty="0">
                <a:solidFill>
                  <a:srgbClr val="3366FF"/>
                </a:solidFill>
              </a:rPr>
              <a:t>3.5M+ TCP </a:t>
            </a:r>
            <a:r>
              <a:rPr lang="en-US" sz="2800" dirty="0"/>
              <a:t>measurements</a:t>
            </a:r>
          </a:p>
          <a:p>
            <a:pPr algn="ctr"/>
            <a:r>
              <a:rPr lang="en-US" sz="2800" b="1" dirty="0">
                <a:solidFill>
                  <a:srgbClr val="3366FF"/>
                </a:solidFill>
              </a:rPr>
              <a:t>1.6M+ DNS </a:t>
            </a:r>
            <a:r>
              <a:rPr lang="en-US" sz="2800" dirty="0"/>
              <a:t>measurements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6DCA33-DC05-48B7-8BCC-BEC84DE73F28}"/>
              </a:ext>
            </a:extLst>
          </p:cNvPr>
          <p:cNvSpPr txBox="1"/>
          <p:nvPr/>
        </p:nvSpPr>
        <p:spPr>
          <a:xfrm>
            <a:off x="6360031" y="5663778"/>
            <a:ext cx="3896323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3366FF"/>
                </a:solidFill>
              </a:rPr>
              <a:t>114 countries </a:t>
            </a:r>
            <a:r>
              <a:rPr lang="en-US" sz="2800" dirty="0"/>
              <a:t>worldwide</a:t>
            </a:r>
            <a:endParaRPr lang="en-US" sz="2800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9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AD84C7-9D7C-4103-A70A-AD5BE7710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1430679"/>
            <a:ext cx="10742400" cy="51652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C60D4F-210F-46AD-B77C-BFF957ABB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b="1" dirty="0"/>
              <a:t>The overall app performance in our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69904-0351-4786-994F-1465D83E6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3C2-00F6-4403-B732-297E5C6890EF}" type="slidenum">
              <a:rPr lang="en-US" smtClean="0"/>
              <a:t>18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AF326D-F5D1-418F-B84A-36CF1A4072FF}"/>
              </a:ext>
            </a:extLst>
          </p:cNvPr>
          <p:cNvSpPr/>
          <p:nvPr/>
        </p:nvSpPr>
        <p:spPr>
          <a:xfrm>
            <a:off x="540060" y="1305996"/>
            <a:ext cx="5436197" cy="4779118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21DFB5-61C5-4AE2-A659-34F9030ACB20}"/>
              </a:ext>
            </a:extLst>
          </p:cNvPr>
          <p:cNvSpPr/>
          <p:nvPr/>
        </p:nvSpPr>
        <p:spPr>
          <a:xfrm>
            <a:off x="5987143" y="1320986"/>
            <a:ext cx="5436197" cy="4779118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9687E5-436B-4EE9-A5C8-36440A14DCEC}"/>
              </a:ext>
            </a:extLst>
          </p:cNvPr>
          <p:cNvSpPr txBox="1"/>
          <p:nvPr/>
        </p:nvSpPr>
        <p:spPr>
          <a:xfrm>
            <a:off x="2033912" y="3738176"/>
            <a:ext cx="3784501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Median RTT for</a:t>
            </a:r>
          </a:p>
          <a:p>
            <a:pPr algn="ctr"/>
            <a:r>
              <a:rPr lang="en-US" sz="2400" dirty="0" err="1"/>
              <a:t>WiFi</a:t>
            </a:r>
            <a:r>
              <a:rPr lang="en-US" sz="2400" dirty="0"/>
              <a:t>: 58ms; Cellular : 84ms;</a:t>
            </a:r>
          </a:p>
          <a:p>
            <a:pPr algn="ctr"/>
            <a:r>
              <a:rPr lang="en-US" sz="2400" dirty="0"/>
              <a:t>LTE alone: 76ms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D3B5B26C-B9D2-4F34-B107-F3B33953BCB3}"/>
              </a:ext>
            </a:extLst>
          </p:cNvPr>
          <p:cNvSpPr/>
          <p:nvPr/>
        </p:nvSpPr>
        <p:spPr>
          <a:xfrm>
            <a:off x="2033912" y="1927795"/>
            <a:ext cx="2668717" cy="940871"/>
          </a:xfrm>
          <a:prstGeom prst="wedgeRoundRectCallout">
            <a:avLst>
              <a:gd name="adj1" fmla="val -51550"/>
              <a:gd name="adj2" fmla="val 87405"/>
              <a:gd name="adj3" fmla="val 16667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The overall median RTT: 65ms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6DFDC43D-7503-404F-924D-172BBFD406BD}"/>
              </a:ext>
            </a:extLst>
          </p:cNvPr>
          <p:cNvSpPr/>
          <p:nvPr/>
        </p:nvSpPr>
        <p:spPr>
          <a:xfrm>
            <a:off x="8891665" y="2007529"/>
            <a:ext cx="2021174" cy="702651"/>
          </a:xfrm>
          <a:prstGeom prst="wedgeRoundRectCallout">
            <a:avLst>
              <a:gd name="adj1" fmla="val -47065"/>
              <a:gd name="adj2" fmla="val -68495"/>
              <a:gd name="adj3" fmla="val 16667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~ 10% with &gt; 200ms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45DD7ACC-DDF2-42C9-BAB6-CC9B614947A2}"/>
              </a:ext>
            </a:extLst>
          </p:cNvPr>
          <p:cNvSpPr/>
          <p:nvPr/>
        </p:nvSpPr>
        <p:spPr>
          <a:xfrm>
            <a:off x="7770887" y="2996406"/>
            <a:ext cx="2761404" cy="706172"/>
          </a:xfrm>
          <a:prstGeom prst="wedgeRoundRectCallout">
            <a:avLst>
              <a:gd name="adj1" fmla="val -50521"/>
              <a:gd name="adj2" fmla="val -125100"/>
              <a:gd name="adj3" fmla="val 16667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&gt; 70% with &lt; 100ms</a:t>
            </a:r>
          </a:p>
        </p:txBody>
      </p:sp>
      <p:sp>
        <p:nvSpPr>
          <p:cNvPr id="17" name="Speech Bubble: Rectangle with Corners Rounded 10">
            <a:extLst>
              <a:ext uri="{FF2B5EF4-FFF2-40B4-BE49-F238E27FC236}">
                <a16:creationId xmlns:a16="http://schemas.microsoft.com/office/drawing/2014/main" id="{D3B5B26C-B9D2-4F34-B107-F3B33953BCB3}"/>
              </a:ext>
            </a:extLst>
          </p:cNvPr>
          <p:cNvSpPr/>
          <p:nvPr/>
        </p:nvSpPr>
        <p:spPr>
          <a:xfrm>
            <a:off x="5889419" y="779488"/>
            <a:ext cx="1845506" cy="734520"/>
          </a:xfrm>
          <a:prstGeom prst="wedgeRoundRectCallout">
            <a:avLst>
              <a:gd name="adj1" fmla="val -51550"/>
              <a:gd name="adj2" fmla="val 87405"/>
              <a:gd name="adj3" fmla="val 16667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~ 10% with &gt; 400ms</a:t>
            </a:r>
          </a:p>
        </p:txBody>
      </p:sp>
    </p:spTree>
    <p:extLst>
      <p:ext uri="{BB962C8B-B14F-4D97-AF65-F5344CB8AC3E}">
        <p14:creationId xmlns:p14="http://schemas.microsoft.com/office/powerpoint/2010/main" val="414334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7" grpId="0" animBg="1"/>
      <p:bldP spid="11" grpId="0" animBg="1"/>
      <p:bldP spid="12" grpId="0" animBg="1"/>
      <p:bldP spid="13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B471A-6C86-405C-93E3-16ECD7650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anchor="ctr"/>
          <a:lstStyle/>
          <a:p>
            <a:pPr algn="ctr"/>
            <a:r>
              <a:rPr lang="en-US" b="1" dirty="0"/>
              <a:t>Representative apps’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6BC94-529D-4E8A-8AD9-CE239C5D7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3C2-00F6-4403-B732-297E5C6890EF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E97D75-F139-4CDD-BE50-E410A8898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581" y="1075627"/>
            <a:ext cx="6756838" cy="553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621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22066-DFA7-4CB2-8C33-60057168F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3C2-00F6-4403-B732-297E5C6890EF}" type="slidenum">
              <a:rPr lang="en-US" smtClean="0"/>
              <a:t>2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A5CCB0-7EC4-45AF-8046-A7E1E4C19899}"/>
              </a:ext>
            </a:extLst>
          </p:cNvPr>
          <p:cNvGrpSpPr/>
          <p:nvPr/>
        </p:nvGrpSpPr>
        <p:grpSpPr>
          <a:xfrm>
            <a:off x="0" y="12725"/>
            <a:ext cx="12118312" cy="5166900"/>
            <a:chOff x="0" y="44624"/>
            <a:chExt cx="9144000" cy="391459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EE3CF1A-5840-4F2B-B6E5-BA3C6950A0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7888" y="682857"/>
              <a:ext cx="1944216" cy="194421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BA398EA-1067-4200-98D5-C5D029B6A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4624"/>
              <a:ext cx="1440160" cy="144016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09A0E47-DDBF-40B7-A52F-7E5EEAC6C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9832" y="934885"/>
              <a:ext cx="3024336" cy="302433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EF8043D-25C3-4C7D-9B69-C6547143A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1896" y="682857"/>
              <a:ext cx="1944216" cy="1944216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BEFBCAE-2CC0-45C9-B68F-CF3C04DE0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3840" y="44624"/>
              <a:ext cx="1440160" cy="1440160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4088BBC-5ACD-4C58-996B-EE148A1EC3F6}"/>
              </a:ext>
            </a:extLst>
          </p:cNvPr>
          <p:cNvSpPr txBox="1"/>
          <p:nvPr/>
        </p:nvSpPr>
        <p:spPr>
          <a:xfrm>
            <a:off x="2155808" y="5383508"/>
            <a:ext cx="78803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We are living in a </a:t>
            </a:r>
            <a:r>
              <a:rPr lang="en-US" sz="4000" b="1" dirty="0">
                <a:solidFill>
                  <a:srgbClr val="FF0000"/>
                </a:solidFill>
              </a:rPr>
              <a:t>networked</a:t>
            </a:r>
            <a:r>
              <a:rPr lang="en-US" sz="4000" b="1" dirty="0"/>
              <a:t> world.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BBCC3F3-91E4-4544-A18D-D945E54E2FA5}"/>
              </a:ext>
            </a:extLst>
          </p:cNvPr>
          <p:cNvSpPr/>
          <p:nvPr/>
        </p:nvSpPr>
        <p:spPr>
          <a:xfrm>
            <a:off x="2155808" y="4987015"/>
            <a:ext cx="7880386" cy="15008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Understanding and improving </a:t>
            </a:r>
          </a:p>
          <a:p>
            <a:pPr algn="ctr"/>
            <a:r>
              <a:rPr lang="en-US" sz="4000" dirty="0">
                <a:solidFill>
                  <a:srgbClr val="FFFF00"/>
                </a:solidFill>
              </a:rPr>
              <a:t>mobile users’ network performance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2901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6C487-E80B-4CFF-AD01-8741637E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vast majority of </a:t>
            </a:r>
            <a:r>
              <a:rPr lang="en-US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*.whatsapp.net </a:t>
            </a:r>
            <a:r>
              <a:rPr lang="en-US" b="1" dirty="0"/>
              <a:t>domains do not perform well in many networks.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7268F-1EA3-493B-86A0-DC5D4DCEF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3C2-00F6-4403-B732-297E5C6890EF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C78450-594E-4A3F-B039-BFFD239AE235}"/>
              </a:ext>
            </a:extLst>
          </p:cNvPr>
          <p:cNvSpPr/>
          <p:nvPr/>
        </p:nvSpPr>
        <p:spPr>
          <a:xfrm>
            <a:off x="217715" y="3202647"/>
            <a:ext cx="2013856" cy="120831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 total of </a:t>
            </a:r>
            <a:r>
              <a:rPr lang="en-US" sz="2400" b="1" dirty="0">
                <a:solidFill>
                  <a:srgbClr val="3366FF"/>
                </a:solidFill>
              </a:rPr>
              <a:t>334</a:t>
            </a:r>
            <a:r>
              <a:rPr lang="en-US" sz="2400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*.whatsapp.net </a:t>
            </a:r>
            <a:r>
              <a:rPr lang="en-US" sz="2400" b="1" dirty="0">
                <a:solidFill>
                  <a:srgbClr val="3366FF"/>
                </a:solidFill>
              </a:rPr>
              <a:t>domains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0728BB-DB95-407B-9001-71293F4C4C6A}"/>
              </a:ext>
            </a:extLst>
          </p:cNvPr>
          <p:cNvSpPr txBox="1"/>
          <p:nvPr/>
        </p:nvSpPr>
        <p:spPr>
          <a:xfrm>
            <a:off x="473529" y="4508935"/>
            <a:ext cx="1502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Mean RTT: 261ms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008F57-6B55-4CF1-A37D-38045EC1EBFA}"/>
              </a:ext>
            </a:extLst>
          </p:cNvPr>
          <p:cNvSpPr/>
          <p:nvPr/>
        </p:nvSpPr>
        <p:spPr>
          <a:xfrm>
            <a:off x="2775857" y="4568613"/>
            <a:ext cx="2754086" cy="13933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Only</a:t>
            </a:r>
            <a:r>
              <a:rPr lang="en-US" sz="2400" dirty="0">
                <a:solidFill>
                  <a:srgbClr val="3366FF"/>
                </a:solidFill>
              </a:rPr>
              <a:t> </a:t>
            </a:r>
            <a:r>
              <a:rPr lang="en-US" sz="2400" b="1" dirty="0">
                <a:solidFill>
                  <a:srgbClr val="3366FF"/>
                </a:solidFill>
              </a:rPr>
              <a:t>3 domains </a:t>
            </a:r>
            <a:r>
              <a:rPr lang="en-US" sz="2400" dirty="0"/>
              <a:t>with mean RTT &lt; 100ms:</a:t>
            </a:r>
          </a:p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mme</a:t>
            </a:r>
            <a:r>
              <a:rPr lang="en-US" sz="2400" dirty="0"/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mmg</a:t>
            </a:r>
            <a:r>
              <a:rPr lang="en-US" sz="2400" dirty="0"/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pps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DBB851-5A2F-4953-8002-B2472F5F3BE7}"/>
              </a:ext>
            </a:extLst>
          </p:cNvPr>
          <p:cNvSpPr/>
          <p:nvPr/>
        </p:nvSpPr>
        <p:spPr>
          <a:xfrm>
            <a:off x="2775857" y="1772691"/>
            <a:ext cx="2754086" cy="115669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3366FF"/>
                </a:solidFill>
              </a:rPr>
              <a:t>331 domains </a:t>
            </a:r>
            <a:r>
              <a:rPr lang="en-US" sz="2400" dirty="0"/>
              <a:t>with </a:t>
            </a:r>
            <a:endParaRPr lang="en-US" sz="2400" dirty="0">
              <a:solidFill>
                <a:srgbClr val="FF0000"/>
              </a:solidFill>
            </a:endParaRP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&gt; 200ms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2852F-1143-4CB7-8AFB-5569017DB3B1}"/>
              </a:ext>
            </a:extLst>
          </p:cNvPr>
          <p:cNvSpPr txBox="1"/>
          <p:nvPr/>
        </p:nvSpPr>
        <p:spPr>
          <a:xfrm>
            <a:off x="2865665" y="5995952"/>
            <a:ext cx="2574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Deployed in </a:t>
            </a:r>
            <a:r>
              <a:rPr lang="en-US" sz="2400" dirty="0">
                <a:solidFill>
                  <a:srgbClr val="3366FF"/>
                </a:solidFill>
              </a:rPr>
              <a:t>Facebook CDN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CE3B29-1AA7-406A-B029-4BFE335B9CB3}"/>
              </a:ext>
            </a:extLst>
          </p:cNvPr>
          <p:cNvSpPr txBox="1"/>
          <p:nvPr/>
        </p:nvSpPr>
        <p:spPr>
          <a:xfrm>
            <a:off x="2865665" y="2929381"/>
            <a:ext cx="25744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Deployed in </a:t>
            </a:r>
            <a:r>
              <a:rPr lang="en-US" sz="2000" dirty="0" err="1">
                <a:solidFill>
                  <a:srgbClr val="FF0000"/>
                </a:solidFill>
              </a:rPr>
              <a:t>SoftLayer</a:t>
            </a:r>
            <a:r>
              <a:rPr lang="en-US" sz="2000" dirty="0">
                <a:solidFill>
                  <a:srgbClr val="FF0000"/>
                </a:solidFill>
              </a:rPr>
              <a:t> Technologies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466F6CB-A33F-495B-8829-1E1A84DA91FA}"/>
              </a:ext>
            </a:extLst>
          </p:cNvPr>
          <p:cNvSpPr/>
          <p:nvPr/>
        </p:nvSpPr>
        <p:spPr>
          <a:xfrm>
            <a:off x="5834741" y="2832529"/>
            <a:ext cx="3069773" cy="1948547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How do those  331 domains perform in </a:t>
            </a:r>
            <a:r>
              <a:rPr lang="en-US" sz="2400" dirty="0">
                <a:solidFill>
                  <a:srgbClr val="3366FF"/>
                </a:solidFill>
              </a:rPr>
              <a:t>20 most accessed networks</a:t>
            </a:r>
            <a:r>
              <a:rPr lang="en-US" sz="2400" dirty="0"/>
              <a:t>?</a:t>
            </a:r>
            <a:endParaRPr lang="en-US" sz="2400" b="1" dirty="0">
              <a:solidFill>
                <a:srgbClr val="3366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586889-EE09-4D40-AEB8-B5C1A32AE4D4}"/>
              </a:ext>
            </a:extLst>
          </p:cNvPr>
          <p:cNvSpPr/>
          <p:nvPr/>
        </p:nvSpPr>
        <p:spPr>
          <a:xfrm>
            <a:off x="9285514" y="1772691"/>
            <a:ext cx="2754086" cy="115669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400" b="1" dirty="0">
                <a:solidFill>
                  <a:srgbClr val="3366FF"/>
                </a:solidFill>
              </a:rPr>
              <a:t>Only 2 networks </a:t>
            </a:r>
            <a:r>
              <a:rPr lang="en-US" sz="2400" dirty="0">
                <a:solidFill>
                  <a:schemeClr val="tx1"/>
                </a:solidFill>
              </a:rPr>
              <a:t>with &lt; 100ms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F1DBB8-D810-417C-88BB-E0BC11DE5F12}"/>
              </a:ext>
            </a:extLst>
          </p:cNvPr>
          <p:cNvSpPr/>
          <p:nvPr/>
        </p:nvSpPr>
        <p:spPr>
          <a:xfrm>
            <a:off x="9285514" y="3228458"/>
            <a:ext cx="2754086" cy="115669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400" b="1" dirty="0">
                <a:solidFill>
                  <a:srgbClr val="3366FF"/>
                </a:solidFill>
              </a:rPr>
              <a:t>Six networks </a:t>
            </a:r>
            <a:r>
              <a:rPr lang="en-US" sz="2400" dirty="0">
                <a:solidFill>
                  <a:schemeClr val="tx1"/>
                </a:solidFill>
              </a:rPr>
              <a:t>with </a:t>
            </a:r>
            <a:r>
              <a:rPr lang="en-US" sz="2400" dirty="0">
                <a:solidFill>
                  <a:srgbClr val="FF0000"/>
                </a:solidFill>
              </a:rPr>
              <a:t>[100,200]</a:t>
            </a:r>
            <a:r>
              <a:rPr lang="en-US" sz="2400" dirty="0" err="1">
                <a:solidFill>
                  <a:srgbClr val="FF0000"/>
                </a:solidFill>
              </a:rPr>
              <a:t>ms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7D2008-BD1F-44C2-A0CC-E24416D08604}"/>
              </a:ext>
            </a:extLst>
          </p:cNvPr>
          <p:cNvSpPr/>
          <p:nvPr/>
        </p:nvSpPr>
        <p:spPr>
          <a:xfrm>
            <a:off x="9285514" y="4684224"/>
            <a:ext cx="2754086" cy="167212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400" b="1" dirty="0">
                <a:solidFill>
                  <a:srgbClr val="3366FF"/>
                </a:solidFill>
              </a:rPr>
              <a:t>Eight networks </a:t>
            </a:r>
            <a:r>
              <a:rPr lang="en-US" sz="2400" dirty="0">
                <a:solidFill>
                  <a:schemeClr val="tx1"/>
                </a:solidFill>
              </a:rPr>
              <a:t>with </a:t>
            </a:r>
            <a:r>
              <a:rPr lang="en-US" sz="2400" dirty="0">
                <a:solidFill>
                  <a:srgbClr val="FF0000"/>
                </a:solidFill>
              </a:rPr>
              <a:t>[200,300]</a:t>
            </a:r>
            <a:r>
              <a:rPr lang="en-US" sz="2400" dirty="0" err="1">
                <a:solidFill>
                  <a:srgbClr val="FF0000"/>
                </a:solidFill>
              </a:rPr>
              <a:t>ms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 algn="ctr"/>
            <a:r>
              <a:rPr lang="en-US" sz="2400" b="1" dirty="0">
                <a:solidFill>
                  <a:srgbClr val="3366FF"/>
                </a:solidFill>
              </a:rPr>
              <a:t>Four networks </a:t>
            </a:r>
            <a:r>
              <a:rPr lang="en-US" sz="2400" dirty="0">
                <a:solidFill>
                  <a:schemeClr val="tx1"/>
                </a:solidFill>
              </a:rPr>
              <a:t>with 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&gt; 300ms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9C06D609-AFA8-43E9-BA5B-87F585A9B50D}"/>
              </a:ext>
            </a:extLst>
          </p:cNvPr>
          <p:cNvSpPr/>
          <p:nvPr/>
        </p:nvSpPr>
        <p:spPr>
          <a:xfrm>
            <a:off x="2370361" y="2307770"/>
            <a:ext cx="405495" cy="3032162"/>
          </a:xfrm>
          <a:prstGeom prst="leftBrace">
            <a:avLst>
              <a:gd name="adj1" fmla="val 8333"/>
              <a:gd name="adj2" fmla="val 5074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6EB1762-4DF1-4AF8-A393-E77401C30139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5529943" y="2351036"/>
            <a:ext cx="754356" cy="76685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ft Brace 20">
            <a:extLst>
              <a:ext uri="{FF2B5EF4-FFF2-40B4-BE49-F238E27FC236}">
                <a16:creationId xmlns:a16="http://schemas.microsoft.com/office/drawing/2014/main" id="{561CC688-D935-476D-9EB2-F7C59D44C449}"/>
              </a:ext>
            </a:extLst>
          </p:cNvPr>
          <p:cNvSpPr/>
          <p:nvPr/>
        </p:nvSpPr>
        <p:spPr>
          <a:xfrm>
            <a:off x="9038385" y="2203518"/>
            <a:ext cx="260735" cy="3359081"/>
          </a:xfrm>
          <a:prstGeom prst="leftBrace">
            <a:avLst>
              <a:gd name="adj1" fmla="val 8333"/>
              <a:gd name="adj2" fmla="val 5074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7C9A712-27C2-4447-9437-1EF2857676B8}"/>
              </a:ext>
            </a:extLst>
          </p:cNvPr>
          <p:cNvSpPr/>
          <p:nvPr/>
        </p:nvSpPr>
        <p:spPr>
          <a:xfrm>
            <a:off x="5687264" y="5317352"/>
            <a:ext cx="3351121" cy="114472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Our manual Ping tests from SG and HK:∼250ms</a:t>
            </a:r>
          </a:p>
        </p:txBody>
      </p:sp>
    </p:spTree>
    <p:extLst>
      <p:ext uri="{BB962C8B-B14F-4D97-AF65-F5344CB8AC3E}">
        <p14:creationId xmlns:p14="http://schemas.microsoft.com/office/powerpoint/2010/main" val="190603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animBg="1"/>
      <p:bldP spid="10" grpId="0"/>
      <p:bldP spid="11" grpId="0"/>
      <p:bldP spid="12" grpId="0" animBg="1"/>
      <p:bldP spid="14" grpId="0" animBg="1"/>
      <p:bldP spid="15" grpId="0" animBg="1"/>
      <p:bldP spid="16" grpId="0" animBg="1"/>
      <p:bldP spid="17" grpId="0" animBg="1"/>
      <p:bldP spid="21" grpId="0" animBg="1"/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00" y="1473778"/>
            <a:ext cx="10742400" cy="51503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b="1" dirty="0"/>
              <a:t>The overall DNS performance in our dataset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3C2-00F6-4403-B732-297E5C6890EF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AF326D-F5D1-418F-B84A-36CF1A4072FF}"/>
              </a:ext>
            </a:extLst>
          </p:cNvPr>
          <p:cNvSpPr/>
          <p:nvPr/>
        </p:nvSpPr>
        <p:spPr>
          <a:xfrm>
            <a:off x="540060" y="1305996"/>
            <a:ext cx="5436197" cy="4779118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21DFB5-61C5-4AE2-A659-34F9030ACB20}"/>
              </a:ext>
            </a:extLst>
          </p:cNvPr>
          <p:cNvSpPr/>
          <p:nvPr/>
        </p:nvSpPr>
        <p:spPr>
          <a:xfrm>
            <a:off x="5987143" y="1320986"/>
            <a:ext cx="5436197" cy="4779118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Rectangle with Corners Rounded 10">
            <a:extLst>
              <a:ext uri="{FF2B5EF4-FFF2-40B4-BE49-F238E27FC236}">
                <a16:creationId xmlns:a16="http://schemas.microsoft.com/office/drawing/2014/main" id="{D3B5B26C-B9D2-4F34-B107-F3B33953BCB3}"/>
              </a:ext>
            </a:extLst>
          </p:cNvPr>
          <p:cNvSpPr/>
          <p:nvPr/>
        </p:nvSpPr>
        <p:spPr>
          <a:xfrm>
            <a:off x="2067025" y="2713414"/>
            <a:ext cx="2159552" cy="940871"/>
          </a:xfrm>
          <a:prstGeom prst="wedgeRoundRectCallout">
            <a:avLst>
              <a:gd name="adj1" fmla="val -62532"/>
              <a:gd name="adj2" fmla="val 16574"/>
              <a:gd name="adj3" fmla="val 16667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Overall median DNS RTT: 42ms</a:t>
            </a:r>
          </a:p>
        </p:txBody>
      </p:sp>
      <p:sp>
        <p:nvSpPr>
          <p:cNvPr id="10" name="Speech Bubble: Rectangle with Corners Rounded 10">
            <a:extLst>
              <a:ext uri="{FF2B5EF4-FFF2-40B4-BE49-F238E27FC236}">
                <a16:creationId xmlns:a16="http://schemas.microsoft.com/office/drawing/2014/main" id="{D3B5B26C-B9D2-4F34-B107-F3B33953BCB3}"/>
              </a:ext>
            </a:extLst>
          </p:cNvPr>
          <p:cNvSpPr/>
          <p:nvPr/>
        </p:nvSpPr>
        <p:spPr>
          <a:xfrm>
            <a:off x="838199" y="991893"/>
            <a:ext cx="4617204" cy="784382"/>
          </a:xfrm>
          <a:prstGeom prst="wedgeRoundRectCallout">
            <a:avLst>
              <a:gd name="adj1" fmla="val -15740"/>
              <a:gd name="adj2" fmla="val 126936"/>
              <a:gd name="adj3" fmla="val 16667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~ 80% with &lt; 100ms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(per-app RTT: ~80% with &lt; 200ms)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9687E5-436B-4EE9-A5C8-36440A14DCEC}"/>
              </a:ext>
            </a:extLst>
          </p:cNvPr>
          <p:cNvSpPr txBox="1"/>
          <p:nvPr/>
        </p:nvSpPr>
        <p:spPr>
          <a:xfrm>
            <a:off x="2067025" y="4048931"/>
            <a:ext cx="3784501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Median DNS RTT for</a:t>
            </a:r>
          </a:p>
          <a:p>
            <a:pPr algn="ctr"/>
            <a:r>
              <a:rPr lang="en-US" sz="2400" dirty="0" err="1"/>
              <a:t>WiFi</a:t>
            </a:r>
            <a:r>
              <a:rPr lang="en-US" sz="2400" dirty="0"/>
              <a:t>: 33ms; Cellular: 61ms.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9687E5-436B-4EE9-A5C8-36440A14DCEC}"/>
              </a:ext>
            </a:extLst>
          </p:cNvPr>
          <p:cNvSpPr txBox="1"/>
          <p:nvPr/>
        </p:nvSpPr>
        <p:spPr>
          <a:xfrm>
            <a:off x="8089949" y="4462540"/>
            <a:ext cx="3784501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Median DNS RTT for</a:t>
            </a:r>
          </a:p>
          <a:p>
            <a:pPr algn="ctr"/>
            <a:r>
              <a:rPr lang="en-US" sz="2400" dirty="0"/>
              <a:t>4G LTE: 56ms; </a:t>
            </a:r>
          </a:p>
          <a:p>
            <a:pPr algn="ctr"/>
            <a:r>
              <a:rPr lang="en-US" sz="2400" dirty="0"/>
              <a:t>3G: 105ms; 2G: 755ms.</a:t>
            </a:r>
          </a:p>
        </p:txBody>
      </p:sp>
    </p:spTree>
    <p:extLst>
      <p:ext uri="{BB962C8B-B14F-4D97-AF65-F5344CB8AC3E}">
        <p14:creationId xmlns:p14="http://schemas.microsoft.com/office/powerpoint/2010/main" val="52485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9FB17-C153-490B-AA45-EA82355F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b="1" dirty="0"/>
              <a:t>DNS performance of 15 LTE 4G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136E2-164F-4B15-B689-22BBE6714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3C2-00F6-4403-B732-297E5C6890EF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F24926-6C33-4F5E-90BF-951F97326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884" y="1136441"/>
            <a:ext cx="6290173" cy="5487947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725A71C0-D15B-4C52-A875-75035D4DA13D}"/>
              </a:ext>
            </a:extLst>
          </p:cNvPr>
          <p:cNvSpPr/>
          <p:nvPr/>
        </p:nvSpPr>
        <p:spPr>
          <a:xfrm>
            <a:off x="7565569" y="2036270"/>
            <a:ext cx="4201886" cy="1301164"/>
          </a:xfrm>
          <a:prstGeom prst="wedgeRoundRectCallout">
            <a:avLst>
              <a:gd name="adj1" fmla="val -60961"/>
              <a:gd name="adj2" fmla="val 5254"/>
              <a:gd name="adj3" fmla="val 16667"/>
            </a:avLst>
          </a:prstGeom>
          <a:ln w="38100">
            <a:solidFill>
              <a:srgbClr val="33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3366FF"/>
                </a:solidFill>
              </a:rPr>
              <a:t>Singtel</a:t>
            </a:r>
            <a:r>
              <a:rPr lang="en-US" sz="2400" dirty="0">
                <a:solidFill>
                  <a:srgbClr val="3366FF"/>
                </a:solidFill>
              </a:rPr>
              <a:t> has deployed the latest upgrade of LTE, Tri-band 4G+, countrywide.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CBDECA8B-9AF3-4D21-815F-4C93E64FC91B}"/>
              </a:ext>
            </a:extLst>
          </p:cNvPr>
          <p:cNvSpPr/>
          <p:nvPr/>
        </p:nvSpPr>
        <p:spPr>
          <a:xfrm>
            <a:off x="7565569" y="4449056"/>
            <a:ext cx="4201886" cy="1567343"/>
          </a:xfrm>
          <a:prstGeom prst="wedgeRoundRectCallout">
            <a:avLst>
              <a:gd name="adj1" fmla="val -60702"/>
              <a:gd name="adj2" fmla="val 34219"/>
              <a:gd name="adj3" fmla="val 16667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FF0000"/>
                </a:solidFill>
              </a:rPr>
              <a:t>DNS </a:t>
            </a:r>
            <a:r>
              <a:rPr lang="en-US" sz="2400" dirty="0">
                <a:solidFill>
                  <a:srgbClr val="FF0000"/>
                </a:solidFill>
              </a:rPr>
              <a:t>RTTs (64% of Cricket and 45% of U.S. Cellular) are still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from non-LTE networks.</a:t>
            </a:r>
          </a:p>
        </p:txBody>
      </p:sp>
    </p:spTree>
    <p:extLst>
      <p:ext uri="{BB962C8B-B14F-4D97-AF65-F5344CB8AC3E}">
        <p14:creationId xmlns:p14="http://schemas.microsoft.com/office/powerpoint/2010/main" val="169351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7CDBB-7829-46DB-878E-23C58BD69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b="1" dirty="0"/>
              <a:t>Conclusions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AF1D38-4246-4176-A4AE-A47779637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3C2-00F6-4403-B732-297E5C6890EF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 descr="E:\Research\AndSec\myDoc\1_network\MopEye\MainUI_cut.png">
            <a:extLst>
              <a:ext uri="{FF2B5EF4-FFF2-40B4-BE49-F238E27FC236}">
                <a16:creationId xmlns:a16="http://schemas.microsoft.com/office/drawing/2014/main" id="{22C9986C-DF67-447C-90C2-E2AE04F18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1412" y="2736800"/>
            <a:ext cx="2016224" cy="3584398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7D3A4E-D0E8-47D5-97EB-70CD3A0A93BE}"/>
              </a:ext>
            </a:extLst>
          </p:cNvPr>
          <p:cNvSpPr txBox="1"/>
          <p:nvPr/>
        </p:nvSpPr>
        <p:spPr>
          <a:xfrm>
            <a:off x="3985156" y="5387535"/>
            <a:ext cx="42216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Contact: </a:t>
            </a:r>
            <a:r>
              <a:rPr lang="en-US" sz="2800" dirty="0" err="1"/>
              <a:t>Daoyuan</a:t>
            </a:r>
            <a:r>
              <a:rPr lang="en-US" sz="2800" dirty="0"/>
              <a:t> Wu </a:t>
            </a:r>
            <a:r>
              <a:rPr lang="en-US" sz="2800" b="1" dirty="0"/>
              <a:t>dywu.2015@smu.edu.sg</a:t>
            </a:r>
          </a:p>
          <a:p>
            <a:pPr algn="ctr"/>
            <a:r>
              <a:rPr lang="en-US" sz="2800" dirty="0">
                <a:hlinkClick r:id="rId3"/>
              </a:rPr>
              <a:t>https://mopeye.github.io/</a:t>
            </a:r>
            <a:r>
              <a:rPr lang="en-US" sz="2800" dirty="0"/>
              <a:t> 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BF2E042-1DA1-49EE-BF2F-A72CB0597A21}"/>
              </a:ext>
            </a:extLst>
          </p:cNvPr>
          <p:cNvSpPr txBox="1">
            <a:spLocks/>
          </p:cNvSpPr>
          <p:nvPr/>
        </p:nvSpPr>
        <p:spPr>
          <a:xfrm>
            <a:off x="306324" y="1255258"/>
            <a:ext cx="5486401" cy="1335542"/>
          </a:xfrm>
          <a:prstGeom prst="rect">
            <a:avLst/>
          </a:prstGeom>
        </p:spPr>
        <p:txBody>
          <a:bodyPr vert="horz" lIns="91440" tIns="45720" rIns="7200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 err="1">
                <a:solidFill>
                  <a:srgbClr val="3366FF"/>
                </a:solidFill>
              </a:rPr>
              <a:t>MopEye</a:t>
            </a:r>
            <a:r>
              <a:rPr lang="en-US" sz="3200" dirty="0">
                <a:solidFill>
                  <a:srgbClr val="3366FF"/>
                </a:solidFill>
              </a:rPr>
              <a:t>: a novel VPN-based app for per-app mobile measurement.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2374E8-0C12-4928-B349-589DC49C0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1445" y="3128686"/>
            <a:ext cx="4621541" cy="2306410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DDF5122-FCC0-4180-A883-DABD09406A3D}"/>
              </a:ext>
            </a:extLst>
          </p:cNvPr>
          <p:cNvSpPr txBox="1">
            <a:spLocks/>
          </p:cNvSpPr>
          <p:nvPr/>
        </p:nvSpPr>
        <p:spPr>
          <a:xfrm>
            <a:off x="6218736" y="1255258"/>
            <a:ext cx="5859672" cy="1335542"/>
          </a:xfrm>
          <a:prstGeom prst="rect">
            <a:avLst/>
          </a:prstGeom>
        </p:spPr>
        <p:txBody>
          <a:bodyPr vert="horz" lIns="91440" tIns="45720" rIns="7200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solidFill>
                  <a:srgbClr val="3366FF"/>
                </a:solidFill>
              </a:rPr>
              <a:t>Accurate and lightweight, and enabling a large-scale deployment of per-app measurements.</a:t>
            </a:r>
          </a:p>
        </p:txBody>
      </p:sp>
    </p:spTree>
    <p:extLst>
      <p:ext uri="{BB962C8B-B14F-4D97-AF65-F5344CB8AC3E}">
        <p14:creationId xmlns:p14="http://schemas.microsoft.com/office/powerpoint/2010/main" val="1568859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F1378-EB03-4153-8E20-BF5F4FD35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07351-AFCC-4586-BB7F-2A51C5388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7664" cy="4351338"/>
          </a:xfrm>
        </p:spPr>
        <p:txBody>
          <a:bodyPr>
            <a:normAutofit/>
          </a:bodyPr>
          <a:lstStyle/>
          <a:p>
            <a:r>
              <a:rPr lang="en-US" dirty="0"/>
              <a:t>Improving </a:t>
            </a:r>
            <a:r>
              <a:rPr lang="en-US" dirty="0" err="1"/>
              <a:t>MopEye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Support more metrics beyond RTT and also measure non-DNS UDP traffic.</a:t>
            </a:r>
          </a:p>
          <a:p>
            <a:pPr lvl="1"/>
            <a:r>
              <a:rPr lang="en-US" dirty="0"/>
              <a:t>Improve the robustness. (research prototype </a:t>
            </a:r>
            <a:r>
              <a:rPr lang="en-US" dirty="0">
                <a:sym typeface="Wingdings" panose="05000000000000000000" pitchFamily="2" charset="2"/>
              </a:rPr>
              <a:t> commercial grade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MopEye</a:t>
            </a:r>
            <a:r>
              <a:rPr lang="en-US" dirty="0"/>
              <a:t> on iOS</a:t>
            </a:r>
          </a:p>
          <a:p>
            <a:r>
              <a:rPr lang="en-US" dirty="0"/>
              <a:t>Conduct an in-depth (and possibly an automated) analysis of our dataset.</a:t>
            </a:r>
          </a:p>
          <a:p>
            <a:r>
              <a:rPr lang="en-US" dirty="0"/>
              <a:t>Release results for developers and ISPs to optimize their performance:</a:t>
            </a:r>
          </a:p>
          <a:p>
            <a:pPr lvl="1"/>
            <a:r>
              <a:rPr lang="en-US" dirty="0"/>
              <a:t>We have already helped </a:t>
            </a:r>
            <a:r>
              <a:rPr lang="en-US" dirty="0" err="1"/>
              <a:t>Tencent</a:t>
            </a:r>
            <a:r>
              <a:rPr lang="en-US" dirty="0"/>
              <a:t> fix a WeChat DNS misconfiguration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hkminorshort.weixin.qq.com</a:t>
            </a:r>
            <a:r>
              <a:rPr lang="en-US" dirty="0"/>
              <a:t>.  (See our CoNEXT’15 poster)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5A15A-C6BB-4989-846A-3BAAB9E16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3C2-00F6-4403-B732-297E5C6890E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Please download </a:t>
            </a:r>
            <a:r>
              <a:rPr lang="en-US" dirty="0" err="1"/>
              <a:t>MopEye</a:t>
            </a:r>
            <a:r>
              <a:rPr lang="en-US" dirty="0"/>
              <a:t> from Google Play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Simply search “</a:t>
            </a:r>
            <a:r>
              <a:rPr lang="en-US" sz="4400" dirty="0" err="1"/>
              <a:t>MopEye</a:t>
            </a:r>
            <a:r>
              <a:rPr lang="en-US" sz="4400" dirty="0"/>
              <a:t>” </a:t>
            </a:r>
          </a:p>
          <a:p>
            <a:r>
              <a:rPr lang="en-US" sz="4400" dirty="0"/>
              <a:t>or visit </a:t>
            </a:r>
            <a:r>
              <a:rPr lang="en-US" sz="4400" dirty="0">
                <a:hlinkClick r:id="rId2"/>
              </a:rPr>
              <a:t>https://mopeye.github.io/</a:t>
            </a:r>
            <a:r>
              <a:rPr lang="en-US" sz="4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3207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4AD4-2A04-4E6F-A8E6-E779116A25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7D01D6-75FA-4016-8025-FCCC7A9580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265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9968F-EF35-4A2D-BCE4-7A18E29BA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Could </a:t>
            </a:r>
            <a:r>
              <a:rPr lang="en-US" dirty="0" err="1"/>
              <a:t>MopEye</a:t>
            </a:r>
            <a:r>
              <a:rPr lang="en-US" dirty="0"/>
              <a:t> also be implemented on iOS?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1C47F-D1C6-4412-AB49-003AA061D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believed so and we are on the way implementing the iOS version.</a:t>
            </a:r>
          </a:p>
          <a:p>
            <a:endParaRPr lang="en-US" dirty="0"/>
          </a:p>
          <a:p>
            <a:r>
              <a:rPr lang="en-US" dirty="0"/>
              <a:t>The underlying packet capturing technique based on the TUN virtual network device has been supported on Linux/UNIX-based systems for over 15 years.</a:t>
            </a:r>
          </a:p>
          <a:p>
            <a:pPr lvl="1"/>
            <a:r>
              <a:rPr lang="en-US" dirty="0">
                <a:hlinkClick r:id="rId2"/>
              </a:rPr>
              <a:t>https://www.kernel.org/doc/Documentation/networking/tuntap.txt</a:t>
            </a:r>
            <a:r>
              <a:rPr lang="en-US" dirty="0"/>
              <a:t> </a:t>
            </a:r>
          </a:p>
          <a:p>
            <a:r>
              <a:rPr lang="en-US" dirty="0"/>
              <a:t>Indeed, Apple has provided the TUN-based VPN API as </a:t>
            </a:r>
            <a:r>
              <a:rPr lang="en-US" b="1" dirty="0"/>
              <a:t>a private API since iOS 4.2 </a:t>
            </a:r>
            <a:r>
              <a:rPr lang="en-US" dirty="0"/>
              <a:t>and recently released it as </a:t>
            </a:r>
            <a:r>
              <a:rPr lang="en-US" b="1" dirty="0"/>
              <a:t>a public API through the network extension framework </a:t>
            </a:r>
            <a:r>
              <a:rPr lang="en-US" dirty="0"/>
              <a:t>in iOS 8.</a:t>
            </a:r>
          </a:p>
          <a:p>
            <a:pPr lvl="1"/>
            <a:r>
              <a:rPr lang="en-US" dirty="0">
                <a:hlinkClick r:id="rId3"/>
              </a:rPr>
              <a:t>http://ramezanpour.net/post/2014/08/03/configure-and-manage-vpn-connections-programmatically-in-ios-8/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70059-AA8D-4407-8634-C6C7287DA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3C2-00F6-4403-B732-297E5C6890E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281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3C230-64BF-4649-A3BC-7DDBE05D1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</a:t>
            </a:r>
            <a:r>
              <a:rPr lang="en-US" dirty="0" err="1"/>
              <a:t>MopEye</a:t>
            </a:r>
            <a:r>
              <a:rPr lang="en-US" dirty="0"/>
              <a:t> preserve user privacy?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6FD7E-72C6-41C3-9F5F-C0BEDDA6A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MopEye</a:t>
            </a:r>
            <a:r>
              <a:rPr lang="en-US" dirty="0"/>
              <a:t> adopts the local phone-side traffic forwarding scheme, without additional risks associated with VPN servers, such as leaking user traffic.</a:t>
            </a:r>
          </a:p>
          <a:p>
            <a:pPr lvl="1"/>
            <a:r>
              <a:rPr lang="en-US" dirty="0"/>
              <a:t>This is different from most of VPN apps on the market that use VPN servers for traffic relay.</a:t>
            </a:r>
          </a:p>
          <a:p>
            <a:r>
              <a:rPr lang="en-US" dirty="0"/>
              <a:t>Further, unlike </a:t>
            </a:r>
            <a:r>
              <a:rPr lang="en-US" dirty="0" err="1"/>
              <a:t>PrivacyGuard</a:t>
            </a:r>
            <a:r>
              <a:rPr lang="en-US" dirty="0"/>
              <a:t> and Haystack that perform traffic </a:t>
            </a:r>
            <a:r>
              <a:rPr lang="en-US" i="1" dirty="0"/>
              <a:t>content inspection</a:t>
            </a:r>
            <a:r>
              <a:rPr lang="en-US" dirty="0"/>
              <a:t>, </a:t>
            </a:r>
            <a:r>
              <a:rPr lang="en-US" dirty="0" err="1"/>
              <a:t>MopEye</a:t>
            </a:r>
            <a:r>
              <a:rPr lang="en-US" dirty="0"/>
              <a:t> makes no such attempt, let alone the TLS interception performed by those two.</a:t>
            </a:r>
          </a:p>
          <a:p>
            <a:pPr lvl="1"/>
            <a:r>
              <a:rPr lang="en-US" dirty="0"/>
              <a:t>We collected only the RTT information for each domain, no any URL or HTTP header information.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9ED72-AEC9-4863-8EB9-8465E6553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3C2-00F6-4403-B732-297E5C6890E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359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9AC01-2FFB-4C52-8CC9-46D39F5B7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the major permission required by </a:t>
            </a:r>
            <a:r>
              <a:rPr lang="en-US" dirty="0" err="1"/>
              <a:t>MopEye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553D6-791A-41D1-8CD3-C38FCEC46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 err="1"/>
              <a:t>MopEye</a:t>
            </a:r>
            <a:r>
              <a:rPr lang="en-US" sz="3600" dirty="0"/>
              <a:t> requires the VPN permission, similar to other VPN-based apps.</a:t>
            </a:r>
          </a:p>
          <a:p>
            <a:pPr lvl="1"/>
            <a:r>
              <a:rPr lang="fr-FR" sz="3200" dirty="0" err="1">
                <a:solidFill>
                  <a:srgbClr val="3366FF"/>
                </a:solidFill>
              </a:rPr>
              <a:t>android.permission.BIND_VPN_SERVICE</a:t>
            </a:r>
            <a:endParaRPr lang="fr-FR" sz="3200" dirty="0">
              <a:solidFill>
                <a:srgbClr val="3366FF"/>
              </a:solidFill>
            </a:endParaRPr>
          </a:p>
          <a:p>
            <a:pPr lvl="1"/>
            <a:r>
              <a:rPr lang="fr-FR" sz="3200" dirty="0">
                <a:solidFill>
                  <a:srgbClr val="3366FF"/>
                </a:solidFill>
              </a:rPr>
              <a:t>Not a root </a:t>
            </a:r>
            <a:r>
              <a:rPr lang="fr-FR" sz="3200" dirty="0" err="1">
                <a:solidFill>
                  <a:srgbClr val="3366FF"/>
                </a:solidFill>
              </a:rPr>
              <a:t>privilege</a:t>
            </a:r>
            <a:r>
              <a:rPr lang="fr-FR" sz="3200" dirty="0">
                <a:solidFill>
                  <a:srgbClr val="3366FF"/>
                </a:solidFill>
              </a:rPr>
              <a:t> and can </a:t>
            </a:r>
            <a:r>
              <a:rPr lang="fr-FR" sz="3200" dirty="0" err="1">
                <a:solidFill>
                  <a:srgbClr val="3366FF"/>
                </a:solidFill>
              </a:rPr>
              <a:t>be</a:t>
            </a:r>
            <a:r>
              <a:rPr lang="fr-FR" sz="3200" dirty="0">
                <a:solidFill>
                  <a:srgbClr val="3366FF"/>
                </a:solidFill>
              </a:rPr>
              <a:t> </a:t>
            </a:r>
            <a:r>
              <a:rPr lang="fr-FR" sz="3200" dirty="0" err="1">
                <a:solidFill>
                  <a:srgbClr val="3366FF"/>
                </a:solidFill>
              </a:rPr>
              <a:t>requested</a:t>
            </a:r>
            <a:r>
              <a:rPr lang="fr-FR" sz="3200" dirty="0">
                <a:solidFill>
                  <a:srgbClr val="3366FF"/>
                </a:solidFill>
              </a:rPr>
              <a:t> by </a:t>
            </a:r>
            <a:r>
              <a:rPr lang="fr-FR" sz="3200" dirty="0" err="1">
                <a:solidFill>
                  <a:srgbClr val="3366FF"/>
                </a:solidFill>
              </a:rPr>
              <a:t>any</a:t>
            </a:r>
            <a:r>
              <a:rPr lang="fr-FR" sz="3200" dirty="0">
                <a:solidFill>
                  <a:srgbClr val="3366FF"/>
                </a:solidFill>
              </a:rPr>
              <a:t> app.</a:t>
            </a:r>
          </a:p>
          <a:p>
            <a:pPr lvl="1"/>
            <a:endParaRPr lang="fr-FR" dirty="0"/>
          </a:p>
          <a:p>
            <a:r>
              <a:rPr lang="fr-FR" sz="3600" dirty="0"/>
              <a:t>This permission </a:t>
            </a:r>
            <a:r>
              <a:rPr lang="fr-FR" sz="3600" dirty="0" err="1"/>
              <a:t>needs</a:t>
            </a:r>
            <a:r>
              <a:rPr lang="fr-FR" sz="3600" dirty="0"/>
              <a:t> to </a:t>
            </a:r>
            <a:r>
              <a:rPr lang="fr-FR" sz="3600" dirty="0" err="1"/>
              <a:t>be</a:t>
            </a:r>
            <a:r>
              <a:rPr lang="fr-FR" sz="3600" dirty="0"/>
              <a:t> </a:t>
            </a:r>
            <a:r>
              <a:rPr lang="fr-FR" sz="3600" dirty="0" err="1"/>
              <a:t>granted</a:t>
            </a:r>
            <a:r>
              <a:rPr lang="fr-FR" sz="3600" dirty="0"/>
              <a:t> by </a:t>
            </a:r>
            <a:r>
              <a:rPr lang="fr-FR" sz="3600" dirty="0" err="1"/>
              <a:t>users</a:t>
            </a:r>
            <a:r>
              <a:rPr lang="fr-FR" sz="3600" dirty="0"/>
              <a:t> </a:t>
            </a:r>
            <a:r>
              <a:rPr lang="fr-FR" sz="3600" dirty="0" err="1"/>
              <a:t>dynamically</a:t>
            </a:r>
            <a:r>
              <a:rPr lang="fr-FR" sz="3600" dirty="0"/>
              <a:t>.</a:t>
            </a:r>
          </a:p>
          <a:p>
            <a:pPr lvl="1"/>
            <a:r>
              <a:rPr lang="fr-FR" sz="3200" dirty="0">
                <a:solidFill>
                  <a:srgbClr val="3366FF"/>
                </a:solidFill>
              </a:rPr>
              <a:t>But </a:t>
            </a:r>
            <a:r>
              <a:rPr lang="fr-FR" sz="3200" dirty="0" err="1">
                <a:solidFill>
                  <a:srgbClr val="3366FF"/>
                </a:solidFill>
              </a:rPr>
              <a:t>only</a:t>
            </a:r>
            <a:r>
              <a:rPr lang="fr-FR" sz="3200" dirty="0">
                <a:solidFill>
                  <a:srgbClr val="3366FF"/>
                </a:solidFill>
              </a:rPr>
              <a:t> once at the first time.</a:t>
            </a:r>
            <a:endParaRPr lang="en-US" sz="3200" dirty="0">
              <a:solidFill>
                <a:srgbClr val="3366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B8E62-653E-4F4F-BF1E-2212A4246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3C2-00F6-4403-B732-297E5C6890EF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798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678AC-D178-44DB-B069-818757364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Many “</a:t>
            </a:r>
            <a:r>
              <a:rPr lang="en-US" b="1" dirty="0" err="1"/>
              <a:t>Speedtest</a:t>
            </a:r>
            <a:r>
              <a:rPr lang="en-US" b="1" dirty="0"/>
              <a:t>” Apps for Mobile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CCB0F-BDE9-4D41-8499-AC898F804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3C2-00F6-4403-B732-297E5C6890EF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A32F87-0B2E-4CCA-A018-072807DB3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516432"/>
            <a:ext cx="11353800" cy="485973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814A86F-6DC5-44A7-86FA-A817DE2D4FA0}"/>
              </a:ext>
            </a:extLst>
          </p:cNvPr>
          <p:cNvSpPr/>
          <p:nvPr/>
        </p:nvSpPr>
        <p:spPr>
          <a:xfrm>
            <a:off x="93921" y="161021"/>
            <a:ext cx="12004158" cy="6291108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956D0EF-A195-4C57-BE59-539911C36596}"/>
              </a:ext>
            </a:extLst>
          </p:cNvPr>
          <p:cNvSpPr/>
          <p:nvPr/>
        </p:nvSpPr>
        <p:spPr>
          <a:xfrm>
            <a:off x="381254" y="292810"/>
            <a:ext cx="11429493" cy="11680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Follow </a:t>
            </a:r>
            <a:r>
              <a:rPr lang="en-US" sz="4000" dirty="0">
                <a:solidFill>
                  <a:srgbClr val="FFFF00"/>
                </a:solidFill>
              </a:rPr>
              <a:t>the landline measurement paradigm</a:t>
            </a:r>
            <a:r>
              <a:rPr lang="en-US" sz="4000" dirty="0"/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3E77D85-EC61-4408-8E8B-9ACB8C3380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837" y="3238048"/>
            <a:ext cx="1302885" cy="13155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6D12FB1-B19F-482A-ACA8-266FC325977E}"/>
              </a:ext>
            </a:extLst>
          </p:cNvPr>
          <p:cNvSpPr txBox="1"/>
          <p:nvPr/>
        </p:nvSpPr>
        <p:spPr>
          <a:xfrm>
            <a:off x="1259836" y="4542759"/>
            <a:ext cx="22968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Measurement apps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7AE7EF-109F-4714-95C3-24A475EDA6DB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 flipV="1">
            <a:off x="3059722" y="2337653"/>
            <a:ext cx="4274916" cy="1558193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67F40C1-494C-44CC-A940-37AF27FE1DF4}"/>
              </a:ext>
            </a:extLst>
          </p:cNvPr>
          <p:cNvSpPr txBox="1"/>
          <p:nvPr/>
        </p:nvSpPr>
        <p:spPr>
          <a:xfrm rot="20414730">
            <a:off x="3959153" y="2636072"/>
            <a:ext cx="24028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Actively send probe packets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C8FA8F6-61CF-449D-BD27-C9D0E6B63CF1}"/>
              </a:ext>
            </a:extLst>
          </p:cNvPr>
          <p:cNvSpPr/>
          <p:nvPr/>
        </p:nvSpPr>
        <p:spPr>
          <a:xfrm>
            <a:off x="7334638" y="1714392"/>
            <a:ext cx="2561309" cy="1246522"/>
          </a:xfrm>
          <a:prstGeom prst="round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Measurement servers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6450E53-43C4-4FD2-AB7B-B998AD8FE0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828" y="2389575"/>
            <a:ext cx="2813394" cy="1290219"/>
          </a:xfrm>
          <a:prstGeom prst="rect">
            <a:avLst/>
          </a:prstGeo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2BFA93C-BBC7-49FA-A121-58EB2BB3DF53}"/>
              </a:ext>
            </a:extLst>
          </p:cNvPr>
          <p:cNvSpPr/>
          <p:nvPr/>
        </p:nvSpPr>
        <p:spPr>
          <a:xfrm>
            <a:off x="7334637" y="5182913"/>
            <a:ext cx="2561309" cy="124652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Various app servers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8B4F35-CBBD-40F1-9A6A-6C23B866D853}"/>
              </a:ext>
            </a:extLst>
          </p:cNvPr>
          <p:cNvSpPr txBox="1"/>
          <p:nvPr/>
        </p:nvSpPr>
        <p:spPr>
          <a:xfrm>
            <a:off x="6438106" y="5019812"/>
            <a:ext cx="7941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i="1" dirty="0">
                <a:solidFill>
                  <a:srgbClr val="FF0000"/>
                </a:solidFill>
              </a:rPr>
              <a:t>?</a:t>
            </a:r>
          </a:p>
        </p:txBody>
      </p:sp>
      <p:pic>
        <p:nvPicPr>
          <p:cNvPr id="31" name="图片 9" descr="facebook-icon.png">
            <a:extLst>
              <a:ext uri="{FF2B5EF4-FFF2-40B4-BE49-F238E27FC236}">
                <a16:creationId xmlns:a16="http://schemas.microsoft.com/office/drawing/2014/main" id="{B8CEE448-B08A-4ADF-8F13-8E8FB6C202DF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868585" y="5181231"/>
            <a:ext cx="576064" cy="576064"/>
          </a:xfrm>
          <a:prstGeom prst="rect">
            <a:avLst/>
          </a:prstGeom>
        </p:spPr>
      </p:pic>
      <p:pic>
        <p:nvPicPr>
          <p:cNvPr id="32" name="图片 10" descr="whatsapp-for-blackberry-10.png">
            <a:extLst>
              <a:ext uri="{FF2B5EF4-FFF2-40B4-BE49-F238E27FC236}">
                <a16:creationId xmlns:a16="http://schemas.microsoft.com/office/drawing/2014/main" id="{30112F04-23C1-4CF3-A91C-B582EAB2376D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101542" y="5156570"/>
            <a:ext cx="648072" cy="64807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20EC0D2-6439-420B-A302-EBDE8CBFB4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298" y="5817332"/>
            <a:ext cx="684040" cy="67300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C7EDD38-441C-4469-B029-BD3A987AAF5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053" y="5845018"/>
            <a:ext cx="611488" cy="632678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E7A01F2-8516-482B-AC7C-0B9564208BE3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3059722" y="3895846"/>
            <a:ext cx="3378384" cy="1908796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4AA9A04-2849-4F1A-853D-5784316F6212}"/>
              </a:ext>
            </a:extLst>
          </p:cNvPr>
          <p:cNvSpPr/>
          <p:nvPr/>
        </p:nvSpPr>
        <p:spPr>
          <a:xfrm>
            <a:off x="3737829" y="3760283"/>
            <a:ext cx="7741989" cy="7023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“Effective”: the </a:t>
            </a:r>
            <a:r>
              <a:rPr lang="en-US" sz="2800" b="1" dirty="0">
                <a:solidFill>
                  <a:srgbClr val="FF0000"/>
                </a:solidFill>
              </a:rPr>
              <a:t>overall</a:t>
            </a:r>
            <a:r>
              <a:rPr lang="en-US" sz="2800" b="1" dirty="0"/>
              <a:t> performance of </a:t>
            </a:r>
            <a:r>
              <a:rPr lang="en-US" sz="2800" b="1" dirty="0">
                <a:highlight>
                  <a:srgbClr val="FFFF00"/>
                </a:highlight>
              </a:rPr>
              <a:t>networks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89BF297-39A3-415D-9136-07DBD35717CB}"/>
              </a:ext>
            </a:extLst>
          </p:cNvPr>
          <p:cNvSpPr txBox="1"/>
          <p:nvPr/>
        </p:nvSpPr>
        <p:spPr>
          <a:xfrm rot="1856233">
            <a:off x="4748914" y="4184227"/>
            <a:ext cx="6640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FF0000"/>
                </a:solidFill>
              </a:rPr>
              <a:t>×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5373860-7EAE-4003-B428-635F65A3A3B5}"/>
              </a:ext>
            </a:extLst>
          </p:cNvPr>
          <p:cNvSpPr/>
          <p:nvPr/>
        </p:nvSpPr>
        <p:spPr>
          <a:xfrm>
            <a:off x="1652950" y="5467653"/>
            <a:ext cx="4366056" cy="1225929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FF0000"/>
                </a:solidFill>
              </a:rPr>
              <a:t>App and app server agnostic</a:t>
            </a:r>
            <a:endParaRPr lang="en-US" sz="2400" b="1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FF0000"/>
                </a:solidFill>
              </a:rPr>
              <a:t>App time-of-use agnostic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48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/>
      <p:bldP spid="17" grpId="0"/>
      <p:bldP spid="17" grpId="1"/>
      <p:bldP spid="19" grpId="0" animBg="1"/>
      <p:bldP spid="29" grpId="0" animBg="1"/>
      <p:bldP spid="30" grpId="0"/>
      <p:bldP spid="28" grpId="0" animBg="1"/>
      <p:bldP spid="44" grpId="0"/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Our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2251"/>
            <a:ext cx="10515600" cy="4351338"/>
          </a:xfrm>
        </p:spPr>
        <p:txBody>
          <a:bodyPr>
            <a:normAutofit/>
          </a:bodyPr>
          <a:lstStyle/>
          <a:p>
            <a:r>
              <a:rPr lang="en-US" sz="4000" dirty="0"/>
              <a:t>A </a:t>
            </a:r>
            <a:r>
              <a:rPr lang="en-US" sz="4000" dirty="0" err="1"/>
              <a:t>speedtest</a:t>
            </a:r>
            <a:r>
              <a:rPr lang="en-US" sz="4000" dirty="0"/>
              <a:t> app that can </a:t>
            </a:r>
            <a:r>
              <a:rPr lang="en-US" sz="4000" dirty="0">
                <a:solidFill>
                  <a:srgbClr val="3366FF"/>
                </a:solidFill>
              </a:rPr>
              <a:t>accurately</a:t>
            </a:r>
            <a:r>
              <a:rPr lang="en-US" sz="4000" dirty="0"/>
              <a:t> and </a:t>
            </a:r>
            <a:r>
              <a:rPr lang="en-US" sz="4000" dirty="0">
                <a:solidFill>
                  <a:srgbClr val="3366FF"/>
                </a:solidFill>
              </a:rPr>
              <a:t>promptly</a:t>
            </a:r>
            <a:r>
              <a:rPr lang="en-US" sz="4000" dirty="0"/>
              <a:t> measure latency (and other metrics) on the </a:t>
            </a:r>
            <a:r>
              <a:rPr lang="en-US" sz="4000" dirty="0">
                <a:solidFill>
                  <a:srgbClr val="3366FF"/>
                </a:solidFill>
              </a:rPr>
              <a:t>app level </a:t>
            </a:r>
            <a:r>
              <a:rPr lang="en-US" sz="4000" dirty="0"/>
              <a:t>with</a:t>
            </a:r>
            <a:r>
              <a:rPr lang="en-US" sz="4000" dirty="0">
                <a:solidFill>
                  <a:srgbClr val="3366FF"/>
                </a:solidFill>
              </a:rPr>
              <a:t> minimal overheads</a:t>
            </a:r>
          </a:p>
          <a:p>
            <a:pPr marL="898525" lvl="1" indent="-441325">
              <a:buFont typeface="Courier New" panose="02070309020205020404" pitchFamily="49" charset="0"/>
              <a:buChar char="o"/>
            </a:pPr>
            <a:r>
              <a:rPr lang="en-US" sz="3200" dirty="0"/>
              <a:t>Accuracy: comparable to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tcpdump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98525" lvl="1" indent="-441325">
              <a:buFont typeface="Courier New" panose="02070309020205020404" pitchFamily="49" charset="0"/>
              <a:buChar char="o"/>
            </a:pPr>
            <a:r>
              <a:rPr lang="en-US" sz="3200" dirty="0"/>
              <a:t>Promptness: Always-on monitoring</a:t>
            </a:r>
          </a:p>
          <a:p>
            <a:pPr marL="898525" lvl="1" indent="-441325">
              <a:buFont typeface="Courier New" panose="02070309020205020404" pitchFamily="49" charset="0"/>
              <a:buChar char="o"/>
            </a:pPr>
            <a:r>
              <a:rPr lang="en-US" sz="3200" dirty="0"/>
              <a:t>App level: each active app and its domains</a:t>
            </a:r>
          </a:p>
          <a:p>
            <a:pPr marL="898525" lvl="1" indent="-441325">
              <a:buFont typeface="Courier New" panose="02070309020205020404" pitchFamily="49" charset="0"/>
              <a:buChar char="o"/>
            </a:pPr>
            <a:r>
              <a:rPr lang="en-US" sz="3200" dirty="0"/>
              <a:t>Minimal overheads: No additional probe traffic; low latency, energy and bandwidth overhead</a:t>
            </a:r>
          </a:p>
          <a:p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3C2-00F6-4403-B732-297E5C6890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0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90CF0-3DE0-411D-BB46-6655BF5C2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10515600" cy="1325563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rgbClr val="3366FF"/>
                </a:solidFill>
              </a:rPr>
              <a:t>MopEye</a:t>
            </a:r>
            <a:r>
              <a:rPr lang="en-US" b="1" dirty="0">
                <a:solidFill>
                  <a:srgbClr val="3366FF"/>
                </a:solidFill>
              </a:rPr>
              <a:t>: An Android Measurement App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6DD34-654B-438A-95CC-207B03872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321C4-174F-4F5B-8DDE-C1B0DB12D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A new paradigm of measuring per-app network performance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B6BF5F-2C77-4032-A845-C895BA3E64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7194E0-1B0D-4C00-80A3-3EDBD1AFA73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Perform the measurement </a:t>
            </a:r>
            <a:r>
              <a:rPr lang="en-US" b="1" dirty="0">
                <a:solidFill>
                  <a:srgbClr val="FF0000"/>
                </a:solidFill>
              </a:rPr>
              <a:t>whenever</a:t>
            </a:r>
            <a:r>
              <a:rPr lang="en-US" b="1" dirty="0"/>
              <a:t> there is app traffic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0E734-46E8-476F-B0B6-AFB2BA3F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3C2-00F6-4403-B732-297E5C6890EF}" type="slidenum">
              <a:rPr lang="en-US" smtClean="0"/>
              <a:t>5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4C56B84-3577-4BEF-93FC-7E2DEF256E41}"/>
              </a:ext>
            </a:extLst>
          </p:cNvPr>
          <p:cNvSpPr/>
          <p:nvPr/>
        </p:nvSpPr>
        <p:spPr>
          <a:xfrm>
            <a:off x="1618570" y="1121433"/>
            <a:ext cx="3600223" cy="126641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FF00"/>
                </a:solidFill>
              </a:rPr>
              <a:t>Per-app measurement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775733-421F-4488-85F4-77E03A852616}"/>
              </a:ext>
            </a:extLst>
          </p:cNvPr>
          <p:cNvSpPr/>
          <p:nvPr/>
        </p:nvSpPr>
        <p:spPr>
          <a:xfrm>
            <a:off x="6963683" y="1121433"/>
            <a:ext cx="3600223" cy="125688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FF00"/>
                </a:solidFill>
              </a:rPr>
              <a:t>Opportunistic Monitoring</a:t>
            </a:r>
          </a:p>
        </p:txBody>
      </p:sp>
      <p:pic>
        <p:nvPicPr>
          <p:cNvPr id="11" name="Picture 10" descr="E:\Research\AndSec\myDoc\1_network\MopEye\MainUI_cut.png">
            <a:extLst>
              <a:ext uri="{FF2B5EF4-FFF2-40B4-BE49-F238E27FC236}">
                <a16:creationId xmlns:a16="http://schemas.microsoft.com/office/drawing/2014/main" id="{8BE9B528-DF5D-48E3-88D8-B9F65AE37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43" y="2505611"/>
            <a:ext cx="2449338" cy="4354378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02A00E1-4137-48CD-B9B4-2C6A431DF2EF}"/>
              </a:ext>
            </a:extLst>
          </p:cNvPr>
          <p:cNvSpPr txBox="1"/>
          <p:nvPr/>
        </p:nvSpPr>
        <p:spPr>
          <a:xfrm>
            <a:off x="3857520" y="3713304"/>
            <a:ext cx="23762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C00000"/>
                </a:solidFill>
              </a:rPr>
              <a:t>A list of different apps’</a:t>
            </a:r>
          </a:p>
          <a:p>
            <a:r>
              <a:rPr lang="en-US" altLang="zh-CN" sz="3000" b="1" dirty="0">
                <a:solidFill>
                  <a:srgbClr val="C00000"/>
                </a:solidFill>
              </a:rPr>
              <a:t>performance</a:t>
            </a:r>
            <a:endParaRPr lang="zh-CN" altLang="en-US" sz="3000" b="1" dirty="0">
              <a:solidFill>
                <a:srgbClr val="C00000"/>
              </a:solidFill>
            </a:endParaRPr>
          </a:p>
        </p:txBody>
      </p:sp>
      <p:sp>
        <p:nvSpPr>
          <p:cNvPr id="13" name="左大括号 7">
            <a:extLst>
              <a:ext uri="{FF2B5EF4-FFF2-40B4-BE49-F238E27FC236}">
                <a16:creationId xmlns:a16="http://schemas.microsoft.com/office/drawing/2014/main" id="{3CAC4134-104C-4A77-ACA0-F7D27B2F7BDA}"/>
              </a:ext>
            </a:extLst>
          </p:cNvPr>
          <p:cNvSpPr/>
          <p:nvPr/>
        </p:nvSpPr>
        <p:spPr>
          <a:xfrm rot="10800000">
            <a:off x="3430396" y="3328983"/>
            <a:ext cx="372694" cy="2860679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CC4478-880B-4DCE-B332-212F32D9E926}"/>
              </a:ext>
            </a:extLst>
          </p:cNvPr>
          <p:cNvSpPr/>
          <p:nvPr/>
        </p:nvSpPr>
        <p:spPr>
          <a:xfrm>
            <a:off x="6158736" y="3437560"/>
            <a:ext cx="5265770" cy="25585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Leverage the </a:t>
            </a:r>
            <a:r>
              <a:rPr lang="en-US" sz="2400" dirty="0" err="1">
                <a:solidFill>
                  <a:schemeClr val="tx1"/>
                </a:solidFill>
                <a:highlight>
                  <a:srgbClr val="FFFF00"/>
                </a:highlight>
              </a:rPr>
              <a:t>VpnService</a:t>
            </a:r>
            <a:r>
              <a:rPr lang="en-US" sz="2400" dirty="0">
                <a:solidFill>
                  <a:schemeClr val="tx1"/>
                </a:solidFill>
              </a:rPr>
              <a:t> API available on Android 4.0+ 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66FF"/>
                </a:solidFill>
              </a:rPr>
              <a:t>passively</a:t>
            </a:r>
            <a:r>
              <a:rPr lang="en-US" sz="2400" dirty="0">
                <a:solidFill>
                  <a:schemeClr val="tx1"/>
                </a:solidFill>
              </a:rPr>
              <a:t> capture the traffic initiated by all apps;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and forward them </a:t>
            </a:r>
            <a:r>
              <a:rPr lang="en-US" sz="2400" dirty="0">
                <a:solidFill>
                  <a:srgbClr val="3366FF"/>
                </a:solidFill>
              </a:rPr>
              <a:t>actively</a:t>
            </a:r>
            <a:r>
              <a:rPr lang="en-US" sz="2400" dirty="0">
                <a:solidFill>
                  <a:schemeClr val="tx1"/>
                </a:solidFill>
              </a:rPr>
              <a:t> to the remote app servers using socket calls.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D71F59-9B22-451C-AFEC-B4AF2438CFDF}"/>
              </a:ext>
            </a:extLst>
          </p:cNvPr>
          <p:cNvSpPr txBox="1"/>
          <p:nvPr/>
        </p:nvSpPr>
        <p:spPr>
          <a:xfrm>
            <a:off x="6163583" y="5956344"/>
            <a:ext cx="52560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</a:rPr>
              <a:t>No rooting, additional traffic and user intervention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pic>
        <p:nvPicPr>
          <p:cNvPr id="15" name="Picture 3" descr="E:\Research\AndSec\myDoc\1_network\MopEye\SecondUI_cut.png">
            <a:extLst>
              <a:ext uri="{FF2B5EF4-FFF2-40B4-BE49-F238E27FC236}">
                <a16:creationId xmlns:a16="http://schemas.microsoft.com/office/drawing/2014/main" id="{73A9A1EF-1938-44B3-B75A-17E8334BB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10643" y="2505611"/>
            <a:ext cx="2448306" cy="4352544"/>
          </a:xfrm>
          <a:prstGeom prst="rect">
            <a:avLst/>
          </a:prstGeom>
          <a:noFill/>
        </p:spPr>
      </p:pic>
      <p:sp>
        <p:nvSpPr>
          <p:cNvPr id="16" name="左大括号 7">
            <a:extLst>
              <a:ext uri="{FF2B5EF4-FFF2-40B4-BE49-F238E27FC236}">
                <a16:creationId xmlns:a16="http://schemas.microsoft.com/office/drawing/2014/main" id="{2737A10E-844B-4722-9145-090309DBC702}"/>
              </a:ext>
            </a:extLst>
          </p:cNvPr>
          <p:cNvSpPr/>
          <p:nvPr/>
        </p:nvSpPr>
        <p:spPr>
          <a:xfrm rot="10800000">
            <a:off x="3430394" y="3328980"/>
            <a:ext cx="372695" cy="322238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94086A-BD29-490F-9676-972BD9DE99FC}"/>
              </a:ext>
            </a:extLst>
          </p:cNvPr>
          <p:cNvSpPr txBox="1"/>
          <p:nvPr/>
        </p:nvSpPr>
        <p:spPr>
          <a:xfrm>
            <a:off x="3857520" y="3558623"/>
            <a:ext cx="23762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C00000"/>
                </a:solidFill>
              </a:rPr>
              <a:t>The detailed performance of </a:t>
            </a:r>
            <a:r>
              <a:rPr lang="en-US" altLang="zh-CN" sz="3000" b="1" dirty="0">
                <a:solidFill>
                  <a:srgbClr val="3366FF"/>
                </a:solidFill>
              </a:rPr>
              <a:t>different</a:t>
            </a:r>
            <a:r>
              <a:rPr lang="en-US" altLang="zh-CN" sz="3000" b="1" dirty="0">
                <a:solidFill>
                  <a:srgbClr val="C00000"/>
                </a:solidFill>
              </a:rPr>
              <a:t> </a:t>
            </a:r>
            <a:r>
              <a:rPr lang="en-US" altLang="zh-CN" sz="3000" b="1" dirty="0">
                <a:solidFill>
                  <a:srgbClr val="3366FF"/>
                </a:solidFill>
              </a:rPr>
              <a:t>Facebook’s</a:t>
            </a:r>
            <a:r>
              <a:rPr lang="en-US" altLang="zh-CN" sz="3000" b="1" dirty="0">
                <a:solidFill>
                  <a:srgbClr val="C00000"/>
                </a:solidFill>
              </a:rPr>
              <a:t> </a:t>
            </a:r>
            <a:r>
              <a:rPr lang="en-US" altLang="zh-CN" sz="3000" b="1" dirty="0">
                <a:solidFill>
                  <a:srgbClr val="3366FF"/>
                </a:solidFill>
              </a:rPr>
              <a:t>domains.</a:t>
            </a:r>
            <a:endParaRPr lang="zh-CN" altLang="en-US" sz="3000" b="1" dirty="0">
              <a:solidFill>
                <a:srgbClr val="3366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771F4D-9AEB-41BE-9EFC-F8CEB84C35A5}"/>
              </a:ext>
            </a:extLst>
          </p:cNvPr>
          <p:cNvSpPr/>
          <p:nvPr/>
        </p:nvSpPr>
        <p:spPr>
          <a:xfrm>
            <a:off x="1010643" y="2505611"/>
            <a:ext cx="2462802" cy="459836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502C5B-6DE7-474C-B0A9-4D5880BA29A4}"/>
              </a:ext>
            </a:extLst>
          </p:cNvPr>
          <p:cNvSpPr/>
          <p:nvPr/>
        </p:nvSpPr>
        <p:spPr>
          <a:xfrm>
            <a:off x="1010643" y="6553199"/>
            <a:ext cx="2448306" cy="304955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0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/>
      <p:bldP spid="6" grpId="0" build="p"/>
      <p:bldP spid="8" grpId="0" animBg="1"/>
      <p:bldP spid="9" grpId="0" animBg="1"/>
      <p:bldP spid="12" grpId="0"/>
      <p:bldP spid="12" grpId="1"/>
      <p:bldP spid="13" grpId="0" animBg="1"/>
      <p:bldP spid="13" grpId="1" animBg="1"/>
      <p:bldP spid="17" grpId="0" animBg="1"/>
      <p:bldP spid="18" grpId="0"/>
      <p:bldP spid="16" grpId="0" animBg="1"/>
      <p:bldP spid="19" grpId="0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6BCE1-B771-4186-89B5-02561FFCC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t"/>
          <a:lstStyle/>
          <a:p>
            <a:pPr algn="ctr"/>
            <a:r>
              <a:rPr lang="en-US" b="1" dirty="0"/>
              <a:t>Packet Relaying and RTT Measurement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EA0C58-6DF9-41BC-AE54-016B6F94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3C2-00F6-4403-B732-297E5C6890EF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2" descr="J:\7507-256x256x32.png">
            <a:extLst>
              <a:ext uri="{FF2B5EF4-FFF2-40B4-BE49-F238E27FC236}">
                <a16:creationId xmlns:a16="http://schemas.microsoft.com/office/drawing/2014/main" id="{CDCDDE3D-47E9-4744-B368-9D4093169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65071" y="2647365"/>
            <a:ext cx="792088" cy="792088"/>
          </a:xfrm>
          <a:prstGeom prst="rect">
            <a:avLst/>
          </a:prstGeom>
          <a:noFill/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FF1CD3B-9D1C-4369-B7A5-2D3247CA7069}"/>
              </a:ext>
            </a:extLst>
          </p:cNvPr>
          <p:cNvSpPr/>
          <p:nvPr/>
        </p:nvSpPr>
        <p:spPr>
          <a:xfrm>
            <a:off x="5469983" y="2215317"/>
            <a:ext cx="1440160" cy="3744416"/>
          </a:xfrm>
          <a:prstGeom prst="rect">
            <a:avLst/>
          </a:prstGeom>
          <a:solidFill>
            <a:srgbClr val="EEECE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8F2AF8A-D1AE-4254-B8DD-15E125A13296}"/>
              </a:ext>
            </a:extLst>
          </p:cNvPr>
          <p:cNvSpPr/>
          <p:nvPr/>
        </p:nvSpPr>
        <p:spPr>
          <a:xfrm>
            <a:off x="2127366" y="3937008"/>
            <a:ext cx="3198601" cy="288032"/>
          </a:xfrm>
          <a:prstGeom prst="rect">
            <a:avLst/>
          </a:prstGeom>
          <a:solidFill>
            <a:srgbClr val="000000">
              <a:alpha val="18824"/>
            </a:srgbClr>
          </a:solidFill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297A521-FFBB-49A3-8CBD-4FA0FC7963D2}"/>
              </a:ext>
            </a:extLst>
          </p:cNvPr>
          <p:cNvSpPr/>
          <p:nvPr/>
        </p:nvSpPr>
        <p:spPr>
          <a:xfrm>
            <a:off x="5325967" y="3792992"/>
            <a:ext cx="144016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775D89-8A6D-4CDB-A4C9-BCF5D39537CD}"/>
              </a:ext>
            </a:extLst>
          </p:cNvPr>
          <p:cNvSpPr txBox="1"/>
          <p:nvPr/>
        </p:nvSpPr>
        <p:spPr>
          <a:xfrm>
            <a:off x="1047246" y="5631631"/>
            <a:ext cx="792088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Apps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图片 9" descr="facebook-icon.png">
            <a:extLst>
              <a:ext uri="{FF2B5EF4-FFF2-40B4-BE49-F238E27FC236}">
                <a16:creationId xmlns:a16="http://schemas.microsoft.com/office/drawing/2014/main" id="{8447768D-C792-4C31-A6CE-2066C0046ED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9254" y="2575357"/>
            <a:ext cx="576064" cy="576064"/>
          </a:xfrm>
          <a:prstGeom prst="rect">
            <a:avLst/>
          </a:prstGeom>
        </p:spPr>
      </p:pic>
      <p:pic>
        <p:nvPicPr>
          <p:cNvPr id="11" name="图片 10" descr="whatsapp-for-blackberry-10.png">
            <a:extLst>
              <a:ext uri="{FF2B5EF4-FFF2-40B4-BE49-F238E27FC236}">
                <a16:creationId xmlns:a16="http://schemas.microsoft.com/office/drawing/2014/main" id="{6D72AA23-098D-43CD-B37B-37F7EE03F986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19254" y="4951621"/>
            <a:ext cx="648072" cy="648072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140DD93-31B3-468E-83AB-6402C937E77C}"/>
              </a:ext>
            </a:extLst>
          </p:cNvPr>
          <p:cNvCxnSpPr>
            <a:cxnSpLocks/>
            <a:stCxn id="7" idx="1"/>
            <a:endCxn id="10" idx="2"/>
          </p:cNvCxnSpPr>
          <p:nvPr/>
        </p:nvCxnSpPr>
        <p:spPr>
          <a:xfrm flipH="1" flipV="1">
            <a:off x="1407286" y="3151421"/>
            <a:ext cx="720080" cy="929603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8C5B3A4-E45C-4CFE-99B8-C40A48535414}"/>
              </a:ext>
            </a:extLst>
          </p:cNvPr>
          <p:cNvCxnSpPr>
            <a:cxnSpLocks/>
            <a:stCxn id="7" idx="1"/>
            <a:endCxn id="11" idx="0"/>
          </p:cNvCxnSpPr>
          <p:nvPr/>
        </p:nvCxnSpPr>
        <p:spPr>
          <a:xfrm flipH="1">
            <a:off x="1443290" y="4081024"/>
            <a:ext cx="684076" cy="870597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7066A7A-1A41-4006-84E0-390848F95CC2}"/>
              </a:ext>
            </a:extLst>
          </p:cNvPr>
          <p:cNvSpPr txBox="1"/>
          <p:nvPr/>
        </p:nvSpPr>
        <p:spPr>
          <a:xfrm>
            <a:off x="3258614" y="4231541"/>
            <a:ext cx="9361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Tunnel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81D9484-BD37-4049-BC48-9BF0F8F3C621}"/>
              </a:ext>
            </a:extLst>
          </p:cNvPr>
          <p:cNvCxnSpPr>
            <a:cxnSpLocks/>
          </p:cNvCxnSpPr>
          <p:nvPr/>
        </p:nvCxnSpPr>
        <p:spPr>
          <a:xfrm>
            <a:off x="6838134" y="3068960"/>
            <a:ext cx="3470953" cy="10453"/>
          </a:xfrm>
          <a:prstGeom prst="straightConnector1">
            <a:avLst/>
          </a:prstGeom>
          <a:ln w="28575">
            <a:solidFill>
              <a:srgbClr val="3366FF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22C2BE0-3B56-4DC1-9152-ADA8DE500231}"/>
              </a:ext>
            </a:extLst>
          </p:cNvPr>
          <p:cNvSpPr txBox="1"/>
          <p:nvPr/>
        </p:nvSpPr>
        <p:spPr>
          <a:xfrm>
            <a:off x="2688470" y="2647365"/>
            <a:ext cx="234727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Which app for an outgoing packet?</a:t>
            </a:r>
            <a:endParaRPr lang="zh-CN" alt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F079016A-0299-4CC0-8363-89BFA7E47B45}"/>
              </a:ext>
            </a:extLst>
          </p:cNvPr>
          <p:cNvSpPr/>
          <p:nvPr/>
        </p:nvSpPr>
        <p:spPr>
          <a:xfrm>
            <a:off x="5650051" y="4519573"/>
            <a:ext cx="1080024" cy="1080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F47B713-D38E-42BA-A0E6-EE9447F2442C}"/>
              </a:ext>
            </a:extLst>
          </p:cNvPr>
          <p:cNvSpPr/>
          <p:nvPr/>
        </p:nvSpPr>
        <p:spPr>
          <a:xfrm>
            <a:off x="2278331" y="5277270"/>
            <a:ext cx="144016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9212A23-7D7E-49DD-A54A-195D7ADCF3F9}"/>
              </a:ext>
            </a:extLst>
          </p:cNvPr>
          <p:cNvSpPr/>
          <p:nvPr/>
        </p:nvSpPr>
        <p:spPr>
          <a:xfrm>
            <a:off x="3380578" y="5251571"/>
            <a:ext cx="252000" cy="252000"/>
          </a:xfrm>
          <a:prstGeom prst="rect">
            <a:avLst/>
          </a:prstGeom>
          <a:solidFill>
            <a:srgbClr val="C00000"/>
          </a:solidFill>
          <a:ln w="762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CCE3F1-536A-460B-A62D-6F7DB34BD40E}"/>
              </a:ext>
            </a:extLst>
          </p:cNvPr>
          <p:cNvSpPr txBox="1"/>
          <p:nvPr/>
        </p:nvSpPr>
        <p:spPr>
          <a:xfrm>
            <a:off x="3668608" y="5129621"/>
            <a:ext cx="153583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User-space TCP state machine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A26F35-1FE2-4874-B566-1EDCF5BC22B6}"/>
              </a:ext>
            </a:extLst>
          </p:cNvPr>
          <p:cNvSpPr txBox="1"/>
          <p:nvPr/>
        </p:nvSpPr>
        <p:spPr>
          <a:xfrm>
            <a:off x="3668610" y="5755627"/>
            <a:ext cx="792088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Socket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instance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FB780E5-112B-448E-8361-19F0CB23C1AD}"/>
              </a:ext>
            </a:extLst>
          </p:cNvPr>
          <p:cNvSpPr/>
          <p:nvPr/>
        </p:nvSpPr>
        <p:spPr>
          <a:xfrm>
            <a:off x="3380578" y="5899643"/>
            <a:ext cx="252000" cy="252000"/>
          </a:xfrm>
          <a:prstGeom prst="rect">
            <a:avLst/>
          </a:prstGeom>
          <a:solidFill>
            <a:srgbClr val="3366FF"/>
          </a:solidFill>
          <a:ln w="762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91688B-946C-46B6-A40D-4CE33376D41E}"/>
              </a:ext>
            </a:extLst>
          </p:cNvPr>
          <p:cNvSpPr txBox="1"/>
          <p:nvPr/>
        </p:nvSpPr>
        <p:spPr>
          <a:xfrm>
            <a:off x="2477011" y="5186678"/>
            <a:ext cx="912245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Virtual network interface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97B8DA3-AE44-4292-B489-64FEF1114479}"/>
              </a:ext>
            </a:extLst>
          </p:cNvPr>
          <p:cNvSpPr/>
          <p:nvPr/>
        </p:nvSpPr>
        <p:spPr>
          <a:xfrm>
            <a:off x="5541991" y="4951621"/>
            <a:ext cx="252000" cy="252000"/>
          </a:xfrm>
          <a:prstGeom prst="rect">
            <a:avLst/>
          </a:prstGeom>
          <a:solidFill>
            <a:srgbClr val="C00000"/>
          </a:solidFill>
          <a:ln w="762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8540F5D-0C7C-4F2C-BA9B-5C97C6CA7987}"/>
              </a:ext>
            </a:extLst>
          </p:cNvPr>
          <p:cNvSpPr/>
          <p:nvPr/>
        </p:nvSpPr>
        <p:spPr>
          <a:xfrm>
            <a:off x="6586135" y="4951621"/>
            <a:ext cx="252000" cy="252000"/>
          </a:xfrm>
          <a:prstGeom prst="rect">
            <a:avLst/>
          </a:prstGeom>
          <a:solidFill>
            <a:srgbClr val="3366FF"/>
          </a:solidFill>
          <a:ln w="762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77B9A74F-A6A0-4D28-BD42-28832F54945A}"/>
              </a:ext>
            </a:extLst>
          </p:cNvPr>
          <p:cNvSpPr/>
          <p:nvPr/>
        </p:nvSpPr>
        <p:spPr>
          <a:xfrm>
            <a:off x="5650051" y="2503445"/>
            <a:ext cx="1080024" cy="1080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4CF2744-6071-4BF5-AF89-01FBD75803B8}"/>
              </a:ext>
            </a:extLst>
          </p:cNvPr>
          <p:cNvSpPr/>
          <p:nvPr/>
        </p:nvSpPr>
        <p:spPr>
          <a:xfrm>
            <a:off x="5541991" y="2935493"/>
            <a:ext cx="252000" cy="252000"/>
          </a:xfrm>
          <a:prstGeom prst="rect">
            <a:avLst/>
          </a:prstGeom>
          <a:solidFill>
            <a:srgbClr val="C00000"/>
          </a:solidFill>
          <a:ln w="762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AECEE40-624B-4A1D-8E54-3EEE71A56A44}"/>
              </a:ext>
            </a:extLst>
          </p:cNvPr>
          <p:cNvSpPr/>
          <p:nvPr/>
        </p:nvSpPr>
        <p:spPr>
          <a:xfrm>
            <a:off x="6586135" y="2935493"/>
            <a:ext cx="252000" cy="252000"/>
          </a:xfrm>
          <a:prstGeom prst="rect">
            <a:avLst/>
          </a:prstGeom>
          <a:solidFill>
            <a:srgbClr val="3366FF"/>
          </a:solidFill>
          <a:ln w="762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D9DA8D-5C4B-429E-988D-4C412D83377B}"/>
              </a:ext>
            </a:extLst>
          </p:cNvPr>
          <p:cNvSpPr txBox="1"/>
          <p:nvPr/>
        </p:nvSpPr>
        <p:spPr>
          <a:xfrm>
            <a:off x="5613999" y="5939988"/>
            <a:ext cx="11521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/>
            <a:r>
              <a:rPr lang="en-US" altLang="zh-CN" sz="2400" b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MopEye</a:t>
            </a:r>
            <a:endParaRPr lang="zh-CN" altLang="en-US" sz="24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5F1C2E4-1EDB-4FF3-89CA-F1D96D3E49E9}"/>
              </a:ext>
            </a:extLst>
          </p:cNvPr>
          <p:cNvSpPr txBox="1"/>
          <p:nvPr/>
        </p:nvSpPr>
        <p:spPr>
          <a:xfrm>
            <a:off x="5469983" y="5656893"/>
            <a:ext cx="1440160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TCP/UDP client n </a:t>
            </a:r>
            <a:endParaRPr lang="zh-CN" altLang="en-US" sz="1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BC8111-C257-4DC7-AF70-6EC6CBFEF1BD}"/>
              </a:ext>
            </a:extLst>
          </p:cNvPr>
          <p:cNvSpPr txBox="1"/>
          <p:nvPr/>
        </p:nvSpPr>
        <p:spPr>
          <a:xfrm>
            <a:off x="5469983" y="4303549"/>
            <a:ext cx="1440160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/>
            <a:r>
              <a:rPr lang="en-US" altLang="zh-CN" sz="6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....</a:t>
            </a:r>
            <a:endParaRPr lang="zh-CN" altLang="en-US" sz="6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B52140-F602-4A57-8B45-1E2AB50EEB75}"/>
              </a:ext>
            </a:extLst>
          </p:cNvPr>
          <p:cNvSpPr txBox="1"/>
          <p:nvPr/>
        </p:nvSpPr>
        <p:spPr>
          <a:xfrm>
            <a:off x="5469983" y="2215317"/>
            <a:ext cx="1440160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 defTabSz="720822"/>
            <a:r>
              <a:rPr lang="en-US" altLang="zh-CN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TCP/UDP client 1</a:t>
            </a:r>
            <a:endParaRPr lang="zh-CN" altLang="en-US" sz="15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D26725-98CE-47D7-90EA-BA7A02226D4F}"/>
              </a:ext>
            </a:extLst>
          </p:cNvPr>
          <p:cNvSpPr txBox="1"/>
          <p:nvPr/>
        </p:nvSpPr>
        <p:spPr>
          <a:xfrm>
            <a:off x="5469983" y="2287421"/>
            <a:ext cx="1440160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/>
            <a:r>
              <a:rPr lang="en-US" altLang="zh-CN" sz="6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....</a:t>
            </a:r>
            <a:endParaRPr lang="zh-CN" altLang="en-US" sz="6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1866FAC-CBF5-4107-95DF-213649B3E917}"/>
              </a:ext>
            </a:extLst>
          </p:cNvPr>
          <p:cNvSpPr/>
          <p:nvPr/>
        </p:nvSpPr>
        <p:spPr>
          <a:xfrm>
            <a:off x="5478367" y="3799493"/>
            <a:ext cx="279648" cy="576064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6" name="Picture 2" descr="J:\7507-256x256x32.png">
            <a:extLst>
              <a:ext uri="{FF2B5EF4-FFF2-40B4-BE49-F238E27FC236}">
                <a16:creationId xmlns:a16="http://schemas.microsoft.com/office/drawing/2014/main" id="{26B9B4A5-6651-4667-80B8-211A7F04C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65071" y="4663589"/>
            <a:ext cx="792088" cy="792088"/>
          </a:xfrm>
          <a:prstGeom prst="rect">
            <a:avLst/>
          </a:prstGeom>
          <a:noFill/>
        </p:spPr>
      </p:pic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4233682-A8B1-4B78-9186-75CDE65C9220}"/>
              </a:ext>
            </a:extLst>
          </p:cNvPr>
          <p:cNvCxnSpPr>
            <a:cxnSpLocks/>
          </p:cNvCxnSpPr>
          <p:nvPr/>
        </p:nvCxnSpPr>
        <p:spPr>
          <a:xfrm>
            <a:off x="6838134" y="5095637"/>
            <a:ext cx="3470953" cy="0"/>
          </a:xfrm>
          <a:prstGeom prst="straightConnector1">
            <a:avLst/>
          </a:prstGeom>
          <a:ln w="28575">
            <a:solidFill>
              <a:srgbClr val="3366FF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218D2E14-744D-4EB3-9B16-994998E45700}"/>
              </a:ext>
            </a:extLst>
          </p:cNvPr>
          <p:cNvSpPr/>
          <p:nvPr/>
        </p:nvSpPr>
        <p:spPr>
          <a:xfrm>
            <a:off x="6082051" y="3727485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CDDE2E44-82D2-4676-8D04-A01C2F931991}"/>
              </a:ext>
            </a:extLst>
          </p:cNvPr>
          <p:cNvSpPr/>
          <p:nvPr/>
        </p:nvSpPr>
        <p:spPr>
          <a:xfrm>
            <a:off x="6082051" y="4159533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A441989F-5894-46C1-805D-0F6FEA575D41}"/>
              </a:ext>
            </a:extLst>
          </p:cNvPr>
          <p:cNvCxnSpPr>
            <a:cxnSpLocks/>
            <a:endCxn id="7" idx="1"/>
          </p:cNvCxnSpPr>
          <p:nvPr/>
        </p:nvCxnSpPr>
        <p:spPr>
          <a:xfrm flipH="1" flipV="1">
            <a:off x="2127366" y="4081024"/>
            <a:ext cx="3558642" cy="6502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2F331675-1C37-414A-8025-14DA6EDA40E4}"/>
              </a:ext>
            </a:extLst>
          </p:cNvPr>
          <p:cNvCxnSpPr>
            <a:stCxn id="25" idx="0"/>
          </p:cNvCxnSpPr>
          <p:nvPr/>
        </p:nvCxnSpPr>
        <p:spPr>
          <a:xfrm flipH="1" flipV="1">
            <a:off x="5613999" y="4087525"/>
            <a:ext cx="53992" cy="864096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78F590E6-E920-4CFC-B5BA-7239D950B41B}"/>
              </a:ext>
            </a:extLst>
          </p:cNvPr>
          <p:cNvCxnSpPr>
            <a:endCxn id="28" idx="2"/>
          </p:cNvCxnSpPr>
          <p:nvPr/>
        </p:nvCxnSpPr>
        <p:spPr>
          <a:xfrm flipV="1">
            <a:off x="5613999" y="3187493"/>
            <a:ext cx="53992" cy="900032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左大括号 42">
            <a:extLst>
              <a:ext uri="{FF2B5EF4-FFF2-40B4-BE49-F238E27FC236}">
                <a16:creationId xmlns:a16="http://schemas.microsoft.com/office/drawing/2014/main" id="{076F5F91-3E59-400B-A175-45B69A111BF9}"/>
              </a:ext>
            </a:extLst>
          </p:cNvPr>
          <p:cNvSpPr/>
          <p:nvPr/>
        </p:nvSpPr>
        <p:spPr>
          <a:xfrm rot="5400000">
            <a:off x="6028014" y="1369254"/>
            <a:ext cx="252090" cy="1224136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左大括号 43">
            <a:extLst>
              <a:ext uri="{FF2B5EF4-FFF2-40B4-BE49-F238E27FC236}">
                <a16:creationId xmlns:a16="http://schemas.microsoft.com/office/drawing/2014/main" id="{BCD19870-9D60-439C-B3B0-29633DB7E0A9}"/>
              </a:ext>
            </a:extLst>
          </p:cNvPr>
          <p:cNvSpPr/>
          <p:nvPr/>
        </p:nvSpPr>
        <p:spPr>
          <a:xfrm rot="5400000">
            <a:off x="8566408" y="127002"/>
            <a:ext cx="252092" cy="3708641"/>
          </a:xfrm>
          <a:prstGeom prst="leftBrace">
            <a:avLst/>
          </a:prstGeom>
          <a:ln w="38100"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左大括号 44">
            <a:extLst>
              <a:ext uri="{FF2B5EF4-FFF2-40B4-BE49-F238E27FC236}">
                <a16:creationId xmlns:a16="http://schemas.microsoft.com/office/drawing/2014/main" id="{4CD0EE87-B43E-4E1C-949E-A8ACE4A98207}"/>
              </a:ext>
            </a:extLst>
          </p:cNvPr>
          <p:cNvSpPr/>
          <p:nvPr/>
        </p:nvSpPr>
        <p:spPr>
          <a:xfrm rot="5400000">
            <a:off x="3312590" y="-50027"/>
            <a:ext cx="252090" cy="4062697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424C9D06-6AFB-41CB-9B33-A34D4729BF20}"/>
              </a:ext>
            </a:extLst>
          </p:cNvPr>
          <p:cNvCxnSpPr>
            <a:cxnSpLocks/>
            <a:endCxn id="52" idx="2"/>
          </p:cNvCxnSpPr>
          <p:nvPr/>
        </p:nvCxnSpPr>
        <p:spPr>
          <a:xfrm flipH="1" flipV="1">
            <a:off x="3898113" y="3295437"/>
            <a:ext cx="1679932" cy="73479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68170D9-5B4E-415E-BF88-462DF8E03C77}"/>
              </a:ext>
            </a:extLst>
          </p:cNvPr>
          <p:cNvSpPr txBox="1"/>
          <p:nvPr/>
        </p:nvSpPr>
        <p:spPr>
          <a:xfrm>
            <a:off x="5686007" y="1339680"/>
            <a:ext cx="9361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relay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55BA4C4-2945-4147-932C-CDDDCA5577D0}"/>
              </a:ext>
            </a:extLst>
          </p:cNvPr>
          <p:cNvSpPr txBox="1"/>
          <p:nvPr/>
        </p:nvSpPr>
        <p:spPr>
          <a:xfrm>
            <a:off x="10021055" y="5631631"/>
            <a:ext cx="1008112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Servers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8F92A19-B71F-46F9-BC18-562450613EF4}"/>
              </a:ext>
            </a:extLst>
          </p:cNvPr>
          <p:cNvSpPr txBox="1"/>
          <p:nvPr/>
        </p:nvSpPr>
        <p:spPr>
          <a:xfrm>
            <a:off x="2376517" y="1339680"/>
            <a:ext cx="212423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internal connections 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065310A-6639-422B-8D03-04D8DDC8A6A4}"/>
              </a:ext>
            </a:extLst>
          </p:cNvPr>
          <p:cNvSpPr txBox="1"/>
          <p:nvPr/>
        </p:nvSpPr>
        <p:spPr>
          <a:xfrm>
            <a:off x="7594332" y="1339680"/>
            <a:ext cx="219624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external connections 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F999180-3366-4404-A181-02E94C193DC2}"/>
              </a:ext>
            </a:extLst>
          </p:cNvPr>
          <p:cNvSpPr/>
          <p:nvPr/>
        </p:nvSpPr>
        <p:spPr>
          <a:xfrm>
            <a:off x="2147815" y="5023934"/>
            <a:ext cx="3110912" cy="132573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DE8EDA2-BA3F-4F31-BB3D-08486E588DA3}"/>
              </a:ext>
            </a:extLst>
          </p:cNvPr>
          <p:cNvSpPr/>
          <p:nvPr/>
        </p:nvSpPr>
        <p:spPr>
          <a:xfrm>
            <a:off x="2832486" y="2647365"/>
            <a:ext cx="2131254" cy="64807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CAD945B-D496-47E6-939D-5D8AA755C187}"/>
              </a:ext>
            </a:extLst>
          </p:cNvPr>
          <p:cNvSpPr txBox="1"/>
          <p:nvPr/>
        </p:nvSpPr>
        <p:spPr>
          <a:xfrm>
            <a:off x="10273083" y="3568370"/>
            <a:ext cx="1015663" cy="1015663"/>
          </a:xfrm>
          <a:prstGeom prst="rect">
            <a:avLst/>
          </a:prstGeom>
          <a:noFill/>
        </p:spPr>
        <p:txBody>
          <a:bodyPr vert="eaVert" wrap="square" lIns="0" tIns="0" rIns="0" bIns="0" rtlCol="0" anchor="t">
            <a:spAutoFit/>
          </a:bodyPr>
          <a:lstStyle/>
          <a:p>
            <a:pPr lvl="0" algn="ctr"/>
            <a:r>
              <a:rPr lang="en-US" altLang="zh-CN" sz="6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....</a:t>
            </a:r>
            <a:endParaRPr lang="zh-CN" altLang="en-US" sz="6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2B6D8DC4-4A27-4388-96D3-342CDC665401}"/>
              </a:ext>
            </a:extLst>
          </p:cNvPr>
          <p:cNvCxnSpPr>
            <a:cxnSpLocks/>
          </p:cNvCxnSpPr>
          <p:nvPr/>
        </p:nvCxnSpPr>
        <p:spPr>
          <a:xfrm>
            <a:off x="6853308" y="3108545"/>
            <a:ext cx="1335842" cy="66241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D3E158A0-2B87-4657-8F47-57680F4570C5}"/>
              </a:ext>
            </a:extLst>
          </p:cNvPr>
          <p:cNvCxnSpPr>
            <a:cxnSpLocks/>
          </p:cNvCxnSpPr>
          <p:nvPr/>
        </p:nvCxnSpPr>
        <p:spPr>
          <a:xfrm flipV="1">
            <a:off x="6860635" y="4419028"/>
            <a:ext cx="1328515" cy="62318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F7DBA5D-E61C-4A88-ADB5-87AA6371A4FF}"/>
              </a:ext>
            </a:extLst>
          </p:cNvPr>
          <p:cNvSpPr txBox="1"/>
          <p:nvPr/>
        </p:nvSpPr>
        <p:spPr>
          <a:xfrm>
            <a:off x="1111703" y="3637473"/>
            <a:ext cx="1015663" cy="1015663"/>
          </a:xfrm>
          <a:prstGeom prst="rect">
            <a:avLst/>
          </a:prstGeom>
          <a:noFill/>
        </p:spPr>
        <p:txBody>
          <a:bodyPr vert="eaVert" wrap="square" lIns="0" tIns="0" rIns="0" bIns="0" rtlCol="0" anchor="t">
            <a:spAutoFit/>
          </a:bodyPr>
          <a:lstStyle/>
          <a:p>
            <a:pPr lvl="0" algn="ctr"/>
            <a:r>
              <a:rPr lang="en-US" altLang="zh-CN" sz="6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....</a:t>
            </a:r>
            <a:endParaRPr lang="zh-CN" altLang="en-US" sz="6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7" name="组合 59">
            <a:extLst>
              <a:ext uri="{FF2B5EF4-FFF2-40B4-BE49-F238E27FC236}">
                <a16:creationId xmlns:a16="http://schemas.microsoft.com/office/drawing/2014/main" id="{0C7E5794-50F3-4009-83FC-626A3DD506E2}"/>
              </a:ext>
            </a:extLst>
          </p:cNvPr>
          <p:cNvGrpSpPr/>
          <p:nvPr/>
        </p:nvGrpSpPr>
        <p:grpSpPr>
          <a:xfrm>
            <a:off x="7397062" y="3789040"/>
            <a:ext cx="1660284" cy="648072"/>
            <a:chOff x="5724128" y="3789040"/>
            <a:chExt cx="1660284" cy="648072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3D6454C-3A12-4984-ADA9-BC481E638C7F}"/>
                </a:ext>
              </a:extLst>
            </p:cNvPr>
            <p:cNvSpPr txBox="1"/>
            <p:nvPr/>
          </p:nvSpPr>
          <p:spPr>
            <a:xfrm>
              <a:off x="5724128" y="3789040"/>
              <a:ext cx="1656184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How to measure RTT?</a:t>
              </a:r>
              <a:endParaRPr lang="zh-CN" alt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13F740F6-F15C-449D-A35E-B273D9534DD1}"/>
                </a:ext>
              </a:extLst>
            </p:cNvPr>
            <p:cNvSpPr/>
            <p:nvPr/>
          </p:nvSpPr>
          <p:spPr>
            <a:xfrm>
              <a:off x="5732527" y="3789040"/>
              <a:ext cx="1651885" cy="64807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71D92A5C-74FE-456D-ACB2-285CDD5CBB53}"/>
              </a:ext>
            </a:extLst>
          </p:cNvPr>
          <p:cNvSpPr txBox="1"/>
          <p:nvPr/>
        </p:nvSpPr>
        <p:spPr>
          <a:xfrm>
            <a:off x="2376517" y="2058826"/>
            <a:ext cx="212423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(raw IP packets)</a:t>
            </a:r>
            <a:endParaRPr lang="zh-CN" altLang="en-US" sz="20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723498" y="3591823"/>
            <a:ext cx="1030380" cy="923330"/>
          </a:xfrm>
          <a:prstGeom prst="rect">
            <a:avLst/>
          </a:prstGeom>
          <a:solidFill>
            <a:srgbClr val="FFFFFF"/>
          </a:solidFill>
          <a:ln>
            <a:solidFill>
              <a:srgbClr val="002060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How to splice the two?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83E8037-B411-4664-9651-C5A5820EFD9D}"/>
              </a:ext>
            </a:extLst>
          </p:cNvPr>
          <p:cNvSpPr txBox="1"/>
          <p:nvPr/>
        </p:nvSpPr>
        <p:spPr>
          <a:xfrm>
            <a:off x="7630336" y="2058826"/>
            <a:ext cx="212423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(socket channels)</a:t>
            </a:r>
            <a:endParaRPr lang="zh-CN" altLang="en-US" sz="20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49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4" grpId="0"/>
      <p:bldP spid="16" grpId="0"/>
      <p:bldP spid="17" grpId="0" animBg="1"/>
      <p:bldP spid="19" grpId="0" animBg="1"/>
      <p:bldP spid="20" grpId="0" animBg="1"/>
      <p:bldP spid="21" grpId="0"/>
      <p:bldP spid="22" grpId="0"/>
      <p:bldP spid="23" grpId="0" animBg="1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1" grpId="0"/>
      <p:bldP spid="32" grpId="0"/>
      <p:bldP spid="33" grpId="0"/>
      <p:bldP spid="34" grpId="0"/>
      <p:bldP spid="38" grpId="0" animBg="1"/>
      <p:bldP spid="39" grpId="0" animBg="1"/>
      <p:bldP spid="51" grpId="0" animBg="1"/>
      <p:bldP spid="52" grpId="0" animBg="1"/>
      <p:bldP spid="75" grpId="0"/>
      <p:bldP spid="60" grpId="0" animBg="1"/>
      <p:bldP spid="7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F35FA-3DD2-4347-A0D8-F2051FAB5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055"/>
            <a:ext cx="10515600" cy="1168839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/>
              <a:t>Packet-to-app Mapping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1E329-EB91-4A2B-9C6C-55C391364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3C2-00F6-4403-B732-297E5C6890EF}" type="slidenum">
              <a:rPr lang="en-US" smtClean="0"/>
              <a:t>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423278"/>
            <a:ext cx="10515600" cy="4373217"/>
          </a:xfrm>
        </p:spPr>
        <p:txBody>
          <a:bodyPr>
            <a:no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4000" dirty="0"/>
              <a:t>Two steps:</a:t>
            </a:r>
          </a:p>
          <a:p>
            <a:pPr marL="685800" lvl="2">
              <a:spcBef>
                <a:spcPts val="1000"/>
              </a:spcBef>
            </a:pPr>
            <a:r>
              <a:rPr lang="en-US" sz="3600" dirty="0"/>
              <a:t>Socket address in the packet </a:t>
            </a:r>
            <a:r>
              <a:rPr lang="en-US" sz="3600" dirty="0">
                <a:sym typeface="Wingdings" panose="05000000000000000000" pitchFamily="2" charset="2"/>
              </a:rPr>
              <a:t> the app’s UID (using 4 pseudo files in the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proc</a:t>
            </a:r>
            <a:r>
              <a:rPr lang="en-US" sz="3600" dirty="0">
                <a:sym typeface="Wingdings" panose="05000000000000000000" pitchFamily="2" charset="2"/>
              </a:rPr>
              <a:t> </a:t>
            </a:r>
            <a:r>
              <a:rPr lang="en-US" sz="3600" dirty="0" err="1">
                <a:sym typeface="Wingdings" panose="05000000000000000000" pitchFamily="2" charset="2"/>
              </a:rPr>
              <a:t>filesystem</a:t>
            </a:r>
            <a:r>
              <a:rPr lang="en-US" sz="3600" dirty="0">
                <a:sym typeface="Wingdings" panose="05000000000000000000" pitchFamily="2" charset="2"/>
              </a:rPr>
              <a:t>)</a:t>
            </a:r>
          </a:p>
          <a:p>
            <a:pPr marL="685800" lvl="2">
              <a:spcBef>
                <a:spcPts val="1000"/>
              </a:spcBef>
            </a:pPr>
            <a:r>
              <a:rPr lang="en-US" sz="4000" dirty="0">
                <a:sym typeface="Wingdings" panose="05000000000000000000" pitchFamily="2" charset="2"/>
              </a:rPr>
              <a:t>The app’s UID app’s name (using Android’s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PackageManager</a:t>
            </a:r>
            <a:r>
              <a:rPr lang="en-US" sz="4000" dirty="0">
                <a:sym typeface="Wingdings" panose="05000000000000000000" pitchFamily="2" charset="2"/>
              </a:rPr>
              <a:t> APIs)</a:t>
            </a:r>
          </a:p>
          <a:p>
            <a:pPr marL="228600" lvl="1">
              <a:spcBef>
                <a:spcPts val="1000"/>
              </a:spcBef>
            </a:pPr>
            <a:r>
              <a:rPr lang="en-US" sz="4000" dirty="0">
                <a:sym typeface="Wingdings" panose="05000000000000000000" pitchFamily="2" charset="2"/>
              </a:rPr>
              <a:t>Perform for only TCP SYN for TCP applications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8654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7710D-69F9-4A0D-BAC3-B2250C39D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RTT Measurement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C58434-423C-4AB2-94BE-90815D9FA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3C2-00F6-4403-B732-297E5C6890EF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7AF2F4-D723-4B68-A3E9-37B35A804651}"/>
              </a:ext>
            </a:extLst>
          </p:cNvPr>
          <p:cNvSpPr txBox="1"/>
          <p:nvPr/>
        </p:nvSpPr>
        <p:spPr>
          <a:xfrm>
            <a:off x="1754124" y="1654629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 </a:t>
            </a:r>
            <a:r>
              <a:rPr lang="en-US" sz="2800" dirty="0">
                <a:highlight>
                  <a:srgbClr val="FFFF00"/>
                </a:highlight>
              </a:rPr>
              <a:t>connect()</a:t>
            </a:r>
            <a:r>
              <a:rPr lang="en-US" sz="2800" dirty="0"/>
              <a:t> call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CF6727-D40D-4173-97C8-49806308FD39}"/>
              </a:ext>
            </a:extLst>
          </p:cNvPr>
          <p:cNvSpPr txBox="1"/>
          <p:nvPr/>
        </p:nvSpPr>
        <p:spPr>
          <a:xfrm>
            <a:off x="7847076" y="1654629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 </a:t>
            </a:r>
            <a:r>
              <a:rPr lang="en-US" sz="2800" dirty="0">
                <a:highlight>
                  <a:srgbClr val="FFFF00"/>
                </a:highlight>
              </a:rPr>
              <a:t>write()</a:t>
            </a:r>
            <a:r>
              <a:rPr lang="en-US" sz="2800" dirty="0"/>
              <a:t> call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5A7D36-D1F8-4DF5-8DD7-0265E07880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43" y="2354604"/>
            <a:ext cx="485775" cy="923925"/>
          </a:xfrm>
          <a:prstGeom prst="rect">
            <a:avLst/>
          </a:prstGeom>
        </p:spPr>
      </p:pic>
      <p:pic>
        <p:nvPicPr>
          <p:cNvPr id="13" name="Picture 2" descr="J:\7507-256x256x32.png">
            <a:extLst>
              <a:ext uri="{FF2B5EF4-FFF2-40B4-BE49-F238E27FC236}">
                <a16:creationId xmlns:a16="http://schemas.microsoft.com/office/drawing/2014/main" id="{AB59ECBC-96E3-42DD-8CD9-8B72F2809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4518" y="2420522"/>
            <a:ext cx="792088" cy="792088"/>
          </a:xfrm>
          <a:prstGeom prst="rect">
            <a:avLst/>
          </a:prstGeom>
          <a:noFill/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3180625-AE0C-41C7-BFD8-AB44B6272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43" y="4986287"/>
            <a:ext cx="485775" cy="923925"/>
          </a:xfrm>
          <a:prstGeom prst="rect">
            <a:avLst/>
          </a:prstGeom>
        </p:spPr>
      </p:pic>
      <p:pic>
        <p:nvPicPr>
          <p:cNvPr id="20" name="Picture 2" descr="J:\7507-256x256x32.png">
            <a:extLst>
              <a:ext uri="{FF2B5EF4-FFF2-40B4-BE49-F238E27FC236}">
                <a16:creationId xmlns:a16="http://schemas.microsoft.com/office/drawing/2014/main" id="{10BF3F55-8652-408A-9393-793BDE89F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4518" y="5052205"/>
            <a:ext cx="792088" cy="792088"/>
          </a:xfrm>
          <a:prstGeom prst="rect">
            <a:avLst/>
          </a:prstGeom>
          <a:noFill/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15F4496-FED3-46C8-ACFA-F55FFE660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395" y="2310358"/>
            <a:ext cx="485775" cy="923925"/>
          </a:xfrm>
          <a:prstGeom prst="rect">
            <a:avLst/>
          </a:prstGeom>
        </p:spPr>
      </p:pic>
      <p:pic>
        <p:nvPicPr>
          <p:cNvPr id="23" name="Picture 2" descr="J:\7507-256x256x32.png">
            <a:extLst>
              <a:ext uri="{FF2B5EF4-FFF2-40B4-BE49-F238E27FC236}">
                <a16:creationId xmlns:a16="http://schemas.microsoft.com/office/drawing/2014/main" id="{515934FC-F07E-4AC6-A299-E897C65EF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187470" y="2376276"/>
            <a:ext cx="792088" cy="792088"/>
          </a:xfrm>
          <a:prstGeom prst="rect">
            <a:avLst/>
          </a:prstGeom>
          <a:noFill/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3B79BF7-8110-4B93-9BDF-50ED11A79F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395" y="4986287"/>
            <a:ext cx="485775" cy="923925"/>
          </a:xfrm>
          <a:prstGeom prst="rect">
            <a:avLst/>
          </a:prstGeom>
        </p:spPr>
      </p:pic>
      <p:pic>
        <p:nvPicPr>
          <p:cNvPr id="26" name="Picture 2" descr="J:\7507-256x256x32.png">
            <a:extLst>
              <a:ext uri="{FF2B5EF4-FFF2-40B4-BE49-F238E27FC236}">
                <a16:creationId xmlns:a16="http://schemas.microsoft.com/office/drawing/2014/main" id="{BCBA3465-B184-4B03-9664-8DCDA014A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187470" y="5052205"/>
            <a:ext cx="792088" cy="792088"/>
          </a:xfrm>
          <a:prstGeom prst="rect">
            <a:avLst/>
          </a:prstGeom>
          <a:noFill/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874C9A1-6449-4E97-8D4F-94ED1B04761D}"/>
              </a:ext>
            </a:extLst>
          </p:cNvPr>
          <p:cNvSpPr txBox="1"/>
          <p:nvPr/>
        </p:nvSpPr>
        <p:spPr>
          <a:xfrm>
            <a:off x="1754124" y="4287517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 </a:t>
            </a:r>
            <a:r>
              <a:rPr lang="en-US" sz="2800" dirty="0">
                <a:highlight>
                  <a:srgbClr val="FFFF00"/>
                </a:highlight>
              </a:rPr>
              <a:t>read()</a:t>
            </a:r>
            <a:r>
              <a:rPr lang="en-US" sz="2800" dirty="0"/>
              <a:t> call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870D41-9AA9-4620-939E-069AF39040ED}"/>
              </a:ext>
            </a:extLst>
          </p:cNvPr>
          <p:cNvSpPr txBox="1"/>
          <p:nvPr/>
        </p:nvSpPr>
        <p:spPr>
          <a:xfrm>
            <a:off x="7847076" y="4287517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 </a:t>
            </a:r>
            <a:r>
              <a:rPr lang="en-US" sz="2800" dirty="0">
                <a:highlight>
                  <a:srgbClr val="FFFF00"/>
                </a:highlight>
              </a:rPr>
              <a:t>close()</a:t>
            </a:r>
            <a:r>
              <a:rPr lang="en-US" sz="2800" dirty="0"/>
              <a:t> call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A28D06-A77B-4CE1-9D19-4273BBCCCBDA}"/>
              </a:ext>
            </a:extLst>
          </p:cNvPr>
          <p:cNvCxnSpPr/>
          <p:nvPr/>
        </p:nvCxnSpPr>
        <p:spPr>
          <a:xfrm flipV="1">
            <a:off x="1698218" y="2642394"/>
            <a:ext cx="2396300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719E0D4-EE0F-468B-8829-3BF079B11B9E}"/>
              </a:ext>
            </a:extLst>
          </p:cNvPr>
          <p:cNvCxnSpPr/>
          <p:nvPr/>
        </p:nvCxnSpPr>
        <p:spPr>
          <a:xfrm flipV="1">
            <a:off x="1698218" y="3034282"/>
            <a:ext cx="2396300" cy="1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FF3971B-F6F9-4468-BEC6-F5E28B2A3C15}"/>
              </a:ext>
            </a:extLst>
          </p:cNvPr>
          <p:cNvSpPr txBox="1"/>
          <p:nvPr/>
        </p:nvSpPr>
        <p:spPr>
          <a:xfrm>
            <a:off x="2510309" y="2247103"/>
            <a:ext cx="772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SYN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B7EE5B9-35DD-4DCB-953E-4470F642E622}"/>
              </a:ext>
            </a:extLst>
          </p:cNvPr>
          <p:cNvSpPr txBox="1"/>
          <p:nvPr/>
        </p:nvSpPr>
        <p:spPr>
          <a:xfrm>
            <a:off x="2295508" y="3030879"/>
            <a:ext cx="1201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SYN-ACK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448DB3D-4826-437C-B223-8BE349BAD1FB}"/>
              </a:ext>
            </a:extLst>
          </p:cNvPr>
          <p:cNvSpPr/>
          <p:nvPr/>
        </p:nvSpPr>
        <p:spPr>
          <a:xfrm>
            <a:off x="1296162" y="3552708"/>
            <a:ext cx="3506724" cy="442044"/>
          </a:xfrm>
          <a:prstGeom prst="rect">
            <a:avLst/>
          </a:prstGeom>
          <a:solidFill>
            <a:schemeClr val="bg1"/>
          </a:solidFill>
          <a:ln w="38100">
            <a:solidFill>
              <a:srgbClr val="3366FF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66FF"/>
                </a:solidFill>
              </a:rPr>
              <a:t>A single round of packets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B894C7-7734-44EA-8461-354D0E48F6AB}"/>
              </a:ext>
            </a:extLst>
          </p:cNvPr>
          <p:cNvSpPr txBox="1"/>
          <p:nvPr/>
        </p:nvSpPr>
        <p:spPr>
          <a:xfrm>
            <a:off x="781809" y="3404398"/>
            <a:ext cx="28803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FF0000"/>
                </a:solidFill>
                <a:sym typeface="Wingdings 2"/>
              </a:rPr>
              <a:t>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D74D5CF-2D19-48F8-A9C2-B081D0E69FA8}"/>
              </a:ext>
            </a:extLst>
          </p:cNvPr>
          <p:cNvSpPr txBox="1"/>
          <p:nvPr/>
        </p:nvSpPr>
        <p:spPr>
          <a:xfrm>
            <a:off x="6885222" y="3398330"/>
            <a:ext cx="28803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FF0000"/>
                </a:solidFill>
                <a:sym typeface="Wingdings 2"/>
              </a:rPr>
              <a:t>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74C04DB-8E12-43E6-B9F6-8E35DDE652E3}"/>
              </a:ext>
            </a:extLst>
          </p:cNvPr>
          <p:cNvCxnSpPr/>
          <p:nvPr/>
        </p:nvCxnSpPr>
        <p:spPr>
          <a:xfrm flipV="1">
            <a:off x="7813694" y="2446450"/>
            <a:ext cx="2396300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854CD89-E0ED-4171-B585-7E3E07208BC6}"/>
              </a:ext>
            </a:extLst>
          </p:cNvPr>
          <p:cNvCxnSpPr/>
          <p:nvPr/>
        </p:nvCxnSpPr>
        <p:spPr>
          <a:xfrm flipV="1">
            <a:off x="7813694" y="3077825"/>
            <a:ext cx="2396300" cy="1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1F7A389-D3E1-45B3-87CE-63337B96B44C}"/>
              </a:ext>
            </a:extLst>
          </p:cNvPr>
          <p:cNvSpPr txBox="1"/>
          <p:nvPr/>
        </p:nvSpPr>
        <p:spPr>
          <a:xfrm>
            <a:off x="8625785" y="2051159"/>
            <a:ext cx="772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Data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45FF952-779C-4B60-921F-BA7A0A9DFCC0}"/>
              </a:ext>
            </a:extLst>
          </p:cNvPr>
          <p:cNvSpPr txBox="1"/>
          <p:nvPr/>
        </p:nvSpPr>
        <p:spPr>
          <a:xfrm>
            <a:off x="8410984" y="3074422"/>
            <a:ext cx="1201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0B44649-45AE-4903-82A4-812EB22E5A36}"/>
              </a:ext>
            </a:extLst>
          </p:cNvPr>
          <p:cNvCxnSpPr/>
          <p:nvPr/>
        </p:nvCxnSpPr>
        <p:spPr>
          <a:xfrm flipV="1">
            <a:off x="7813694" y="2656908"/>
            <a:ext cx="2396300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8AAD26F-3E04-49C0-BDCD-165BA9B83B2F}"/>
              </a:ext>
            </a:extLst>
          </p:cNvPr>
          <p:cNvCxnSpPr/>
          <p:nvPr/>
        </p:nvCxnSpPr>
        <p:spPr>
          <a:xfrm flipV="1">
            <a:off x="7813694" y="2867366"/>
            <a:ext cx="2396300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13CBF315-3FF8-4557-8363-4A43F3C52E05}"/>
              </a:ext>
            </a:extLst>
          </p:cNvPr>
          <p:cNvSpPr/>
          <p:nvPr/>
        </p:nvSpPr>
        <p:spPr>
          <a:xfrm>
            <a:off x="7389114" y="3552708"/>
            <a:ext cx="3506724" cy="442044"/>
          </a:xfrm>
          <a:prstGeom prst="rect">
            <a:avLst/>
          </a:prstGeom>
          <a:solidFill>
            <a:schemeClr val="bg1"/>
          </a:solidFill>
          <a:ln w="38100">
            <a:solidFill>
              <a:srgbClr val="3366FF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66FF"/>
                </a:solidFill>
              </a:rPr>
              <a:t>May involve multiple rounds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78D6737-07CD-41D9-A9FE-754910182D9E}"/>
              </a:ext>
            </a:extLst>
          </p:cNvPr>
          <p:cNvSpPr txBox="1"/>
          <p:nvPr/>
        </p:nvSpPr>
        <p:spPr>
          <a:xfrm>
            <a:off x="6885223" y="5967355"/>
            <a:ext cx="28803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FF0000"/>
                </a:solidFill>
                <a:sym typeface="Wingdings 2"/>
              </a:rPr>
              <a:t>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2D5B96B-9D90-4D0B-BD58-616B41321C09}"/>
              </a:ext>
            </a:extLst>
          </p:cNvPr>
          <p:cNvSpPr/>
          <p:nvPr/>
        </p:nvSpPr>
        <p:spPr>
          <a:xfrm>
            <a:off x="7389115" y="6121733"/>
            <a:ext cx="3506724" cy="442044"/>
          </a:xfrm>
          <a:prstGeom prst="rect">
            <a:avLst/>
          </a:prstGeom>
          <a:solidFill>
            <a:schemeClr val="bg1"/>
          </a:solidFill>
          <a:ln w="38100">
            <a:solidFill>
              <a:srgbClr val="3366FF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66FF"/>
                </a:solidFill>
              </a:rPr>
              <a:t>May not always elicit an ACK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D808B8D-D1CD-4B05-83BB-416A0E0F40E5}"/>
              </a:ext>
            </a:extLst>
          </p:cNvPr>
          <p:cNvCxnSpPr/>
          <p:nvPr/>
        </p:nvCxnSpPr>
        <p:spPr>
          <a:xfrm flipV="1">
            <a:off x="7794212" y="5254966"/>
            <a:ext cx="2396300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8A75E06-9ABE-49CB-9C0F-9FDE1B3413ED}"/>
              </a:ext>
            </a:extLst>
          </p:cNvPr>
          <p:cNvCxnSpPr/>
          <p:nvPr/>
        </p:nvCxnSpPr>
        <p:spPr>
          <a:xfrm flipV="1">
            <a:off x="7794212" y="5646854"/>
            <a:ext cx="2396300" cy="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C0AEDFC-87BC-4147-8EF3-426A643E9656}"/>
              </a:ext>
            </a:extLst>
          </p:cNvPr>
          <p:cNvSpPr txBox="1"/>
          <p:nvPr/>
        </p:nvSpPr>
        <p:spPr>
          <a:xfrm>
            <a:off x="8606303" y="4859675"/>
            <a:ext cx="772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A20AA14-B63C-4567-9C35-8C3F51EC1DDF}"/>
              </a:ext>
            </a:extLst>
          </p:cNvPr>
          <p:cNvSpPr txBox="1"/>
          <p:nvPr/>
        </p:nvSpPr>
        <p:spPr>
          <a:xfrm>
            <a:off x="8391502" y="5643451"/>
            <a:ext cx="1201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F4402C-9708-4A0A-939D-BFDD64A4DF75}"/>
              </a:ext>
            </a:extLst>
          </p:cNvPr>
          <p:cNvSpPr txBox="1"/>
          <p:nvPr/>
        </p:nvSpPr>
        <p:spPr>
          <a:xfrm>
            <a:off x="811002" y="5967359"/>
            <a:ext cx="28803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FF0000"/>
                </a:solidFill>
                <a:sym typeface="Wingdings 2"/>
              </a:rPr>
              <a:t>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F41DBD3-B68E-42D9-9340-8FEAF2DAD417}"/>
              </a:ext>
            </a:extLst>
          </p:cNvPr>
          <p:cNvSpPr/>
          <p:nvPr/>
        </p:nvSpPr>
        <p:spPr>
          <a:xfrm>
            <a:off x="1293122" y="6121737"/>
            <a:ext cx="3506724" cy="442044"/>
          </a:xfrm>
          <a:prstGeom prst="rect">
            <a:avLst/>
          </a:prstGeom>
          <a:solidFill>
            <a:schemeClr val="bg1"/>
          </a:solidFill>
          <a:ln w="38100">
            <a:solidFill>
              <a:srgbClr val="3366FF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66FF"/>
                </a:solidFill>
              </a:rPr>
              <a:t>May involve multiple rounds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54225AB-3E7A-4FA5-B34F-38824C252CB4}"/>
              </a:ext>
            </a:extLst>
          </p:cNvPr>
          <p:cNvCxnSpPr/>
          <p:nvPr/>
        </p:nvCxnSpPr>
        <p:spPr>
          <a:xfrm flipV="1">
            <a:off x="1685049" y="5102564"/>
            <a:ext cx="2396300" cy="1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2CE8366-9C2F-404F-8F7F-AA49EF624C6E}"/>
              </a:ext>
            </a:extLst>
          </p:cNvPr>
          <p:cNvCxnSpPr/>
          <p:nvPr/>
        </p:nvCxnSpPr>
        <p:spPr>
          <a:xfrm flipV="1">
            <a:off x="1685049" y="5733939"/>
            <a:ext cx="2396300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DB34B08-B271-4BAA-B1B3-B5BA893A7970}"/>
              </a:ext>
            </a:extLst>
          </p:cNvPr>
          <p:cNvSpPr txBox="1"/>
          <p:nvPr/>
        </p:nvSpPr>
        <p:spPr>
          <a:xfrm>
            <a:off x="2497140" y="4707273"/>
            <a:ext cx="772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Data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C7C4EBA-33D9-492A-AAB1-301261275AA3}"/>
              </a:ext>
            </a:extLst>
          </p:cNvPr>
          <p:cNvSpPr txBox="1"/>
          <p:nvPr/>
        </p:nvSpPr>
        <p:spPr>
          <a:xfrm>
            <a:off x="2282339" y="5730536"/>
            <a:ext cx="1201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FIN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99CC808-2F6F-4CA4-96EF-0C34FD9CD911}"/>
              </a:ext>
            </a:extLst>
          </p:cNvPr>
          <p:cNvCxnSpPr/>
          <p:nvPr/>
        </p:nvCxnSpPr>
        <p:spPr>
          <a:xfrm flipV="1">
            <a:off x="1685049" y="5313022"/>
            <a:ext cx="2396300" cy="1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5F89B55-11F9-4972-B235-34C5FA5FE7F1}"/>
              </a:ext>
            </a:extLst>
          </p:cNvPr>
          <p:cNvCxnSpPr/>
          <p:nvPr/>
        </p:nvCxnSpPr>
        <p:spPr>
          <a:xfrm flipV="1">
            <a:off x="1685049" y="5523480"/>
            <a:ext cx="2396300" cy="1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4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500"/>
                            </p:stCondLst>
                            <p:childTnLst>
                              <p:par>
                                <p:cTn id="1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35" grpId="0"/>
      <p:bldP spid="36" grpId="0"/>
      <p:bldP spid="40" grpId="0"/>
      <p:bldP spid="41" grpId="0"/>
      <p:bldP spid="42" grpId="0" animBg="1"/>
      <p:bldP spid="43" grpId="0"/>
      <p:bldP spid="44" grpId="0"/>
      <p:bldP spid="48" grpId="0"/>
      <p:bldP spid="49" grpId="0"/>
      <p:bldP spid="52" grpId="0" animBg="1"/>
      <p:bldP spid="53" grpId="0"/>
      <p:bldP spid="54" grpId="0" animBg="1"/>
      <p:bldP spid="57" grpId="0"/>
      <p:bldP spid="58" grpId="0"/>
      <p:bldP spid="59" grpId="0"/>
      <p:bldP spid="60" grpId="0" animBg="1"/>
      <p:bldP spid="63" grpId="0"/>
      <p:bldP spid="6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Connection Splicing and Packet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3209014" cy="4351338"/>
          </a:xfrm>
        </p:spPr>
        <p:txBody>
          <a:bodyPr>
            <a:normAutofit/>
          </a:bodyPr>
          <a:lstStyle/>
          <a:p>
            <a:r>
              <a:rPr lang="en-US" sz="3200" dirty="0"/>
              <a:t>Using </a:t>
            </a:r>
            <a:r>
              <a:rPr lang="en-US" sz="3200" dirty="0">
                <a:solidFill>
                  <a:srgbClr val="3366FF"/>
                </a:solidFill>
              </a:rPr>
              <a:t>two-way referencing </a:t>
            </a:r>
            <a:r>
              <a:rPr lang="en-US" sz="3200" dirty="0"/>
              <a:t>to link the state machine and the socket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317559" y="1825625"/>
            <a:ext cx="3323644" cy="4351338"/>
          </a:xfrm>
        </p:spPr>
        <p:txBody>
          <a:bodyPr/>
          <a:lstStyle/>
          <a:p>
            <a:r>
              <a:rPr lang="en-US" sz="3200" dirty="0"/>
              <a:t>Tunnel packet processing</a:t>
            </a:r>
          </a:p>
          <a:p>
            <a:pPr lvl="1"/>
            <a:r>
              <a:rPr lang="en-US" sz="2800" dirty="0"/>
              <a:t>TCP SYN</a:t>
            </a:r>
          </a:p>
          <a:p>
            <a:pPr lvl="1"/>
            <a:r>
              <a:rPr lang="en-US" sz="2800" dirty="0"/>
              <a:t>TCP data</a:t>
            </a:r>
          </a:p>
          <a:p>
            <a:pPr lvl="1"/>
            <a:r>
              <a:rPr lang="en-US" sz="2800" dirty="0"/>
              <a:t>Pure ACK (no relay)</a:t>
            </a:r>
          </a:p>
          <a:p>
            <a:pPr lvl="1"/>
            <a:r>
              <a:rPr lang="en-US" sz="2800" dirty="0"/>
              <a:t>TCP FIN</a:t>
            </a:r>
          </a:p>
          <a:p>
            <a:pPr lvl="1"/>
            <a:r>
              <a:rPr lang="en-US" sz="2800" dirty="0"/>
              <a:t>TCP RST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3C2-00F6-4403-B732-297E5C6890EF}" type="slidenum">
              <a:rPr lang="en-US" smtClean="0"/>
              <a:t>9</a:t>
            </a:fld>
            <a:endParaRPr lang="en-US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7847937" y="1819005"/>
            <a:ext cx="390409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Socket packet processing</a:t>
            </a:r>
          </a:p>
          <a:p>
            <a:pPr lvl="1"/>
            <a:r>
              <a:rPr lang="en-US" sz="2800" dirty="0">
                <a:solidFill>
                  <a:srgbClr val="3366FF"/>
                </a:solidFill>
              </a:rPr>
              <a:t>Socket read</a:t>
            </a:r>
            <a:r>
              <a:rPr lang="en-US" sz="2800" dirty="0"/>
              <a:t>: Retrieve the data from the read buffer and form packet for the internal connection</a:t>
            </a:r>
          </a:p>
          <a:p>
            <a:pPr lvl="1"/>
            <a:r>
              <a:rPr lang="en-US" sz="2800" dirty="0">
                <a:solidFill>
                  <a:srgbClr val="3366FF"/>
                </a:solidFill>
              </a:rPr>
              <a:t>Socket write</a:t>
            </a:r>
            <a:r>
              <a:rPr lang="en-US" sz="2800" dirty="0"/>
              <a:t>: Send data to the write buffer and ACK the internal connection.</a:t>
            </a:r>
          </a:p>
        </p:txBody>
      </p:sp>
    </p:spTree>
    <p:extLst>
      <p:ext uri="{BB962C8B-B14F-4D97-AF65-F5344CB8AC3E}">
        <p14:creationId xmlns:p14="http://schemas.microsoft.com/office/powerpoint/2010/main" val="29442255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3872</TotalTime>
  <Words>2007</Words>
  <Application>Microsoft Office PowerPoint</Application>
  <PresentationFormat>Widescreen</PresentationFormat>
  <Paragraphs>305</Paragraphs>
  <Slides>29</Slides>
  <Notes>14</Notes>
  <HiddenSlides>4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等线</vt:lpstr>
      <vt:lpstr>宋体</vt:lpstr>
      <vt:lpstr>Arial</vt:lpstr>
      <vt:lpstr>Calibri</vt:lpstr>
      <vt:lpstr>Calibri Light</vt:lpstr>
      <vt:lpstr>Courier New</vt:lpstr>
      <vt:lpstr>Times New Roman</vt:lpstr>
      <vt:lpstr>Wingdings</vt:lpstr>
      <vt:lpstr>Wingdings 2</vt:lpstr>
      <vt:lpstr>Office Theme</vt:lpstr>
      <vt:lpstr>MopEye: Opportunistic Monitoring of Per-app Mobile Network Performance</vt:lpstr>
      <vt:lpstr>PowerPoint Presentation</vt:lpstr>
      <vt:lpstr>Many “Speedtest” Apps for Mobile Networks</vt:lpstr>
      <vt:lpstr>Our Goal</vt:lpstr>
      <vt:lpstr>MopEye: An Android Measurement App</vt:lpstr>
      <vt:lpstr>Packet Relaying and RTT Measurement</vt:lpstr>
      <vt:lpstr>Packet-to-app Mapping</vt:lpstr>
      <vt:lpstr>RTT Measurement</vt:lpstr>
      <vt:lpstr>Connection Splicing and Packet Processing</vt:lpstr>
      <vt:lpstr>Challenge 1: Measurement Accuracy</vt:lpstr>
      <vt:lpstr>Challenge 2: Handling bottlenecks</vt:lpstr>
      <vt:lpstr>Evaluation</vt:lpstr>
      <vt:lpstr>Measurement Accuracy</vt:lpstr>
      <vt:lpstr>Measurement overheads</vt:lpstr>
      <vt:lpstr>Resource Consumptions</vt:lpstr>
      <vt:lpstr>MopEye Deployed to Google Play  for an IRB-approved crowdsourcing study</vt:lpstr>
      <vt:lpstr> The first large-scale  per-app measurement dataset</vt:lpstr>
      <vt:lpstr>The overall app performance in our dataset</vt:lpstr>
      <vt:lpstr>Representative apps’ performance</vt:lpstr>
      <vt:lpstr>The vast majority of *.whatsapp.net domains do not perform well in many networks.</vt:lpstr>
      <vt:lpstr>The overall DNS performance in our dataset </vt:lpstr>
      <vt:lpstr>DNS performance of 15 LTE 4G operators</vt:lpstr>
      <vt:lpstr>Conclusions</vt:lpstr>
      <vt:lpstr>Future Work</vt:lpstr>
      <vt:lpstr>Please download MopEye from Google Play</vt:lpstr>
      <vt:lpstr>Backup Slides</vt:lpstr>
      <vt:lpstr>Could MopEye also be implemented on iOS?</vt:lpstr>
      <vt:lpstr>How does MopEye preserve user privacy?</vt:lpstr>
      <vt:lpstr>On the major permission required by MopEye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MopEye: Opportunistic Monitoring of Per-app Mobile Network Performance</dc:title>
  <dc:creator>dao</dc:creator>
  <cp:lastModifiedBy>dao</cp:lastModifiedBy>
  <cp:revision>861</cp:revision>
  <dcterms:created xsi:type="dcterms:W3CDTF">2017-06-24T13:04:30Z</dcterms:created>
  <dcterms:modified xsi:type="dcterms:W3CDTF">2017-07-15T03:17:54Z</dcterms:modified>
</cp:coreProperties>
</file>