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60" r:id="rId2"/>
    <p:sldId id="346" r:id="rId3"/>
    <p:sldId id="366" r:id="rId4"/>
    <p:sldId id="367" r:id="rId5"/>
    <p:sldId id="371" r:id="rId6"/>
    <p:sldId id="372" r:id="rId7"/>
    <p:sldId id="361" r:id="rId8"/>
    <p:sldId id="370" r:id="rId9"/>
    <p:sldId id="374" r:id="rId10"/>
    <p:sldId id="384" r:id="rId11"/>
    <p:sldId id="364" r:id="rId12"/>
    <p:sldId id="376" r:id="rId13"/>
    <p:sldId id="377" r:id="rId14"/>
    <p:sldId id="378" r:id="rId15"/>
    <p:sldId id="379" r:id="rId16"/>
    <p:sldId id="375" r:id="rId17"/>
    <p:sldId id="380" r:id="rId18"/>
    <p:sldId id="365" r:id="rId19"/>
    <p:sldId id="381" r:id="rId20"/>
    <p:sldId id="382" r:id="rId21"/>
    <p:sldId id="368" r:id="rId22"/>
    <p:sldId id="386" r:id="rId23"/>
    <p:sldId id="3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/>
    <p:restoredTop sz="90641" autoAdjust="0"/>
  </p:normalViewPr>
  <p:slideViewPr>
    <p:cSldViewPr snapToGrid="0">
      <p:cViewPr varScale="1">
        <p:scale>
          <a:sx n="89" d="100"/>
          <a:sy n="89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BBD93-325A-4220-AF74-B641936A00CD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BE31E-1063-495B-BEC8-CB171BF1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9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detailed code paths and their vulnerabilities can help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E31E-1063-495B-BEC8-CB171BF119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E31E-1063-495B-BEC8-CB171BF119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6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short code fragments…</a:t>
            </a:r>
          </a:p>
          <a:p>
            <a:r>
              <a:rPr lang="en-US" dirty="0"/>
              <a:t>quickly filter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E31E-1063-495B-BEC8-CB171BF119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5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kind of a new attack, which you can imagine buffer overflow attack on Intent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E31E-1063-495B-BEC8-CB171BF119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Android has become the most popular system for pervasive devices over years, with a global market share of smartphones at over 80%</a:t>
            </a:r>
            <a:r>
              <a:rPr lang="en-US" baseline="0" dirty="0"/>
              <a:t>since 2013. </a:t>
            </a:r>
            <a:r>
              <a:rPr lang="en-US" b="1" baseline="0" dirty="0"/>
              <a:t>Here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2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Naturally</a:t>
            </a:r>
            <a:r>
              <a:rPr lang="en-US" dirty="0"/>
              <a:t>, more and more attacks are targeting at Android by exploiting vulnerabilities in its apps and the system</a:t>
            </a:r>
          </a:p>
          <a:p>
            <a:r>
              <a:rPr lang="en-US" dirty="0"/>
              <a:t>For example, the </a:t>
            </a:r>
            <a:r>
              <a:rPr lang="en-US" b="1" dirty="0"/>
              <a:t>wide-spreading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E31E-1063-495B-BEC8-CB171BF11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As a result, </a:t>
            </a:r>
            <a:r>
              <a:rPr lang="en-US" b="0" dirty="0"/>
              <a:t>Detecting and analyzing Android vulnerabilities has been an emerging topic in Android security research. </a:t>
            </a:r>
            <a:r>
              <a:rPr lang="en-US" b="1" dirty="0"/>
              <a:t>To understand prior arts </a:t>
            </a:r>
            <a:r>
              <a:rPr lang="en-US" b="0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E31E-1063-495B-BEC8-CB171BF11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Fortunately, industrial </a:t>
            </a:r>
            <a:r>
              <a:rPr lang="en-US" dirty="0" err="1"/>
              <a:t>whitehats</a:t>
            </a:r>
            <a:r>
              <a:rPr lang="en-US" dirty="0"/>
              <a:t> report a lot of Android system vulnerabilities to Google through …</a:t>
            </a:r>
          </a:p>
          <a:p>
            <a:r>
              <a:rPr lang="en-US" b="1" dirty="0"/>
              <a:t>In this program, Google will release a set of vulnerabilities that can be public each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E31E-1063-495B-BEC8-CB171BF11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shows its sample web page in Oct 2016. It will first show a list of vulnerabilities released in this month. Then for each vulnerability, it will some basic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During generating the JSON block, </a:t>
            </a:r>
            <a:r>
              <a:rPr lang="en-US" dirty="0"/>
              <a:t>we count the actual lines of code change for each vulnerability … In order </a:t>
            </a:r>
            <a:r>
              <a:rPr lang="en-US"/>
              <a:t>to robustly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E31E-1063-495B-BEC8-CB171BF11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severity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E31E-1063-495B-BEC8-CB171BF11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33D2-CE09-484B-BF2D-234620E0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4A396-92AA-455F-BCB4-9D1B543C4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6773-0CC0-489A-9EFA-FF41D3B3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1102-404E-43D9-A6B6-2AAF9C68BB52}" type="datetime1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A191-D386-4572-8B67-27732442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7516-81DD-4548-A18D-9DD089C8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3A58-067C-41E7-A5FE-2D5F38F0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3C223-269B-417A-8DA7-3246A3A85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D92D-261A-43A1-BA24-770CFAF8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3DA-2462-40D6-8706-88B4D742EAC7}" type="datetime1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0F48-CB8D-4EA4-AD45-9FFBAC4C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8EDE-C3DC-4FF8-A11E-3A9538A9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5D148-1691-4C4B-AF32-E522041A6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B677-9306-4509-97CF-B42AB0C9F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9BCF-2861-4B77-807E-DD330678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86D-4680-435A-A287-4C4905289DA4}" type="datetime1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CED5-E5FD-420B-B7BE-8FA1B750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5FCA-F10C-4D2C-9D87-7508479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E40-21C6-460D-8A80-9CA1B7C4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413C-3463-449E-810F-67636DAA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D931-04BE-4DCA-887C-1AFEFFF5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059E-FDB6-44FE-A504-54E9F3E22F7E}" type="datetime1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D0C9-59BD-4801-B13E-09A2FE62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748E-6FFF-4B21-9863-EE83AF4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56FA-F9CE-4CE6-B9A9-6F14187F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94B8A-AD07-4864-85C7-CD741511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B0F7-0EF8-4B35-978E-92240FE3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9A86-0C66-4D68-AAED-CCACCADB5E9F}" type="datetime1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E235-7666-4810-A410-D2F0FA57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8CE0-A3AD-48A6-A1F7-F4F4A20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EAD1-765B-48E4-A651-D2ED9D8E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E1C1-68B7-4FC6-B876-1BA70C82B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C26CF-253D-422D-BBAF-F81B30A75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D7345-0598-4BFA-9096-BED42C81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93C-3E5E-4FA4-AD08-C66208953712}" type="datetime1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06B4-6A86-4C2B-8034-215178F9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3A6E-9042-4207-8C2B-C9F86AE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4BB4-8303-4EDE-AC31-7971963F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FBF5-1A6A-450D-9A71-90932EE2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3CCBE-8C29-4A43-8C6D-0ECD83A2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49476-9A8A-4E2E-9A5B-5BD364068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EAF8B-A1EA-4232-AD4B-7E1E5355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144F9-D8E0-4C55-A69D-EC63CECE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C84E-136A-4E6B-83AB-AD7220BEEA7C}" type="datetime1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4343-2346-4899-B8AE-93F70B23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C1822-4E16-452A-A935-E11C156F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97D-5884-4E95-9B8E-4412E922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A29DA-DE91-45BD-A4AF-6DA6D7AB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4AEA-A899-42CE-A6F2-79395F56AB74}" type="datetime1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7DCE2-04FB-444B-B3D9-894EB524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BD5D8-1DF6-4D4A-B70E-B6A9ABE2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A099A-A2E3-42F8-B108-1FD991F5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3CAF-5E60-498A-98EC-A2FD80148FC9}" type="datetime1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A0FBE-2E83-4049-B05C-B349EEE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9A55-4167-4C24-A52D-18A4E472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A0B-8E09-476F-AFC8-9BF2D494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C5EC-76EF-4457-AB69-F94FA718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0EFD6-D17C-4EB2-B870-AEAC7B40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3E0C-D2F8-41D4-B23F-F7324EE3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8516-E73F-4E13-A710-82A70FE6B974}" type="datetime1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EF237-B964-4539-994B-E551366B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306B-881E-489D-BB25-428F2A08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DCBC-9C91-469B-ACEF-4D8F8366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779F6-0849-4CFE-A455-D0CBC1D08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3D4A5-6EF8-4655-A7C8-CD3E1F511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FC8F5-F9AF-4F7B-ADB4-A6FCCB9B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819-D5A2-4239-8BE3-C914692A3555}" type="datetime1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00D74-0FB8-4FF3-A877-DBAF2CDE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93FC-23E0-48CF-BAFF-9ADA03D5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B30E5-693E-41D7-B5A6-4F178584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41F0-FF4E-445C-9575-0E45D1B6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37A1-2445-4C86-87CE-BCADC5AB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7681-59D4-4DFF-BF66-7D996A1EF89C}" type="datetime1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8CA5-D9DC-4978-A261-E8E5BFF3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6D5D-A19F-4DF2-AAF4-2E022F843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5D90-5C58-4CB4-BB18-6E88E5D2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4C41EB-3281-474F-9854-4A0FBB85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782" y="4459748"/>
            <a:ext cx="2440765" cy="2440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E8901-0F86-4EAE-A94A-4535A347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82" y="1193122"/>
            <a:ext cx="11354637" cy="2387600"/>
          </a:xfrm>
        </p:spPr>
        <p:txBody>
          <a:bodyPr anchor="t">
            <a:normAutofit/>
          </a:bodyPr>
          <a:lstStyle/>
          <a:p>
            <a:r>
              <a:rPr lang="en-US" sz="5400" b="1" dirty="0"/>
              <a:t>Towards Understanding Android System Vulnerabilities: </a:t>
            </a:r>
            <a:br>
              <a:rPr lang="en-US" sz="5400" b="1" dirty="0"/>
            </a:br>
            <a:r>
              <a:rPr lang="en-US" sz="5400" b="1" dirty="0"/>
              <a:t>Techniques and Insights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0CF33-1C25-4F94-87C8-C8B02AB68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443"/>
            <a:ext cx="9144000" cy="119823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Daoyuan Wu</a:t>
            </a:r>
            <a:r>
              <a:rPr lang="en-US" altLang="zh-CN" sz="3200" baseline="300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1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Debin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Gao</a:t>
            </a:r>
            <a:r>
              <a:rPr lang="en-US" altLang="zh-CN" sz="3200" baseline="300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,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Eric K. T. Cheng</a:t>
            </a:r>
            <a:r>
              <a:rPr lang="en-US" altLang="zh-CN" sz="3200" baseline="300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2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Yichen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Cao</a:t>
            </a:r>
            <a:r>
              <a:rPr lang="en-US" sz="3200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Jintao Jiang</a:t>
            </a:r>
            <a:r>
              <a:rPr lang="en-US" sz="3200" baseline="300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3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and Robert H. Deng</a:t>
            </a:r>
            <a:r>
              <a:rPr lang="en-US" altLang="zh-CN" sz="3200" baseline="300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1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E:\Research\MyPaper\CoNEXT15\SMU_logo.png">
            <a:extLst>
              <a:ext uri="{FF2B5EF4-FFF2-40B4-BE49-F238E27FC236}">
                <a16:creationId xmlns:a16="http://schemas.microsoft.com/office/drawing/2014/main" id="{D8AF5A69-8856-46F0-AFCF-F0BA93A5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264" y="5058494"/>
            <a:ext cx="3337495" cy="1315875"/>
          </a:xfrm>
          <a:prstGeom prst="rect">
            <a:avLst/>
          </a:prstGeom>
          <a:noFill/>
        </p:spPr>
      </p:pic>
      <p:pic>
        <p:nvPicPr>
          <p:cNvPr id="5" name="Picture 3" descr="E:\Research\MyPaper\CoNEXT15\polyu_logo.png">
            <a:extLst>
              <a:ext uri="{FF2B5EF4-FFF2-40B4-BE49-F238E27FC236}">
                <a16:creationId xmlns:a16="http://schemas.microsoft.com/office/drawing/2014/main" id="{0715EA9D-4E13-4C57-A820-A4C0A7615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7757" y="5218734"/>
            <a:ext cx="5507621" cy="1060710"/>
          </a:xfrm>
          <a:prstGeom prst="rect">
            <a:avLst/>
          </a:prstGeom>
          <a:noFill/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70C3BC5A-B2D9-47A6-992E-983A8D279AB3}"/>
              </a:ext>
            </a:extLst>
          </p:cNvPr>
          <p:cNvSpPr txBox="1">
            <a:spLocks/>
          </p:cNvSpPr>
          <p:nvPr/>
        </p:nvSpPr>
        <p:spPr>
          <a:xfrm>
            <a:off x="238372" y="4984810"/>
            <a:ext cx="294893" cy="5760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3200" baseline="300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1</a:t>
            </a:r>
            <a:endParaRPr lang="zh-CN" altLang="en-US" sz="4400" baseline="30000" dirty="0">
              <a:solidFill>
                <a:prstClr val="black">
                  <a:tint val="7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0FC0B7A-6674-4185-8EBE-C258444BC83E}"/>
              </a:ext>
            </a:extLst>
          </p:cNvPr>
          <p:cNvSpPr txBox="1">
            <a:spLocks/>
          </p:cNvSpPr>
          <p:nvPr/>
        </p:nvSpPr>
        <p:spPr>
          <a:xfrm>
            <a:off x="3543204" y="4984810"/>
            <a:ext cx="611560" cy="5760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3200" baseline="300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2</a:t>
            </a:r>
            <a:endParaRPr lang="zh-CN" altLang="en-US" sz="4400" baseline="30000" dirty="0">
              <a:solidFill>
                <a:prstClr val="black">
                  <a:tint val="7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A7FF7EBA-D587-4659-8333-6D9BE35D2A78}"/>
              </a:ext>
            </a:extLst>
          </p:cNvPr>
          <p:cNvSpPr txBox="1">
            <a:spLocks/>
          </p:cNvSpPr>
          <p:nvPr/>
        </p:nvSpPr>
        <p:spPr>
          <a:xfrm>
            <a:off x="8927466" y="4984810"/>
            <a:ext cx="611560" cy="5760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3200" baseline="300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3</a:t>
            </a:r>
            <a:endParaRPr lang="zh-CN" altLang="en-US" sz="4400" baseline="30000" dirty="0">
              <a:solidFill>
                <a:prstClr val="black">
                  <a:tint val="7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167AAFC-9763-4B40-A81B-C0A24D35A6F0}"/>
              </a:ext>
            </a:extLst>
          </p:cNvPr>
          <p:cNvSpPr txBox="1">
            <a:spLocks/>
          </p:cNvSpPr>
          <p:nvPr/>
        </p:nvSpPr>
        <p:spPr>
          <a:xfrm>
            <a:off x="0" y="422882"/>
            <a:ext cx="12192000" cy="529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C69200"/>
                </a:solidFill>
              </a:rPr>
              <a:t>ACM Asia Conf. on Comp. and Comm. Security (</a:t>
            </a:r>
            <a:r>
              <a:rPr lang="en-US" sz="2800" b="1" dirty="0" err="1">
                <a:solidFill>
                  <a:srgbClr val="C69200"/>
                </a:solidFill>
              </a:rPr>
              <a:t>AsiaCCS</a:t>
            </a:r>
            <a:r>
              <a:rPr lang="en-US" sz="2800" dirty="0">
                <a:solidFill>
                  <a:srgbClr val="C69200"/>
                </a:solidFill>
              </a:rPr>
              <a:t>), Auckland, Jul 2019 </a:t>
            </a:r>
          </a:p>
        </p:txBody>
      </p:sp>
    </p:spTree>
    <p:extLst>
      <p:ext uri="{BB962C8B-B14F-4D97-AF65-F5344CB8AC3E}">
        <p14:creationId xmlns:p14="http://schemas.microsoft.com/office/powerpoint/2010/main" val="7528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8FFD-D679-4FD7-A77A-D8EA98A7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robust method to study the complexity</a:t>
            </a:r>
            <a:br>
              <a:rPr lang="en-US" b="1" dirty="0"/>
            </a:br>
            <a:r>
              <a:rPr lang="en-US" b="1" dirty="0"/>
              <a:t>of patch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9CC8-E55A-4AD1-807A-82AF6C8E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FD0E9-2EA4-2048-BD78-2515762468E0}"/>
              </a:ext>
            </a:extLst>
          </p:cNvPr>
          <p:cNvSpPr/>
          <p:nvPr/>
        </p:nvSpPr>
        <p:spPr>
          <a:xfrm>
            <a:off x="2994686" y="5766880"/>
            <a:ext cx="6202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/>
              <a:t>countFile</a:t>
            </a:r>
            <a:r>
              <a:rPr lang="az-Cyrl-AZ" sz="3600" dirty="0"/>
              <a:t> </a:t>
            </a:r>
            <a:r>
              <a:rPr lang="en-US" sz="3600" dirty="0"/>
              <a:t> </a:t>
            </a:r>
            <a:r>
              <a:rPr lang="az-Cyrl-AZ" sz="3600" dirty="0"/>
              <a:t>= </a:t>
            </a:r>
            <a:r>
              <a:rPr lang="en-US" sz="3600" dirty="0"/>
              <a:t>sum(</a:t>
            </a:r>
            <a:r>
              <a:rPr lang="en-US" sz="3600" dirty="0" err="1"/>
              <a:t>countFrag</a:t>
            </a:r>
            <a:r>
              <a:rPr lang="en-US" sz="3600" dirty="0"/>
              <a:t>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737B0-12C1-594C-A23D-B0B706D7B744}"/>
              </a:ext>
            </a:extLst>
          </p:cNvPr>
          <p:cNvSpPr/>
          <p:nvPr/>
        </p:nvSpPr>
        <p:spPr>
          <a:xfrm>
            <a:off x="144905" y="1620112"/>
            <a:ext cx="11902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Must exclude auxiliary code lines: blank, import/include, and </a:t>
            </a:r>
            <a:r>
              <a:rPr lang="en-US" sz="2800" dirty="0">
                <a:solidFill>
                  <a:srgbClr val="3366FF"/>
                </a:solidFill>
              </a:rPr>
              <a:t>comment</a:t>
            </a:r>
            <a:r>
              <a:rPr lang="en-US" sz="2800" dirty="0"/>
              <a:t> lines.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4097AA-FA33-584D-ACDD-2139CFCD7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7" y="2227071"/>
            <a:ext cx="11302584" cy="179000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0703F84-F503-7740-9BAA-2CE48A1A91E6}"/>
              </a:ext>
            </a:extLst>
          </p:cNvPr>
          <p:cNvSpPr/>
          <p:nvPr/>
        </p:nvSpPr>
        <p:spPr>
          <a:xfrm>
            <a:off x="838200" y="2098792"/>
            <a:ext cx="690798" cy="423034"/>
          </a:xfrm>
          <a:prstGeom prst="ellipse">
            <a:avLst/>
          </a:prstGeom>
          <a:solidFill>
            <a:srgbClr val="3366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A80796-7847-B64C-A49A-9F1A90419F61}"/>
              </a:ext>
            </a:extLst>
          </p:cNvPr>
          <p:cNvSpPr/>
          <p:nvPr/>
        </p:nvSpPr>
        <p:spPr>
          <a:xfrm>
            <a:off x="838200" y="2498978"/>
            <a:ext cx="690798" cy="423034"/>
          </a:xfrm>
          <a:prstGeom prst="ellipse">
            <a:avLst/>
          </a:prstGeom>
          <a:solidFill>
            <a:srgbClr val="3366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FDB9F7-C52E-574A-A776-0434831D67CE}"/>
              </a:ext>
            </a:extLst>
          </p:cNvPr>
          <p:cNvSpPr/>
          <p:nvPr/>
        </p:nvSpPr>
        <p:spPr>
          <a:xfrm>
            <a:off x="4048593" y="2800929"/>
            <a:ext cx="690798" cy="423034"/>
          </a:xfrm>
          <a:prstGeom prst="ellipse">
            <a:avLst/>
          </a:prstGeom>
          <a:solidFill>
            <a:srgbClr val="3366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AE2B3-4765-7646-8953-99B3DED0AB9F}"/>
              </a:ext>
            </a:extLst>
          </p:cNvPr>
          <p:cNvSpPr/>
          <p:nvPr/>
        </p:nvSpPr>
        <p:spPr>
          <a:xfrm>
            <a:off x="444708" y="4521416"/>
            <a:ext cx="11302584" cy="1128814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HK" sz="2000" dirty="0">
                <a:solidFill>
                  <a:srgbClr val="00B050"/>
                </a:solidFill>
              </a:rPr>
              <a:t>- (</a:t>
            </a:r>
            <a:r>
              <a:rPr lang="en-HK" sz="2000" dirty="0" err="1">
                <a:solidFill>
                  <a:srgbClr val="00B050"/>
                </a:solidFill>
              </a:rPr>
              <a:t>ps_sps</a:t>
            </a:r>
            <a:r>
              <a:rPr lang="en-HK" sz="2000" dirty="0">
                <a:solidFill>
                  <a:srgbClr val="00B050"/>
                </a:solidFill>
              </a:rPr>
              <a:t>-&gt;i1_log2_ctb_size &gt; 6)) </a:t>
            </a:r>
            <a:br>
              <a:rPr lang="en-HK" sz="2000" dirty="0">
                <a:solidFill>
                  <a:srgbClr val="FF0000"/>
                </a:solidFill>
              </a:rPr>
            </a:br>
            <a:r>
              <a:rPr lang="en-HK" sz="2000" dirty="0">
                <a:solidFill>
                  <a:srgbClr val="FF0000"/>
                </a:solidFill>
              </a:rPr>
              <a:t>+ (</a:t>
            </a:r>
            <a:r>
              <a:rPr lang="en-HK" sz="2000" dirty="0" err="1">
                <a:solidFill>
                  <a:srgbClr val="FF0000"/>
                </a:solidFill>
              </a:rPr>
              <a:t>ps_sps</a:t>
            </a:r>
            <a:r>
              <a:rPr lang="en-HK" sz="2000" dirty="0">
                <a:solidFill>
                  <a:srgbClr val="FF0000"/>
                </a:solidFill>
              </a:rPr>
              <a:t>-&gt;i1_log2_ctb_size &gt; 6) || </a:t>
            </a:r>
          </a:p>
          <a:p>
            <a:r>
              <a:rPr lang="en-HK" sz="2000" dirty="0">
                <a:solidFill>
                  <a:srgbClr val="FF0000"/>
                </a:solidFill>
              </a:rPr>
              <a:t>+ (</a:t>
            </a:r>
            <a:r>
              <a:rPr lang="en-HK" sz="2000" dirty="0" err="1">
                <a:solidFill>
                  <a:srgbClr val="FF0000"/>
                </a:solidFill>
              </a:rPr>
              <a:t>ps_sps</a:t>
            </a:r>
            <a:r>
              <a:rPr lang="en-HK" sz="2000" dirty="0">
                <a:solidFill>
                  <a:srgbClr val="FF0000"/>
                </a:solidFill>
              </a:rPr>
              <a:t>-&gt;i2_pic_width_in_luma_samples % (1 &lt;&lt; </a:t>
            </a:r>
            <a:r>
              <a:rPr lang="en-HK" sz="2000" dirty="0" err="1">
                <a:solidFill>
                  <a:srgbClr val="FF0000"/>
                </a:solidFill>
              </a:rPr>
              <a:t>ps_sps</a:t>
            </a:r>
            <a:r>
              <a:rPr lang="en-HK" sz="2000" dirty="0">
                <a:solidFill>
                  <a:srgbClr val="FF0000"/>
                </a:solidFill>
              </a:rPr>
              <a:t>-&gt;i1_log2_min_coding_block_size) != 0))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21F9E4-108A-A14A-982A-66F3FEAE0CD8}"/>
              </a:ext>
            </a:extLst>
          </p:cNvPr>
          <p:cNvSpPr/>
          <p:nvPr/>
        </p:nvSpPr>
        <p:spPr>
          <a:xfrm>
            <a:off x="4747821" y="4611356"/>
            <a:ext cx="2696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countFrag</a:t>
            </a:r>
            <a:r>
              <a:rPr lang="az-Cyrl-AZ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6B430-33CC-D149-9A34-4F1587140C5C}"/>
              </a:ext>
            </a:extLst>
          </p:cNvPr>
          <p:cNvSpPr/>
          <p:nvPr/>
        </p:nvSpPr>
        <p:spPr>
          <a:xfrm>
            <a:off x="2281806" y="3818246"/>
            <a:ext cx="7628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/>
              <a:t>countFrag</a:t>
            </a:r>
            <a:r>
              <a:rPr lang="az-Cyrl-AZ" sz="3600" dirty="0"/>
              <a:t> = </a:t>
            </a:r>
            <a:r>
              <a:rPr lang="en-US" sz="3600" dirty="0"/>
              <a:t>max(</a:t>
            </a:r>
            <a:r>
              <a:rPr lang="en-US" sz="3600" dirty="0" err="1"/>
              <a:t>countAdd</a:t>
            </a:r>
            <a:r>
              <a:rPr lang="en-US" sz="3600" dirty="0"/>
              <a:t>, </a:t>
            </a:r>
            <a:r>
              <a:rPr lang="en-US" sz="3600" dirty="0" err="1"/>
              <a:t>countDel</a:t>
            </a:r>
            <a:r>
              <a:rPr lang="en-US" sz="3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710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 animBg="1"/>
      <p:bldP spid="14" grpId="0" animBg="1"/>
      <p:bldP spid="15" grpId="0" animBg="1"/>
      <p:bldP spid="16" grpId="0" animBg="1"/>
      <p:bldP spid="17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A6E1A0-81BB-4955-BBDA-CEE0C092A54B}"/>
              </a:ext>
            </a:extLst>
          </p:cNvPr>
          <p:cNvSpPr txBox="1"/>
          <p:nvPr/>
        </p:nvSpPr>
        <p:spPr>
          <a:xfrm>
            <a:off x="1829323" y="1872275"/>
            <a:ext cx="144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6095"/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charset="0"/>
                <a:ea typeface="Times New Roman" charset="0"/>
                <a:cs typeface="Times New Roman" charset="0"/>
              </a:rPr>
              <a:t>Extract essential changes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26E4CB-54FA-44DD-8476-A7707DBDA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33" y="1084401"/>
            <a:ext cx="8939463" cy="2516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41FC-CA41-1F41-AAF1-05256927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an 77">
            <a:extLst>
              <a:ext uri="{FF2B5EF4-FFF2-40B4-BE49-F238E27FC236}">
                <a16:creationId xmlns:a16="http://schemas.microsoft.com/office/drawing/2014/main" id="{0CF2392E-4EA5-4AD1-9D5E-A06FB26A7A3F}"/>
              </a:ext>
            </a:extLst>
          </p:cNvPr>
          <p:cNvSpPr/>
          <p:nvPr/>
        </p:nvSpPr>
        <p:spPr>
          <a:xfrm>
            <a:off x="210047" y="1476439"/>
            <a:ext cx="1693823" cy="1641450"/>
          </a:xfrm>
          <a:prstGeom prst="ca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960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Diff Code Fragments</a:t>
            </a:r>
          </a:p>
        </p:txBody>
      </p:sp>
      <p:cxnSp>
        <p:nvCxnSpPr>
          <p:cNvPr id="6" name="Straight Arrow Connector 44">
            <a:extLst>
              <a:ext uri="{FF2B5EF4-FFF2-40B4-BE49-F238E27FC236}">
                <a16:creationId xmlns:a16="http://schemas.microsoft.com/office/drawing/2014/main" id="{C048DC28-E39C-4CBB-A469-630F824AD3F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3585" y="2331983"/>
            <a:ext cx="1350763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38344C-C646-4FDC-8623-F3FE17B95A33}"/>
              </a:ext>
            </a:extLst>
          </p:cNvPr>
          <p:cNvSpPr txBox="1"/>
          <p:nvPr/>
        </p:nvSpPr>
        <p:spPr>
          <a:xfrm>
            <a:off x="278797" y="4722667"/>
            <a:ext cx="138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6095"/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charset="0"/>
                <a:ea typeface="Times New Roman" charset="0"/>
                <a:cs typeface="Times New Roman" charset="0"/>
              </a:rPr>
              <a:t>Calculate</a:t>
            </a:r>
          </a:p>
          <a:p>
            <a:pPr algn="ctr" defTabSz="796095"/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charset="0"/>
                <a:ea typeface="Times New Roman" charset="0"/>
                <a:cs typeface="Times New Roman" charset="0"/>
              </a:rPr>
              <a:t>pairwise</a:t>
            </a:r>
            <a:b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charset="0"/>
                <a:ea typeface="Times New Roman" charset="0"/>
                <a:cs typeface="Times New Roman" charset="0"/>
              </a:rPr>
              <a:t>similarity</a:t>
            </a:r>
          </a:p>
        </p:txBody>
      </p:sp>
      <p:cxnSp>
        <p:nvCxnSpPr>
          <p:cNvPr id="11" name="Straight Arrow Connector 44">
            <a:extLst>
              <a:ext uri="{FF2B5EF4-FFF2-40B4-BE49-F238E27FC236}">
                <a16:creationId xmlns:a16="http://schemas.microsoft.com/office/drawing/2014/main" id="{FBE09137-F631-4E59-8F7F-2521FC1A53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0047" y="5137417"/>
            <a:ext cx="154944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A14812-29FC-4BB7-96A4-2822D08F0CC7}"/>
              </a:ext>
            </a:extLst>
          </p:cNvPr>
          <p:cNvGrpSpPr/>
          <p:nvPr/>
        </p:nvGrpSpPr>
        <p:grpSpPr>
          <a:xfrm>
            <a:off x="8780556" y="3636901"/>
            <a:ext cx="3193593" cy="2969172"/>
            <a:chOff x="8780556" y="3636901"/>
            <a:chExt cx="3193593" cy="2969172"/>
          </a:xfrm>
        </p:grpSpPr>
        <p:sp>
          <p:nvSpPr>
            <p:cNvPr id="12" name="Can 77">
              <a:extLst>
                <a:ext uri="{FF2B5EF4-FFF2-40B4-BE49-F238E27FC236}">
                  <a16:creationId xmlns:a16="http://schemas.microsoft.com/office/drawing/2014/main" id="{1053F70C-E505-4BEB-8E2A-8981574BFFD0}"/>
                </a:ext>
              </a:extLst>
            </p:cNvPr>
            <p:cNvSpPr/>
            <p:nvPr/>
          </p:nvSpPr>
          <p:spPr>
            <a:xfrm>
              <a:off x="10574976" y="3636901"/>
              <a:ext cx="1399173" cy="2969172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182880" rIns="0" rtlCol="0" anchor="t"/>
            <a:lstStyle/>
            <a:p>
              <a:pPr lvl="0" algn="ctr" defTabSz="796095">
                <a:defRPr/>
              </a:pPr>
              <a:r>
                <a:rPr lang="en-US" sz="2200" kern="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Cluster N</a:t>
              </a:r>
            </a:p>
            <a:p>
              <a:pPr lvl="0" algn="ctr" defTabSz="796095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%p --&gt; %</a:t>
              </a:r>
              <a:r>
                <a:rPr lang="en-US" kern="0" dirty="0" err="1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pK</a:t>
              </a:r>
              <a:endParaRPr lang="en-US" kern="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 defTabSz="796095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%p --&gt; %</a:t>
              </a:r>
              <a:r>
                <a:rPr lang="en-US" kern="0" dirty="0" err="1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pK</a:t>
              </a:r>
              <a:endParaRPr lang="en-US" kern="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 defTabSz="796095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%p --&gt; %</a:t>
              </a:r>
              <a:r>
                <a:rPr lang="en-US" kern="0" dirty="0" err="1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pK</a:t>
              </a:r>
              <a:endParaRPr lang="en-US" kern="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 defTabSz="796095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%p --&gt; %</a:t>
              </a:r>
              <a:r>
                <a:rPr lang="en-US" kern="0" dirty="0" err="1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pK</a:t>
              </a:r>
              <a:endParaRPr lang="en-US" kern="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 defTabSz="796095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</a:p>
            <a:p>
              <a:pPr algn="ctr" defTabSz="796095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%p --&gt; %</a:t>
              </a:r>
              <a:r>
                <a:rPr lang="en-US" kern="0" dirty="0" err="1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pK</a:t>
              </a:r>
              <a:endParaRPr lang="en-US" kern="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 defTabSz="796095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%p --&gt; %</a:t>
              </a:r>
              <a:r>
                <a:rPr lang="en-US" kern="0" dirty="0" err="1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pK</a:t>
              </a:r>
              <a:endParaRPr lang="en-US" kern="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Can 77">
              <a:extLst>
                <a:ext uri="{FF2B5EF4-FFF2-40B4-BE49-F238E27FC236}">
                  <a16:creationId xmlns:a16="http://schemas.microsoft.com/office/drawing/2014/main" id="{95BABDCB-719A-4FFB-85E4-6BF76F99C508}"/>
                </a:ext>
              </a:extLst>
            </p:cNvPr>
            <p:cNvSpPr/>
            <p:nvPr/>
          </p:nvSpPr>
          <p:spPr>
            <a:xfrm>
              <a:off x="8780556" y="3636901"/>
              <a:ext cx="1399173" cy="2969172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182880" rIns="0" rtlCol="0" anchor="t"/>
            <a:lstStyle/>
            <a:p>
              <a:pPr lvl="0" algn="ctr" defTabSz="796095">
                <a:defRPr/>
              </a:pPr>
              <a:r>
                <a:rPr lang="en-US" sz="2200" kern="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Cluster 1</a:t>
              </a:r>
            </a:p>
            <a:p>
              <a:pPr lvl="0" algn="ctr" defTabSz="796095">
                <a:lnSpc>
                  <a:spcPct val="107000"/>
                </a:lnSpc>
                <a:defRPr/>
              </a:pPr>
              <a:r>
                <a:rPr lang="en-SG" kern="0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uint8_t --&gt; uint32_t</a:t>
              </a:r>
            </a:p>
            <a:p>
              <a:pPr lvl="0" algn="ctr" defTabSz="796095">
                <a:lnSpc>
                  <a:spcPct val="107000"/>
                </a:lnSpc>
                <a:defRPr/>
              </a:pPr>
              <a:r>
                <a:rPr lang="en-SG" kern="0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uint8_t --&gt; uint16_t</a:t>
              </a:r>
            </a:p>
            <a:p>
              <a:pPr lvl="0" algn="ctr" defTabSz="796095">
                <a:lnSpc>
                  <a:spcPct val="107000"/>
                </a:lnSpc>
                <a:defRPr/>
              </a:pPr>
              <a:r>
                <a:rPr lang="en-SG" kern="0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…</a:t>
              </a:r>
            </a:p>
            <a:p>
              <a:pPr lvl="0" algn="ctr" defTabSz="796095">
                <a:lnSpc>
                  <a:spcPct val="107000"/>
                </a:lnSpc>
                <a:defRPr/>
              </a:pPr>
              <a:r>
                <a:rPr lang="en-SG" kern="0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uint8_t --&gt; uint16_t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0616D0-D112-415D-82E4-016AF8805868}"/>
                </a:ext>
              </a:extLst>
            </p:cNvPr>
            <p:cNvSpPr txBox="1"/>
            <p:nvPr/>
          </p:nvSpPr>
          <p:spPr>
            <a:xfrm>
              <a:off x="10184446" y="4607355"/>
              <a:ext cx="3585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96095"/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</a:p>
            <a:p>
              <a:pPr algn="ctr" defTabSz="796095"/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</a:p>
            <a:p>
              <a:pPr algn="ctr" defTabSz="796095"/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</a:p>
          </p:txBody>
        </p:sp>
      </p:grpSp>
      <p:cxnSp>
        <p:nvCxnSpPr>
          <p:cNvPr id="15" name="Straight Arrow Connector 44">
            <a:extLst>
              <a:ext uri="{FF2B5EF4-FFF2-40B4-BE49-F238E27FC236}">
                <a16:creationId xmlns:a16="http://schemas.microsoft.com/office/drawing/2014/main" id="{8319A1A7-4585-4292-B334-1AE3D2200A6E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7100236" y="5121487"/>
            <a:ext cx="1680320" cy="159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65F4AE-10C2-4044-BF8E-1B405C63E93C}"/>
              </a:ext>
            </a:extLst>
          </p:cNvPr>
          <p:cNvSpPr txBox="1"/>
          <p:nvPr/>
        </p:nvSpPr>
        <p:spPr>
          <a:xfrm>
            <a:off x="7106930" y="4367446"/>
            <a:ext cx="16633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6095"/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charset="0"/>
                <a:ea typeface="Times New Roman" charset="0"/>
                <a:cs typeface="Times New Roman" charset="0"/>
              </a:rPr>
              <a:t>Generate clusters </a:t>
            </a:r>
            <a:b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charset="0"/>
                <a:ea typeface="Times New Roman" charset="0"/>
                <a:cs typeface="Times New Roman" charset="0"/>
              </a:rPr>
              <a:t>via affinity propagation</a:t>
            </a:r>
          </a:p>
          <a:p>
            <a:pPr algn="ctr" defTabSz="796095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[Science’07]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58ABF14-29DF-456D-AD57-FDE9A6882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" y="2855293"/>
            <a:ext cx="1977356" cy="1052957"/>
          </a:xfrm>
          <a:prstGeom prst="rect">
            <a:avLst/>
          </a:prstGeom>
        </p:spPr>
      </p:pic>
      <p:sp>
        <p:nvSpPr>
          <p:cNvPr id="8" name="Oval 51">
            <a:extLst>
              <a:ext uri="{FF2B5EF4-FFF2-40B4-BE49-F238E27FC236}">
                <a16:creationId xmlns:a16="http://schemas.microsoft.com/office/drawing/2014/main" id="{BF5CAEE3-D3C5-4747-BDFF-F589C7B5DF5C}"/>
              </a:ext>
            </a:extLst>
          </p:cNvPr>
          <p:cNvSpPr/>
          <p:nvPr/>
        </p:nvSpPr>
        <p:spPr>
          <a:xfrm>
            <a:off x="1759487" y="3788505"/>
            <a:ext cx="5340749" cy="26978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796095">
              <a:lnSpc>
                <a:spcPct val="107000"/>
              </a:lnSpc>
              <a:defRPr/>
            </a:pPr>
            <a:r>
              <a:rPr lang="en-US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[[ 1.                  0.96774193 ...,  0.67603485]</a:t>
            </a:r>
          </a:p>
          <a:p>
            <a:pPr lvl="0" defTabSz="796095">
              <a:lnSpc>
                <a:spcPct val="107000"/>
              </a:lnSpc>
              <a:defRPr/>
            </a:pPr>
            <a:r>
              <a:rPr lang="en-US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[ 0.96296296  1. 	          ...,  0.68240740]</a:t>
            </a:r>
          </a:p>
          <a:p>
            <a:pPr lvl="0" defTabSz="796095">
              <a:lnSpc>
                <a:spcPct val="107000"/>
              </a:lnSpc>
              <a:defRPr/>
            </a:pPr>
            <a:r>
              <a:rPr lang="en-US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[ 0.97530864  0.95238095 ...,  0.68954248]</a:t>
            </a:r>
          </a:p>
          <a:p>
            <a:pPr lvl="0" defTabSz="796095">
              <a:lnSpc>
                <a:spcPct val="107000"/>
              </a:lnSpc>
              <a:defRPr/>
            </a:pPr>
            <a:r>
              <a:rPr lang="en-US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                             ..., </a:t>
            </a:r>
          </a:p>
          <a:p>
            <a:pPr lvl="0" defTabSz="796095">
              <a:lnSpc>
                <a:spcPct val="107000"/>
              </a:lnSpc>
              <a:defRPr/>
            </a:pPr>
            <a:r>
              <a:rPr lang="en-US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[ 0.58308895  0.63878788 ...,  0.99649122]</a:t>
            </a:r>
          </a:p>
          <a:p>
            <a:pPr lvl="0" defTabSz="796095">
              <a:lnSpc>
                <a:spcPct val="107000"/>
              </a:lnSpc>
              <a:defRPr/>
            </a:pPr>
            <a:r>
              <a:rPr lang="en-US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[ 0.59872153  0.59206192 ...,  1. 	  	 ]</a:t>
            </a:r>
          </a:p>
          <a:p>
            <a:pPr lvl="0" defTabSz="796095">
              <a:lnSpc>
                <a:spcPct val="107000"/>
              </a:lnSpc>
              <a:defRPr/>
            </a:pPr>
            <a:r>
              <a:rPr lang="en-US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[ 0.57966764  0.56245791 ...,  0.99649122]]</a:t>
            </a: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B0E2673E-AE07-4FBB-8912-1EA0D045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Automatically Clustering Patch Code Patterns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3441D0-6499-4380-832F-2F8C4B2CC7B0}"/>
              </a:ext>
            </a:extLst>
          </p:cNvPr>
          <p:cNvSpPr/>
          <p:nvPr/>
        </p:nvSpPr>
        <p:spPr>
          <a:xfrm>
            <a:off x="3864429" y="1338943"/>
            <a:ext cx="976596" cy="46771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2DA363-112B-44D9-ABC1-1D174C39822B}"/>
              </a:ext>
            </a:extLst>
          </p:cNvPr>
          <p:cNvSpPr/>
          <p:nvPr/>
        </p:nvSpPr>
        <p:spPr>
          <a:xfrm>
            <a:off x="3376130" y="1806657"/>
            <a:ext cx="976597" cy="46771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75FF58-DA3D-4EB1-ABF2-B9164BA1EFCD}"/>
              </a:ext>
            </a:extLst>
          </p:cNvPr>
          <p:cNvSpPr/>
          <p:nvPr/>
        </p:nvSpPr>
        <p:spPr>
          <a:xfrm>
            <a:off x="3993499" y="2684829"/>
            <a:ext cx="1939215" cy="46771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CB2EC5E-AA4C-4DA2-A343-095CC505C078}"/>
              </a:ext>
            </a:extLst>
          </p:cNvPr>
          <p:cNvSpPr/>
          <p:nvPr/>
        </p:nvSpPr>
        <p:spPr>
          <a:xfrm>
            <a:off x="5736771" y="3109620"/>
            <a:ext cx="522517" cy="46771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1">
            <a:extLst>
              <a:ext uri="{FF2B5EF4-FFF2-40B4-BE49-F238E27FC236}">
                <a16:creationId xmlns:a16="http://schemas.microsoft.com/office/drawing/2014/main" id="{8BC769FE-485B-4AC0-9E17-D469D5A2D331}"/>
              </a:ext>
            </a:extLst>
          </p:cNvPr>
          <p:cNvSpPr/>
          <p:nvPr/>
        </p:nvSpPr>
        <p:spPr>
          <a:xfrm>
            <a:off x="3254348" y="1073515"/>
            <a:ext cx="2852538" cy="25169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796095">
              <a:lnSpc>
                <a:spcPct val="107000"/>
              </a:lnSpc>
              <a:defRPr/>
            </a:pPr>
            <a:r>
              <a:rPr lang="en-SG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uint8_t --&gt; uint32_t</a:t>
            </a:r>
          </a:p>
          <a:p>
            <a:pPr lvl="0" algn="ctr" defTabSz="796095">
              <a:lnSpc>
                <a:spcPct val="107000"/>
              </a:lnSpc>
              <a:defRPr/>
            </a:pPr>
            <a:r>
              <a:rPr lang="en-SG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uint8_t --&gt; uint16_t</a:t>
            </a:r>
          </a:p>
          <a:p>
            <a:pPr algn="ctr" defTabSz="796095">
              <a:lnSpc>
                <a:spcPct val="107000"/>
              </a:lnSpc>
              <a:defRPr/>
            </a:pPr>
            <a:r>
              <a:rPr lang="en-US" sz="2200" kern="0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writeLong</a:t>
            </a:r>
            <a:r>
              <a:rPr lang="en-US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--&gt; </a:t>
            </a:r>
            <a:r>
              <a:rPr lang="en-US" sz="2200" kern="0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writeInt</a:t>
            </a:r>
            <a:endParaRPr lang="en-SG" sz="2200" kern="0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 defTabSz="796095">
              <a:lnSpc>
                <a:spcPct val="107000"/>
              </a:lnSpc>
              <a:defRPr/>
            </a:pPr>
            <a:r>
              <a:rPr lang="en-SG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…</a:t>
            </a:r>
            <a:endParaRPr kumimoji="0" lang="en-SG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 defTabSz="796095">
              <a:lnSpc>
                <a:spcPct val="107000"/>
              </a:lnSpc>
              <a:defRPr/>
            </a:pPr>
            <a:r>
              <a:rPr lang="en-SG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--&gt; = 0</a:t>
            </a:r>
            <a:endParaRPr kumimoji="0" lang="en-SG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lvl="0" algn="ctr" defTabSz="796095">
              <a:lnSpc>
                <a:spcPct val="107000"/>
              </a:lnSpc>
              <a:defRPr/>
            </a:pPr>
            <a:r>
              <a:rPr lang="en-SG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if --&gt; if || value &lt;= 0</a:t>
            </a:r>
          </a:p>
          <a:p>
            <a:pPr lvl="0" algn="ctr" defTabSz="796095">
              <a:lnSpc>
                <a:spcPct val="107000"/>
              </a:lnSpc>
              <a:defRPr/>
            </a:pPr>
            <a:r>
              <a:rPr lang="en-SG" sz="220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%p --&gt; %</a:t>
            </a:r>
            <a:r>
              <a:rPr lang="en-SG" sz="2200" kern="0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pK</a:t>
            </a:r>
            <a:endParaRPr lang="en-SG" sz="2200" kern="0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7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8" grpId="0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9FD4-E805-4572-83EC-DF2C322D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Dataset and Vulnerability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5807C-B582-4902-9E70-EB3C106E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3573F4-3E41-4AAD-9066-595659D59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85" y="1986913"/>
            <a:ext cx="8870430" cy="4163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68FEC9-93D8-4E01-8794-0DDC4DC2182B}"/>
              </a:ext>
            </a:extLst>
          </p:cNvPr>
          <p:cNvSpPr/>
          <p:nvPr/>
        </p:nvSpPr>
        <p:spPr>
          <a:xfrm>
            <a:off x="1808575" y="1253147"/>
            <a:ext cx="8574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366FF"/>
                </a:solidFill>
              </a:rPr>
              <a:t>2,179 vulnerabilities; 1,349 publicly available patches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28F24-E5FA-4DD3-A067-140DE3EC9E36}"/>
              </a:ext>
            </a:extLst>
          </p:cNvPr>
          <p:cNvSpPr/>
          <p:nvPr/>
        </p:nvSpPr>
        <p:spPr>
          <a:xfrm>
            <a:off x="9394371" y="2430532"/>
            <a:ext cx="1136844" cy="846068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E2E9B-070D-4152-8837-CA42FD46A7BA}"/>
              </a:ext>
            </a:extLst>
          </p:cNvPr>
          <p:cNvSpPr/>
          <p:nvPr/>
        </p:nvSpPr>
        <p:spPr>
          <a:xfrm>
            <a:off x="10531215" y="2376512"/>
            <a:ext cx="1240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81% </a:t>
            </a:r>
          </a:p>
          <a:p>
            <a:pPr algn="ctr"/>
            <a:r>
              <a:rPr lang="en-US" sz="2800" dirty="0">
                <a:solidFill>
                  <a:srgbClr val="3366FF"/>
                </a:solidFill>
              </a:rPr>
              <a:t>(1,773)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DB156-A59B-47FF-A478-90E501C1183C}"/>
              </a:ext>
            </a:extLst>
          </p:cNvPr>
          <p:cNvSpPr/>
          <p:nvPr/>
        </p:nvSpPr>
        <p:spPr>
          <a:xfrm>
            <a:off x="3607901" y="4542769"/>
            <a:ext cx="2226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55% (1,208)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2F262E-EF2C-4CA7-ACBA-C4E179577790}"/>
              </a:ext>
            </a:extLst>
          </p:cNvPr>
          <p:cNvSpPr/>
          <p:nvPr/>
        </p:nvSpPr>
        <p:spPr>
          <a:xfrm>
            <a:off x="3428999" y="4141507"/>
            <a:ext cx="2405743" cy="42303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CA0ECC-5DBD-45A4-BC2D-BDB2CE325D1C}"/>
              </a:ext>
            </a:extLst>
          </p:cNvPr>
          <p:cNvSpPr/>
          <p:nvPr/>
        </p:nvSpPr>
        <p:spPr>
          <a:xfrm>
            <a:off x="8125472" y="4132982"/>
            <a:ext cx="1268899" cy="42303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0E4A16-47B0-5E47-8227-8822276F653C}"/>
              </a:ext>
            </a:extLst>
          </p:cNvPr>
          <p:cNvSpPr/>
          <p:nvPr/>
        </p:nvSpPr>
        <p:spPr>
          <a:xfrm>
            <a:off x="7646500" y="4542769"/>
            <a:ext cx="2226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 +23%</a:t>
            </a:r>
          </a:p>
        </p:txBody>
      </p:sp>
    </p:spTree>
    <p:extLst>
      <p:ext uri="{BB962C8B-B14F-4D97-AF65-F5344CB8AC3E}">
        <p14:creationId xmlns:p14="http://schemas.microsoft.com/office/powerpoint/2010/main" val="55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F91-6FB4-4AFF-A02E-9ED3514E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73"/>
            <a:ext cx="2786925" cy="3063875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1" dirty="0"/>
              <a:t>Analysis of </a:t>
            </a:r>
            <a:br>
              <a:rPr lang="en-US" b="1" dirty="0"/>
            </a:br>
            <a:r>
              <a:rPr lang="en-US" b="1" dirty="0"/>
              <a:t>Vulnerable </a:t>
            </a:r>
            <a:br>
              <a:rPr lang="en-US" b="1" dirty="0"/>
            </a:br>
            <a:r>
              <a:rPr lang="en-US" b="1" dirty="0"/>
              <a:t>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92EEB-4B82-416F-850D-3DF59B9B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01477-59E7-4BB9-B1C0-D59AD3CB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81" y="68262"/>
            <a:ext cx="6714407" cy="6721475"/>
          </a:xfrm>
          <a:prstGeom prst="rect">
            <a:avLst/>
          </a:prstGeom>
          <a:ln w="19050">
            <a:noFill/>
          </a:ln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E9702411-3E04-4664-9BDA-F83FDC156C49}"/>
              </a:ext>
            </a:extLst>
          </p:cNvPr>
          <p:cNvSpPr/>
          <p:nvPr/>
        </p:nvSpPr>
        <p:spPr>
          <a:xfrm>
            <a:off x="3243943" y="2710543"/>
            <a:ext cx="239486" cy="4010932"/>
          </a:xfrm>
          <a:prstGeom prst="leftBrace">
            <a:avLst/>
          </a:prstGeom>
          <a:ln w="571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E9D7AD-5BC9-408C-975F-905D3CA9875A}"/>
              </a:ext>
            </a:extLst>
          </p:cNvPr>
          <p:cNvSpPr/>
          <p:nvPr/>
        </p:nvSpPr>
        <p:spPr>
          <a:xfrm>
            <a:off x="2109324" y="4412786"/>
            <a:ext cx="977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3366FF"/>
                </a:solidFill>
              </a:rPr>
              <a:t>92%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B28DD49-2F97-48CA-B696-7B99EBD8DAC8}"/>
              </a:ext>
            </a:extLst>
          </p:cNvPr>
          <p:cNvSpPr/>
          <p:nvPr/>
        </p:nvSpPr>
        <p:spPr>
          <a:xfrm flipH="1">
            <a:off x="10394140" y="136525"/>
            <a:ext cx="197660" cy="2574018"/>
          </a:xfrm>
          <a:prstGeom prst="leftBrace">
            <a:avLst/>
          </a:prstGeom>
          <a:ln w="571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20C05F-D289-424A-A3A3-1380C3DC070D}"/>
              </a:ext>
            </a:extLst>
          </p:cNvPr>
          <p:cNvSpPr/>
          <p:nvPr/>
        </p:nvSpPr>
        <p:spPr>
          <a:xfrm>
            <a:off x="10843120" y="1097014"/>
            <a:ext cx="739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3366FF"/>
                </a:solidFill>
              </a:rPr>
              <a:t>8%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212423-DBB8-4FB8-99C8-539483E91D73}"/>
              </a:ext>
            </a:extLst>
          </p:cNvPr>
          <p:cNvSpPr/>
          <p:nvPr/>
        </p:nvSpPr>
        <p:spPr>
          <a:xfrm>
            <a:off x="3483429" y="1458787"/>
            <a:ext cx="1621971" cy="42303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71FCBD-0507-4D30-8CB2-2B5E07F8A87D}"/>
              </a:ext>
            </a:extLst>
          </p:cNvPr>
          <p:cNvSpPr/>
          <p:nvPr/>
        </p:nvSpPr>
        <p:spPr>
          <a:xfrm>
            <a:off x="5007429" y="762101"/>
            <a:ext cx="1361077" cy="42303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CFF6BF-C480-4FD6-A2D6-25AB99E24709}"/>
              </a:ext>
            </a:extLst>
          </p:cNvPr>
          <p:cNvSpPr/>
          <p:nvPr/>
        </p:nvSpPr>
        <p:spPr>
          <a:xfrm>
            <a:off x="5018315" y="5323216"/>
            <a:ext cx="1143002" cy="42303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A0F3CD-8812-41AA-B8D3-4B043AE5EDA8}"/>
              </a:ext>
            </a:extLst>
          </p:cNvPr>
          <p:cNvSpPr/>
          <p:nvPr/>
        </p:nvSpPr>
        <p:spPr>
          <a:xfrm>
            <a:off x="3613875" y="2967966"/>
            <a:ext cx="2754631" cy="579334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6D5CDB-706B-4E61-891E-9BA7239115AD}"/>
              </a:ext>
            </a:extLst>
          </p:cNvPr>
          <p:cNvSpPr/>
          <p:nvPr/>
        </p:nvSpPr>
        <p:spPr>
          <a:xfrm>
            <a:off x="3640231" y="5245066"/>
            <a:ext cx="1361076" cy="579333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A0BC-3A52-4860-B2FD-8F8CB9A8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Code that was frequently reported vulnerable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EC8AF-E678-4CDB-BFA0-8BF0B9B0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74B1EB-A01B-4B94-A3B6-A2A8C149F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40" y="1023179"/>
            <a:ext cx="6497031" cy="47449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CFDD14-F9CF-422B-A55B-753EA5545E3E}"/>
              </a:ext>
            </a:extLst>
          </p:cNvPr>
          <p:cNvSpPr/>
          <p:nvPr/>
        </p:nvSpPr>
        <p:spPr>
          <a:xfrm>
            <a:off x="252343" y="5830823"/>
            <a:ext cx="11687315" cy="574336"/>
          </a:xfrm>
          <a:prstGeom prst="rect">
            <a:avLst/>
          </a:prstGeom>
          <a:solidFill>
            <a:srgbClr val="7030A0">
              <a:alpha val="81961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2800" kern="0" dirty="0">
                <a:solidFill>
                  <a:prstClr val="white"/>
                </a:solidFill>
              </a:rPr>
              <a:t>Can help developers avoid making similar mistakes in the same module or code</a:t>
            </a:r>
          </a:p>
        </p:txBody>
      </p:sp>
    </p:spTree>
    <p:extLst>
      <p:ext uri="{BB962C8B-B14F-4D97-AF65-F5344CB8AC3E}">
        <p14:creationId xmlns:p14="http://schemas.microsoft.com/office/powerpoint/2010/main" val="11950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AF6E8F-8965-4A84-A67B-DA65CCEE0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38" y="1197655"/>
            <a:ext cx="6777524" cy="529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8B829-D334-499A-AD17-56A39DF1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Analysis of Patch Code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38C55-C494-4A96-9F9B-4796160A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15</a:t>
            </a:fld>
            <a:endParaRPr lang="en-US"/>
          </a:p>
        </p:txBody>
      </p:sp>
      <p:sp>
        <p:nvSpPr>
          <p:cNvPr id="8" name="椭圆 6">
            <a:extLst>
              <a:ext uri="{FF2B5EF4-FFF2-40B4-BE49-F238E27FC236}">
                <a16:creationId xmlns:a16="http://schemas.microsoft.com/office/drawing/2014/main" id="{6528BBE5-862C-4CF7-AC42-32D11AEBB763}"/>
              </a:ext>
            </a:extLst>
          </p:cNvPr>
          <p:cNvSpPr/>
          <p:nvPr/>
        </p:nvSpPr>
        <p:spPr>
          <a:xfrm>
            <a:off x="3865030" y="2797629"/>
            <a:ext cx="251734" cy="2568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F4FAD-2650-4964-AD94-5B2EB917E3BC}"/>
              </a:ext>
            </a:extLst>
          </p:cNvPr>
          <p:cNvSpPr/>
          <p:nvPr/>
        </p:nvSpPr>
        <p:spPr>
          <a:xfrm>
            <a:off x="3990897" y="3010931"/>
            <a:ext cx="6176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60% requiring only one file change</a:t>
            </a:r>
          </a:p>
        </p:txBody>
      </p:sp>
    </p:spTree>
    <p:extLst>
      <p:ext uri="{BB962C8B-B14F-4D97-AF65-F5344CB8AC3E}">
        <p14:creationId xmlns:p14="http://schemas.microsoft.com/office/powerpoint/2010/main" val="34569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B829-D334-499A-AD17-56A39DF1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Analysis of Patch Code Complexity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38C55-C494-4A96-9F9B-4796160A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5AF49-9B55-4773-B2FE-0BD62D4D3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51" y="1163905"/>
            <a:ext cx="6818698" cy="5328969"/>
          </a:xfrm>
          <a:prstGeom prst="rect">
            <a:avLst/>
          </a:prstGeom>
        </p:spPr>
      </p:pic>
      <p:sp>
        <p:nvSpPr>
          <p:cNvPr id="8" name="椭圆 6">
            <a:extLst>
              <a:ext uri="{FF2B5EF4-FFF2-40B4-BE49-F238E27FC236}">
                <a16:creationId xmlns:a16="http://schemas.microsoft.com/office/drawing/2014/main" id="{6528BBE5-862C-4CF7-AC42-32D11AEBB763}"/>
              </a:ext>
            </a:extLst>
          </p:cNvPr>
          <p:cNvSpPr/>
          <p:nvPr/>
        </p:nvSpPr>
        <p:spPr>
          <a:xfrm>
            <a:off x="4487203" y="3396342"/>
            <a:ext cx="251734" cy="2568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F4FAD-2650-4964-AD94-5B2EB917E3BC}"/>
              </a:ext>
            </a:extLst>
          </p:cNvPr>
          <p:cNvSpPr/>
          <p:nvPr/>
        </p:nvSpPr>
        <p:spPr>
          <a:xfrm>
            <a:off x="4681246" y="3241383"/>
            <a:ext cx="7064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50% fixable in less than 10 lines of code</a:t>
            </a:r>
          </a:p>
        </p:txBody>
      </p:sp>
      <p:sp>
        <p:nvSpPr>
          <p:cNvPr id="10" name="椭圆 6">
            <a:extLst>
              <a:ext uri="{FF2B5EF4-FFF2-40B4-BE49-F238E27FC236}">
                <a16:creationId xmlns:a16="http://schemas.microsoft.com/office/drawing/2014/main" id="{A9D6CAE2-6CB8-4D73-96E9-9080635B9386}"/>
              </a:ext>
            </a:extLst>
          </p:cNvPr>
          <p:cNvSpPr/>
          <p:nvPr/>
        </p:nvSpPr>
        <p:spPr>
          <a:xfrm>
            <a:off x="3551031" y="4927213"/>
            <a:ext cx="251734" cy="2568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1858F-8FF6-4151-A598-D89A11A03D64}"/>
              </a:ext>
            </a:extLst>
          </p:cNvPr>
          <p:cNvSpPr/>
          <p:nvPr/>
        </p:nvSpPr>
        <p:spPr>
          <a:xfrm>
            <a:off x="3777732" y="4772254"/>
            <a:ext cx="7260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20% requiring only one/two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2886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98484F-57DF-4697-B7AB-C4FA7637F27A}"/>
              </a:ext>
            </a:extLst>
          </p:cNvPr>
          <p:cNvSpPr/>
          <p:nvPr/>
        </p:nvSpPr>
        <p:spPr>
          <a:xfrm>
            <a:off x="5557514" y="2394465"/>
            <a:ext cx="2203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84.8% associated with certain patterns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69206-A3B7-4B7C-8151-D210B26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Intermediate results of our pattern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3166-A8D5-441C-B47B-820F1D0B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17</a:t>
            </a:fld>
            <a:endParaRPr lang="en-US"/>
          </a:p>
        </p:txBody>
      </p:sp>
      <p:sp>
        <p:nvSpPr>
          <p:cNvPr id="8" name="Can 77">
            <a:extLst>
              <a:ext uri="{FF2B5EF4-FFF2-40B4-BE49-F238E27FC236}">
                <a16:creationId xmlns:a16="http://schemas.microsoft.com/office/drawing/2014/main" id="{742973C5-56E5-4B56-B4E2-E85735FC2A17}"/>
              </a:ext>
            </a:extLst>
          </p:cNvPr>
          <p:cNvSpPr/>
          <p:nvPr/>
        </p:nvSpPr>
        <p:spPr>
          <a:xfrm>
            <a:off x="555170" y="1736807"/>
            <a:ext cx="1399173" cy="2274042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182880" rIns="0" rtlCol="0" anchor="t"/>
          <a:lstStyle/>
          <a:p>
            <a:pPr algn="ctr"/>
            <a:r>
              <a:rPr lang="en-US" sz="3200" dirty="0"/>
              <a:t>83 initial clusters</a:t>
            </a:r>
          </a:p>
        </p:txBody>
      </p:sp>
      <p:sp>
        <p:nvSpPr>
          <p:cNvPr id="10" name="Can 77">
            <a:extLst>
              <a:ext uri="{FF2B5EF4-FFF2-40B4-BE49-F238E27FC236}">
                <a16:creationId xmlns:a16="http://schemas.microsoft.com/office/drawing/2014/main" id="{4942F024-9E68-476B-A609-15F614650F6A}"/>
              </a:ext>
            </a:extLst>
          </p:cNvPr>
          <p:cNvSpPr/>
          <p:nvPr/>
        </p:nvSpPr>
        <p:spPr>
          <a:xfrm>
            <a:off x="4158342" y="1736807"/>
            <a:ext cx="1399173" cy="2274042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182880" rIns="0" rtlCol="0" anchor="t"/>
          <a:lstStyle/>
          <a:p>
            <a:pPr algn="ctr"/>
            <a:r>
              <a:rPr lang="en-US" sz="3200" dirty="0"/>
              <a:t>33 actual clusters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AFAB2-F44E-49C6-AA9B-507E482449FC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954343" y="2873828"/>
            <a:ext cx="110199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n 77">
            <a:extLst>
              <a:ext uri="{FF2B5EF4-FFF2-40B4-BE49-F238E27FC236}">
                <a16:creationId xmlns:a16="http://schemas.microsoft.com/office/drawing/2014/main" id="{6896C744-2FD2-4946-99DC-485639D77505}"/>
              </a:ext>
            </a:extLst>
          </p:cNvPr>
          <p:cNvSpPr/>
          <p:nvPr/>
        </p:nvSpPr>
        <p:spPr>
          <a:xfrm>
            <a:off x="8056980" y="1717815"/>
            <a:ext cx="1399173" cy="2274042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182880" rIns="0" rtlCol="0" anchor="t"/>
          <a:lstStyle/>
          <a:p>
            <a:pPr algn="ctr"/>
            <a:r>
              <a:rPr lang="en-US" sz="3200" dirty="0"/>
              <a:t>19 security clusters</a:t>
            </a:r>
          </a:p>
        </p:txBody>
      </p:sp>
      <p:sp>
        <p:nvSpPr>
          <p:cNvPr id="14" name="Can 77">
            <a:extLst>
              <a:ext uri="{FF2B5EF4-FFF2-40B4-BE49-F238E27FC236}">
                <a16:creationId xmlns:a16="http://schemas.microsoft.com/office/drawing/2014/main" id="{74DF7BDE-4F23-4EDC-B9BE-2C620EFECFCC}"/>
              </a:ext>
            </a:extLst>
          </p:cNvPr>
          <p:cNvSpPr/>
          <p:nvPr/>
        </p:nvSpPr>
        <p:spPr>
          <a:xfrm>
            <a:off x="9781589" y="1717815"/>
            <a:ext cx="1399173" cy="2274042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182880" rIns="0" rtlCol="0" anchor="t"/>
          <a:lstStyle/>
          <a:p>
            <a:pPr algn="ctr"/>
            <a:r>
              <a:rPr lang="en-US" sz="3200" dirty="0"/>
              <a:t>9 non-security clusters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A1C1B3-9C6B-4720-9DC4-B1FD35C4AC38}"/>
              </a:ext>
            </a:extLst>
          </p:cNvPr>
          <p:cNvCxnSpPr>
            <a:cxnSpLocks/>
            <a:stCxn id="10" idx="4"/>
            <a:endCxn id="24" idx="1"/>
          </p:cNvCxnSpPr>
          <p:nvPr/>
        </p:nvCxnSpPr>
        <p:spPr>
          <a:xfrm flipV="1">
            <a:off x="5557515" y="2867309"/>
            <a:ext cx="2203998" cy="65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A4D3A-7F58-4224-B179-9018CC9FFF94}"/>
              </a:ext>
            </a:extLst>
          </p:cNvPr>
          <p:cNvSpPr/>
          <p:nvPr/>
        </p:nvSpPr>
        <p:spPr>
          <a:xfrm>
            <a:off x="1550226" y="3991857"/>
            <a:ext cx="30122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 small-size clusters with fewer than 10 code fragments each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75ABEB-0C84-422C-BD2D-782B831367A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056342" y="2873828"/>
            <a:ext cx="1" cy="1118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D77F033-A081-44E5-835F-8553A840871F}"/>
              </a:ext>
            </a:extLst>
          </p:cNvPr>
          <p:cNvSpPr/>
          <p:nvPr/>
        </p:nvSpPr>
        <p:spPr>
          <a:xfrm>
            <a:off x="7761513" y="1380330"/>
            <a:ext cx="3744686" cy="297395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B3107C-FEFD-42A3-BE90-8A67737FA3AE}"/>
              </a:ext>
            </a:extLst>
          </p:cNvPr>
          <p:cNvCxnSpPr>
            <a:cxnSpLocks/>
            <a:stCxn id="13" idx="3"/>
            <a:endCxn id="31" idx="0"/>
          </p:cNvCxnSpPr>
          <p:nvPr/>
        </p:nvCxnSpPr>
        <p:spPr>
          <a:xfrm flipH="1">
            <a:off x="8756566" y="3991857"/>
            <a:ext cx="1" cy="861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D1E327-B3F4-41C2-BC7F-28051D4C86AA}"/>
              </a:ext>
            </a:extLst>
          </p:cNvPr>
          <p:cNvSpPr/>
          <p:nvPr/>
        </p:nvSpPr>
        <p:spPr>
          <a:xfrm>
            <a:off x="7250449" y="4853632"/>
            <a:ext cx="30122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16 vulnerability patterns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A15A0-59E1-4DAB-9781-A5106F81658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56342" y="2873828"/>
            <a:ext cx="1102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 animBg="1"/>
      <p:bldP spid="13" grpId="0" animBg="1"/>
      <p:bldP spid="14" grpId="0" animBg="1"/>
      <p:bldP spid="18" grpId="0"/>
      <p:bldP spid="24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89C7-6C1D-E24E-8FB5-81AC1E52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 anchor="t"/>
          <a:lstStyle/>
          <a:p>
            <a:r>
              <a:rPr lang="en-US" b="1" dirty="0"/>
              <a:t>16 Clustered Patterns for Android System Vulns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27465-97F7-3D4D-B223-1A2A663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7FC49-4FE8-4E41-9795-11E4942C4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118"/>
            <a:ext cx="12192000" cy="4125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50181A-400D-4F91-9B22-B9E277E6DC84}"/>
              </a:ext>
            </a:extLst>
          </p:cNvPr>
          <p:cNvSpPr/>
          <p:nvPr/>
        </p:nvSpPr>
        <p:spPr>
          <a:xfrm>
            <a:off x="2715987" y="5240822"/>
            <a:ext cx="6760028" cy="585006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kern="0" dirty="0">
                <a:solidFill>
                  <a:schemeClr val="tx1"/>
                </a:solidFill>
              </a:rPr>
              <a:t>Six new patterns: P1, P2, P3, P9, P12, P14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DC9BE-9329-4B5D-B8F8-240CBF1AACD9}"/>
              </a:ext>
            </a:extLst>
          </p:cNvPr>
          <p:cNvSpPr/>
          <p:nvPr/>
        </p:nvSpPr>
        <p:spPr>
          <a:xfrm>
            <a:off x="2715986" y="5987645"/>
            <a:ext cx="6760028" cy="585006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kern="0" dirty="0">
                <a:solidFill>
                  <a:schemeClr val="tx1"/>
                </a:solidFill>
              </a:rPr>
              <a:t>Two more Android-specific patterns: P4, P7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06EF6-DF33-4655-B8D5-FBC59AEAA7E5}"/>
              </a:ext>
            </a:extLst>
          </p:cNvPr>
          <p:cNvSpPr/>
          <p:nvPr/>
        </p:nvSpPr>
        <p:spPr>
          <a:xfrm>
            <a:off x="108856" y="1795219"/>
            <a:ext cx="4201887" cy="273067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01FB3-7D98-4119-8C52-943BD85225C0}"/>
              </a:ext>
            </a:extLst>
          </p:cNvPr>
          <p:cNvSpPr/>
          <p:nvPr/>
        </p:nvSpPr>
        <p:spPr>
          <a:xfrm>
            <a:off x="108856" y="2742610"/>
            <a:ext cx="4201887" cy="273067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ED48-E365-4C19-BA4A-4ABE6B67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1915" cy="1325563"/>
          </a:xfrm>
        </p:spPr>
        <p:txBody>
          <a:bodyPr anchor="t"/>
          <a:lstStyle/>
          <a:p>
            <a:r>
              <a:rPr lang="en-US" b="1" dirty="0"/>
              <a:t>P3: Inconsistent Android </a:t>
            </a:r>
            <a:r>
              <a:rPr lang="en-US" b="1" dirty="0" err="1"/>
              <a:t>Parcelable</a:t>
            </a:r>
            <a:r>
              <a:rPr lang="en-US" b="1" dirty="0"/>
              <a:t> serialization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F8CC6-402F-4278-9218-53E44195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461D3-130E-4799-834F-5260B4BA8F6E}"/>
              </a:ext>
            </a:extLst>
          </p:cNvPr>
          <p:cNvSpPr/>
          <p:nvPr/>
        </p:nvSpPr>
        <p:spPr>
          <a:xfrm>
            <a:off x="265687" y="2519521"/>
            <a:ext cx="5649688" cy="22863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public void </a:t>
            </a:r>
            <a:r>
              <a:rPr lang="en-US" sz="2000" dirty="0" err="1">
                <a:solidFill>
                  <a:schemeClr val="tx1"/>
                </a:solidFill>
              </a:rPr>
              <a:t>writeToParcel</a:t>
            </a:r>
            <a:r>
              <a:rPr lang="en-US" sz="2000" dirty="0">
                <a:solidFill>
                  <a:schemeClr val="tx1"/>
                </a:solidFill>
              </a:rPr>
              <a:t>(Parcel </a:t>
            </a:r>
            <a:r>
              <a:rPr lang="en-US" sz="2000" dirty="0" err="1">
                <a:solidFill>
                  <a:schemeClr val="tx1"/>
                </a:solidFill>
              </a:rPr>
              <a:t>dest</a:t>
            </a:r>
            <a:r>
              <a:rPr lang="en-US" sz="2000" dirty="0">
                <a:solidFill>
                  <a:schemeClr val="tx1"/>
                </a:solidFill>
              </a:rPr>
              <a:t>, int flags)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-        </a:t>
            </a:r>
            <a:r>
              <a:rPr lang="en-US" sz="2000" dirty="0" err="1">
                <a:solidFill>
                  <a:srgbClr val="FF0000"/>
                </a:solidFill>
              </a:rPr>
              <a:t>dest.writeLong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mSubId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+       </a:t>
            </a:r>
            <a:r>
              <a:rPr lang="en-US" sz="2000" dirty="0" err="1">
                <a:solidFill>
                  <a:srgbClr val="00B050"/>
                </a:solidFill>
              </a:rPr>
              <a:t>dest.writeInt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mSubId</a:t>
            </a:r>
            <a:r>
              <a:rPr lang="en-US" sz="2000" dirty="0">
                <a:solidFill>
                  <a:srgbClr val="00B050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private void </a:t>
            </a:r>
            <a:r>
              <a:rPr lang="en-US" sz="2000" dirty="0" err="1">
                <a:solidFill>
                  <a:schemeClr val="tx1"/>
                </a:solidFill>
              </a:rPr>
              <a:t>readFromParcel</a:t>
            </a:r>
            <a:r>
              <a:rPr lang="en-US" sz="2000" dirty="0">
                <a:solidFill>
                  <a:schemeClr val="tx1"/>
                </a:solidFill>
              </a:rPr>
              <a:t>(Parcel in)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mSubId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in.</a:t>
            </a:r>
            <a:r>
              <a:rPr lang="en-US" sz="2000" b="1" dirty="0" err="1">
                <a:solidFill>
                  <a:schemeClr val="tx1"/>
                </a:solidFill>
              </a:rPr>
              <a:t>readInt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4A83E-D46E-45B7-870B-56858FF800F0}"/>
              </a:ext>
            </a:extLst>
          </p:cNvPr>
          <p:cNvSpPr/>
          <p:nvPr/>
        </p:nvSpPr>
        <p:spPr>
          <a:xfrm>
            <a:off x="6276624" y="2519521"/>
            <a:ext cx="5649688" cy="22863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public void </a:t>
            </a:r>
            <a:r>
              <a:rPr lang="en-US" sz="2000" dirty="0" err="1">
                <a:solidFill>
                  <a:schemeClr val="tx1"/>
                </a:solidFill>
              </a:rPr>
              <a:t>writeToParcel</a:t>
            </a:r>
            <a:r>
              <a:rPr lang="en-US" sz="2000" dirty="0">
                <a:solidFill>
                  <a:schemeClr val="tx1"/>
                </a:solidFill>
              </a:rPr>
              <a:t>(Parcel </a:t>
            </a:r>
            <a:r>
              <a:rPr lang="en-US" sz="2000" dirty="0" err="1">
                <a:solidFill>
                  <a:schemeClr val="tx1"/>
                </a:solidFill>
              </a:rPr>
              <a:t>dest</a:t>
            </a:r>
            <a:r>
              <a:rPr lang="en-US" sz="2000" dirty="0">
                <a:solidFill>
                  <a:schemeClr val="tx1"/>
                </a:solidFill>
              </a:rPr>
              <a:t>, int flags)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 err="1">
                <a:solidFill>
                  <a:schemeClr val="tx1"/>
                </a:solidFill>
              </a:rPr>
              <a:t>dest.writeInt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syncHandle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-        </a:t>
            </a:r>
            <a:r>
              <a:rPr lang="en-US" sz="2000" dirty="0" err="1">
                <a:solidFill>
                  <a:srgbClr val="FF0000"/>
                </a:solidFill>
              </a:rPr>
              <a:t>dest.writeLong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txPower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+       </a:t>
            </a:r>
            <a:r>
              <a:rPr lang="en-US" sz="2000" dirty="0" err="1">
                <a:solidFill>
                  <a:srgbClr val="00B050"/>
                </a:solidFill>
              </a:rPr>
              <a:t>dest.writeInt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txPower</a:t>
            </a:r>
            <a:r>
              <a:rPr lang="en-US" sz="2000" dirty="0">
                <a:solidFill>
                  <a:srgbClr val="00B050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 err="1">
                <a:solidFill>
                  <a:schemeClr val="tx1"/>
                </a:solidFill>
              </a:rPr>
              <a:t>dest.writeInt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rssi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 err="1">
                <a:solidFill>
                  <a:schemeClr val="tx1"/>
                </a:solidFill>
              </a:rPr>
              <a:t>dest.writeInt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dataStatus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A6F51D-876F-4954-9FD5-6844E59E3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7" y="2333302"/>
            <a:ext cx="11745559" cy="425951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644AD3-C07B-48D6-AECF-3F300E9EACD4}"/>
              </a:ext>
            </a:extLst>
          </p:cNvPr>
          <p:cNvSpPr/>
          <p:nvPr/>
        </p:nvSpPr>
        <p:spPr>
          <a:xfrm>
            <a:off x="3440926" y="3433022"/>
            <a:ext cx="1956390" cy="2579968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E700DE-E77B-4DA5-BAF3-479B1A1034F0}"/>
              </a:ext>
            </a:extLst>
          </p:cNvPr>
          <p:cNvSpPr/>
          <p:nvPr/>
        </p:nvSpPr>
        <p:spPr>
          <a:xfrm>
            <a:off x="3965098" y="2439957"/>
            <a:ext cx="4261805" cy="5197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kern="0" dirty="0">
                <a:solidFill>
                  <a:srgbClr val="FF0000"/>
                </a:solidFill>
              </a:rPr>
              <a:t>Intent Overflow Attack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53670-E0C6-0B45-8EC1-2CE60FFDAF24}"/>
              </a:ext>
            </a:extLst>
          </p:cNvPr>
          <p:cNvSpPr txBox="1"/>
          <p:nvPr/>
        </p:nvSpPr>
        <p:spPr>
          <a:xfrm>
            <a:off x="0" y="6613748"/>
            <a:ext cx="86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http://www.ms509.com/2018/07/03/bundle-mismatch/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A8817-AA1A-47F3-A402-201C46D788A6}"/>
              </a:ext>
            </a:extLst>
          </p:cNvPr>
          <p:cNvSpPr/>
          <p:nvPr/>
        </p:nvSpPr>
        <p:spPr>
          <a:xfrm>
            <a:off x="6622052" y="1034035"/>
            <a:ext cx="4958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CVE-2017-13288: </a:t>
            </a:r>
            <a:r>
              <a:rPr lang="en-US" sz="2800" dirty="0"/>
              <a:t>core/java/android/</a:t>
            </a:r>
            <a:r>
              <a:rPr lang="en-US" sz="2800" dirty="0" err="1"/>
              <a:t>bluetooth</a:t>
            </a:r>
            <a:r>
              <a:rPr lang="en-US" sz="2800" dirty="0"/>
              <a:t>/le/PeriodicAdvertisingReport.java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208C6-03B1-4378-B36D-FEB178A47874}"/>
              </a:ext>
            </a:extLst>
          </p:cNvPr>
          <p:cNvSpPr/>
          <p:nvPr/>
        </p:nvSpPr>
        <p:spPr>
          <a:xfrm>
            <a:off x="408210" y="1034036"/>
            <a:ext cx="53646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CVE-2017-13315: </a:t>
            </a:r>
            <a:r>
              <a:rPr lang="en-US" sz="2800" dirty="0"/>
              <a:t>telephony/java/com/android/internal/telephony/DcParamObject.java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DC69F-14E0-4146-9691-7CDB5EA1760C}"/>
              </a:ext>
            </a:extLst>
          </p:cNvPr>
          <p:cNvSpPr/>
          <p:nvPr/>
        </p:nvSpPr>
        <p:spPr>
          <a:xfrm>
            <a:off x="7624212" y="4090678"/>
            <a:ext cx="3729588" cy="519707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kern="0" dirty="0">
                <a:solidFill>
                  <a:srgbClr val="FF0000"/>
                </a:solidFill>
              </a:rPr>
              <a:t>Trigger malicious Intent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BAD5E3E-5D5B-384F-AAD3-37BEC39855EC}"/>
              </a:ext>
            </a:extLst>
          </p:cNvPr>
          <p:cNvSpPr/>
          <p:nvPr/>
        </p:nvSpPr>
        <p:spPr>
          <a:xfrm rot="7860422">
            <a:off x="8365165" y="4602854"/>
            <a:ext cx="490868" cy="406115"/>
          </a:xfrm>
          <a:prstGeom prst="right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  <p:bldP spid="13" grpId="0"/>
      <p:bldP spid="6" grpId="0"/>
      <p:bldP spid="7" grpId="0"/>
      <p:bldP spid="15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698F83-9013-0243-843B-53C205D636B8}"/>
              </a:ext>
            </a:extLst>
          </p:cNvPr>
          <p:cNvSpPr/>
          <p:nvPr/>
        </p:nvSpPr>
        <p:spPr>
          <a:xfrm>
            <a:off x="240264" y="1751884"/>
            <a:ext cx="24621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global market share at over </a:t>
            </a:r>
            <a:r>
              <a:rPr lang="en-US" sz="3200" b="1" dirty="0"/>
              <a:t>80%</a:t>
            </a:r>
            <a:r>
              <a:rPr lang="en-US" sz="3200" dirty="0"/>
              <a:t> since 2013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993A0-78AB-0E47-93A2-8A4F6FE51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10" y="955486"/>
            <a:ext cx="9152657" cy="5717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1F22D-A6FC-6845-BFF6-9E15D24F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Android has become the most popular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4EDAA-3054-EB48-8E55-99247C98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5CB33-BB5E-8549-B27C-69EB15972EEC}"/>
              </a:ext>
            </a:extLst>
          </p:cNvPr>
          <p:cNvSpPr txBox="1"/>
          <p:nvPr/>
        </p:nvSpPr>
        <p:spPr>
          <a:xfrm>
            <a:off x="0" y="6613748"/>
            <a:ext cx="86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https://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www.statista.com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/statistics/266136/global-market-share-held-by-smartphone-operating-systems/</a:t>
            </a:r>
          </a:p>
        </p:txBody>
      </p:sp>
    </p:spTree>
    <p:extLst>
      <p:ext uri="{BB962C8B-B14F-4D97-AF65-F5344CB8AC3E}">
        <p14:creationId xmlns:p14="http://schemas.microsoft.com/office/powerpoint/2010/main" val="260413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3887-AADA-4EB1-9E4A-1D34EA34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P7: Missing Android permission/UID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8398-2FF4-47DA-A10F-CE84B455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4F924-6E2B-42FC-90EB-F071AA4153BC}"/>
              </a:ext>
            </a:extLst>
          </p:cNvPr>
          <p:cNvSpPr/>
          <p:nvPr/>
        </p:nvSpPr>
        <p:spPr>
          <a:xfrm>
            <a:off x="315682" y="1069499"/>
            <a:ext cx="278674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 err="1"/>
              <a:t>Kratos</a:t>
            </a:r>
            <a:r>
              <a:rPr lang="en-US" sz="2800" dirty="0"/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[NDSS’16]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5626B-59AE-4831-B667-68203A5F714B}"/>
              </a:ext>
            </a:extLst>
          </p:cNvPr>
          <p:cNvSpPr/>
          <p:nvPr/>
        </p:nvSpPr>
        <p:spPr>
          <a:xfrm>
            <a:off x="3439883" y="1069499"/>
            <a:ext cx="278674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 err="1"/>
              <a:t>AceDroid</a:t>
            </a:r>
            <a:r>
              <a:rPr lang="en-US" sz="2800" dirty="0"/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[NDSS’18] </a:t>
            </a:r>
          </a:p>
        </p:txBody>
      </p:sp>
      <p:pic>
        <p:nvPicPr>
          <p:cNvPr id="8" name="Picture 7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19F37246-61FF-4ED1-B5E4-FA8B244B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1" y="2307770"/>
            <a:ext cx="5916776" cy="41692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97DBEF-AD78-4988-A8AA-5D1A4E5121BA}"/>
              </a:ext>
            </a:extLst>
          </p:cNvPr>
          <p:cNvSpPr/>
          <p:nvPr/>
        </p:nvSpPr>
        <p:spPr>
          <a:xfrm>
            <a:off x="315682" y="1712249"/>
            <a:ext cx="5910944" cy="585006"/>
          </a:xfrm>
          <a:prstGeom prst="rect">
            <a:avLst/>
          </a:prstGeom>
          <a:solidFill>
            <a:srgbClr val="7030A0">
              <a:alpha val="81961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2800" kern="0" dirty="0">
                <a:solidFill>
                  <a:prstClr val="white"/>
                </a:solidFill>
              </a:rPr>
              <a:t>Only for the framework-level Java code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1F2E4-DC69-43E3-9EB6-8CB5B602D110}"/>
              </a:ext>
            </a:extLst>
          </p:cNvPr>
          <p:cNvSpPr/>
          <p:nvPr/>
        </p:nvSpPr>
        <p:spPr>
          <a:xfrm>
            <a:off x="6052456" y="3040521"/>
            <a:ext cx="6096000" cy="238056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-    if (!</a:t>
            </a:r>
            <a:r>
              <a:rPr lang="en-US" sz="2000" dirty="0" err="1">
                <a:solidFill>
                  <a:srgbClr val="FF0000"/>
                </a:solidFill>
              </a:rPr>
              <a:t>checkBinderPermission</a:t>
            </a:r>
            <a:r>
              <a:rPr lang="en-US" sz="2000" dirty="0">
                <a:solidFill>
                  <a:srgbClr val="FF0000"/>
                </a:solidFill>
              </a:rPr>
              <a:t>(P_GEN_UNIQUE_ID))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+   if (!</a:t>
            </a:r>
            <a:r>
              <a:rPr lang="en-US" sz="2000" dirty="0" err="1">
                <a:solidFill>
                  <a:srgbClr val="00B050"/>
                </a:solidFill>
              </a:rPr>
              <a:t>checkBinderPermission</a:t>
            </a:r>
            <a:r>
              <a:rPr lang="en-US" sz="2000" dirty="0">
                <a:solidFill>
                  <a:srgbClr val="00B050"/>
                </a:solidFill>
              </a:rPr>
              <a:t>(P_GEN_UNIQUE_ID) ||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</a:t>
            </a:r>
            <a:r>
              <a:rPr lang="en-US" sz="2000" dirty="0" err="1">
                <a:solidFill>
                  <a:srgbClr val="00B050"/>
                </a:solidFill>
              </a:rPr>
              <a:t>originalUid</a:t>
            </a:r>
            <a:r>
              <a:rPr lang="en-US" sz="2000" dirty="0">
                <a:solidFill>
                  <a:srgbClr val="00B050"/>
                </a:solidFill>
              </a:rPr>
              <a:t> != </a:t>
            </a:r>
            <a:r>
              <a:rPr lang="en-US" sz="2000" dirty="0" err="1">
                <a:solidFill>
                  <a:srgbClr val="00B050"/>
                </a:solidFill>
              </a:rPr>
              <a:t>IPCThreadState</a:t>
            </a:r>
            <a:r>
              <a:rPr lang="en-US" sz="2000" dirty="0">
                <a:solidFill>
                  <a:srgbClr val="00B050"/>
                </a:solidFill>
              </a:rPr>
              <a:t>::self()-&gt;</a:t>
            </a:r>
            <a:r>
              <a:rPr lang="en-US" sz="2000" dirty="0" err="1">
                <a:solidFill>
                  <a:srgbClr val="00B050"/>
                </a:solidFill>
              </a:rPr>
              <a:t>getCallingUid</a:t>
            </a:r>
            <a:r>
              <a:rPr lang="en-US" sz="2000" dirty="0">
                <a:solidFill>
                  <a:srgbClr val="00B050"/>
                </a:solidFill>
              </a:rPr>
              <a:t>())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ResponseCode</a:t>
            </a:r>
            <a:r>
              <a:rPr lang="en-US" sz="2000" dirty="0"/>
              <a:t>::PERMISSION_DENIED;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92E4F-368E-4981-90C6-9D7788EF0738}"/>
              </a:ext>
            </a:extLst>
          </p:cNvPr>
          <p:cNvSpPr/>
          <p:nvPr/>
        </p:nvSpPr>
        <p:spPr>
          <a:xfrm>
            <a:off x="6621039" y="1012776"/>
            <a:ext cx="4958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CVE-2017-13236: </a:t>
            </a:r>
            <a:r>
              <a:rPr lang="en-US" sz="2800" dirty="0" err="1">
                <a:solidFill>
                  <a:srgbClr val="3366FF"/>
                </a:solidFill>
              </a:rPr>
              <a:t>keystore</a:t>
            </a:r>
            <a:r>
              <a:rPr lang="en-US" sz="2800" dirty="0">
                <a:solidFill>
                  <a:srgbClr val="3366FF"/>
                </a:solidFill>
              </a:rPr>
              <a:t>/key_store_service.cpp</a:t>
            </a:r>
          </a:p>
          <a:p>
            <a:pPr algn="ctr"/>
            <a:r>
              <a:rPr lang="en-US" sz="2800" dirty="0"/>
              <a:t>(native-level C/C++ code)</a:t>
            </a:r>
          </a:p>
        </p:txBody>
      </p:sp>
    </p:spTree>
    <p:extLst>
      <p:ext uri="{BB962C8B-B14F-4D97-AF65-F5344CB8AC3E}">
        <p14:creationId xmlns:p14="http://schemas.microsoft.com/office/powerpoint/2010/main" val="131798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D839-41C6-4907-812A-6484FC2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4CB6-56D7-41AE-A124-4E0AD8B8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63" y="1270992"/>
            <a:ext cx="1117259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366FF"/>
                </a:solidFill>
              </a:rPr>
              <a:t>Conducted the first systematic study of Android system vulnerabilities </a:t>
            </a:r>
            <a:r>
              <a:rPr lang="en-US" dirty="0"/>
              <a:t>by analyzing all 2,179 vulnerabilities and their 1,349 publicly available patches on the Android Security Bulletin program over around three years.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Proposed an analysis framework and its three analyzers</a:t>
            </a:r>
            <a:r>
              <a:rPr lang="en-US" dirty="0"/>
              <a:t>, including the novel similarity-based clustering algorithm, </a:t>
            </a:r>
            <a:r>
              <a:rPr lang="en-US" dirty="0">
                <a:solidFill>
                  <a:srgbClr val="3366FF"/>
                </a:solidFill>
              </a:rPr>
              <a:t>to: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Pinpoint the modules </a:t>
            </a:r>
            <a:r>
              <a:rPr lang="en-US" dirty="0"/>
              <a:t>of Android vulnerabilities;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Study the complexity </a:t>
            </a:r>
            <a:r>
              <a:rPr lang="en-US" dirty="0"/>
              <a:t>of Android patch code;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Obtain 16 vulnerability patterns</a:t>
            </a:r>
            <a:r>
              <a:rPr lang="en-US" dirty="0"/>
              <a:t>, including six new ones not in the literature.</a:t>
            </a:r>
          </a:p>
          <a:p>
            <a:pPr lvl="1"/>
            <a:endParaRPr lang="en-US" dirty="0"/>
          </a:p>
          <a:p>
            <a:r>
              <a:rPr lang="en-US" b="1" dirty="0"/>
              <a:t>Future work</a:t>
            </a:r>
            <a:r>
              <a:rPr lang="en-US" dirty="0"/>
              <a:t>: Improve our clustering algorithm to </a:t>
            </a:r>
            <a:r>
              <a:rPr lang="en-US" dirty="0">
                <a:solidFill>
                  <a:srgbClr val="3366FF"/>
                </a:solidFill>
              </a:rPr>
              <a:t>support long code fragments</a:t>
            </a:r>
            <a:r>
              <a:rPr lang="en-US" dirty="0"/>
              <a:t>, because the current version is limited to short code fragments only.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2022-5F7D-4C80-ADD3-4BB37DF9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FD932-8C9E-4149-9124-FC735ABAF008}"/>
              </a:ext>
            </a:extLst>
          </p:cNvPr>
          <p:cNvSpPr txBox="1"/>
          <p:nvPr/>
        </p:nvSpPr>
        <p:spPr>
          <a:xfrm>
            <a:off x="4461551" y="5560941"/>
            <a:ext cx="3498819" cy="83099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Contact: Daoyuan Wu</a:t>
            </a:r>
          </a:p>
          <a:p>
            <a:pPr algn="ctr"/>
            <a:r>
              <a:rPr lang="en-US" sz="2400" dirty="0"/>
              <a:t>Twitter @</a:t>
            </a:r>
            <a:r>
              <a:rPr lang="en-US" sz="2400" b="1" dirty="0"/>
              <a:t>dao0x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92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3FE-D547-2D42-8CF6-88992F438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DF509-8DCE-C842-93EF-56089D067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E3D5-47BA-4425-97DB-7F4EBCA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lightweight technique to pinpoint the affected modules of given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23B60-548A-4A8B-90ED-7DF7F7F5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0DB0C-FA66-7548-BEB3-49DCE1DBB549}"/>
              </a:ext>
            </a:extLst>
          </p:cNvPr>
          <p:cNvSpPr/>
          <p:nvPr/>
        </p:nvSpPr>
        <p:spPr>
          <a:xfrm>
            <a:off x="261559" y="2983446"/>
            <a:ext cx="6609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platform/system/</a:t>
            </a:r>
            <a:r>
              <a:rPr lang="en-US" sz="2800" dirty="0" err="1"/>
              <a:t>bt</a:t>
            </a:r>
            <a:r>
              <a:rPr lang="en-US" sz="2800" dirty="0"/>
              <a:t>/</a:t>
            </a:r>
            <a:r>
              <a:rPr lang="en-US" sz="2800" dirty="0" err="1"/>
              <a:t>bta</a:t>
            </a:r>
            <a:r>
              <a:rPr lang="en-US" sz="2800" dirty="0"/>
              <a:t>/</a:t>
            </a:r>
            <a:r>
              <a:rPr lang="en-US" sz="2800" dirty="0" err="1"/>
              <a:t>dm</a:t>
            </a:r>
            <a:r>
              <a:rPr lang="en-US" sz="2800" dirty="0"/>
              <a:t>/</a:t>
            </a:r>
            <a:r>
              <a:rPr lang="en-US" sz="2800" dirty="0" err="1"/>
              <a:t>bta_dm_act.cc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5622C-1850-9A47-B4B9-4E2E3B435050}"/>
              </a:ext>
            </a:extLst>
          </p:cNvPr>
          <p:cNvSpPr/>
          <p:nvPr/>
        </p:nvSpPr>
        <p:spPr>
          <a:xfrm>
            <a:off x="1802904" y="1822641"/>
            <a:ext cx="3526436" cy="809898"/>
          </a:xfrm>
          <a:prstGeom prst="rect">
            <a:avLst/>
          </a:prstGeom>
          <a:solidFill>
            <a:srgbClr val="7030A0">
              <a:alpha val="81961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3200" kern="0" dirty="0">
                <a:solidFill>
                  <a:prstClr val="white"/>
                </a:solidFill>
                <a:latin typeface="Calibri" panose="020F0502020204030204"/>
              </a:rPr>
              <a:t>Via code path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F144B-DD92-A843-96FF-1C5831F3FC43}"/>
              </a:ext>
            </a:extLst>
          </p:cNvPr>
          <p:cNvSpPr/>
          <p:nvPr/>
        </p:nvSpPr>
        <p:spPr>
          <a:xfrm>
            <a:off x="7520181" y="1822641"/>
            <a:ext cx="3526436" cy="809898"/>
          </a:xfrm>
          <a:prstGeom prst="rect">
            <a:avLst/>
          </a:prstGeom>
          <a:solidFill>
            <a:srgbClr val="7030A0">
              <a:alpha val="81961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3200" kern="0" dirty="0">
                <a:solidFill>
                  <a:prstClr val="white"/>
                </a:solidFill>
                <a:latin typeface="Calibri" panose="020F0502020204030204"/>
              </a:rPr>
              <a:t>Via HTML structure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2F5BD-AB72-C649-87D5-782DD2420BCB}"/>
              </a:ext>
            </a:extLst>
          </p:cNvPr>
          <p:cNvSpPr/>
          <p:nvPr/>
        </p:nvSpPr>
        <p:spPr>
          <a:xfrm>
            <a:off x="523119" y="3719679"/>
            <a:ext cx="60860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android.googlesource.com</a:t>
            </a:r>
            <a:r>
              <a:rPr lang="en-US" sz="2800" dirty="0"/>
              <a:t>/</a:t>
            </a:r>
            <a:br>
              <a:rPr lang="en-US" sz="2800" dirty="0"/>
            </a:br>
            <a:r>
              <a:rPr lang="en-US" sz="2800" dirty="0">
                <a:solidFill>
                  <a:srgbClr val="3366FF"/>
                </a:solidFill>
              </a:rPr>
              <a:t>platform/system/</a:t>
            </a:r>
            <a:r>
              <a:rPr lang="en-US" sz="2800" dirty="0" err="1">
                <a:solidFill>
                  <a:srgbClr val="3366FF"/>
                </a:solidFill>
              </a:rPr>
              <a:t>bt</a:t>
            </a:r>
            <a:r>
              <a:rPr lang="en-US" sz="2800" dirty="0"/>
              <a:t>/+/99a263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12ED16-6818-8446-9F84-C758746AE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6" y="4859384"/>
            <a:ext cx="6152252" cy="19771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167167-F710-0947-8BFD-2F26C0B4690A}"/>
              </a:ext>
            </a:extLst>
          </p:cNvPr>
          <p:cNvSpPr/>
          <p:nvPr/>
        </p:nvSpPr>
        <p:spPr>
          <a:xfrm>
            <a:off x="6642248" y="3719679"/>
            <a:ext cx="5282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&lt;h3 id="</a:t>
            </a:r>
            <a:r>
              <a:rPr lang="en-US" sz="2800" dirty="0" err="1">
                <a:solidFill>
                  <a:srgbClr val="3366FF"/>
                </a:solidFill>
              </a:rPr>
              <a:t>eopv</a:t>
            </a:r>
            <a:r>
              <a:rPr lang="en-US" sz="2800" dirty="0"/>
              <a:t>-in-</a:t>
            </a:r>
            <a:r>
              <a:rPr lang="en-US" sz="2800" dirty="0" err="1">
                <a:solidFill>
                  <a:srgbClr val="FF0000"/>
                </a:solidFill>
              </a:rPr>
              <a:t>servicemanager</a:t>
            </a:r>
            <a:r>
              <a:rPr lang="en-US" sz="2800" dirty="0"/>
              <a:t>"&gt; </a:t>
            </a:r>
          </a:p>
        </p:txBody>
      </p:sp>
    </p:spTree>
    <p:extLst>
      <p:ext uri="{BB962C8B-B14F-4D97-AF65-F5344CB8AC3E}">
        <p14:creationId xmlns:p14="http://schemas.microsoft.com/office/powerpoint/2010/main" val="34174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3BB4-463D-4EA9-928E-602E4F36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More and more attacks targeted at Android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89F8-E692-413A-9AF4-F49CE5A8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A9B70-2321-4B54-8FA5-55D9375CC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355151"/>
            <a:ext cx="8067675" cy="489585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68261-D452-4597-972D-E5F5CD5A5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4" y="1262623"/>
            <a:ext cx="7486650" cy="501015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C4626C-D599-4F87-B3CE-0DC7DE6BF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8" y="1027906"/>
            <a:ext cx="74771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0C37-B1BA-47B1-90D7-98EE4E5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0E3BA-ADDB-4898-AF6E-47971CAE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25" y="2209813"/>
            <a:ext cx="7924800" cy="450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F02ED-FDBF-405C-9A4C-E654D0BC925B}"/>
              </a:ext>
            </a:extLst>
          </p:cNvPr>
          <p:cNvCxnSpPr>
            <a:cxnSpLocks/>
          </p:cNvCxnSpPr>
          <p:nvPr/>
        </p:nvCxnSpPr>
        <p:spPr>
          <a:xfrm>
            <a:off x="7870368" y="3135093"/>
            <a:ext cx="432163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C39D4B-C464-44D2-9CD5-ECE5FFE5D63D}"/>
              </a:ext>
            </a:extLst>
          </p:cNvPr>
          <p:cNvSpPr/>
          <p:nvPr/>
        </p:nvSpPr>
        <p:spPr>
          <a:xfrm>
            <a:off x="7826827" y="2428515"/>
            <a:ext cx="4365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66FF"/>
                </a:solidFill>
              </a:rPr>
              <a:t>App level extensively studied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80B0EA-96DA-4085-B972-99752EB0D1C1}"/>
              </a:ext>
            </a:extLst>
          </p:cNvPr>
          <p:cNvSpPr/>
          <p:nvPr/>
        </p:nvSpPr>
        <p:spPr>
          <a:xfrm>
            <a:off x="7815939" y="3173208"/>
            <a:ext cx="43760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System level much less explored </a:t>
            </a:r>
            <a:r>
              <a:rPr lang="en-US" sz="2800" u="sng" dirty="0">
                <a:solidFill>
                  <a:srgbClr val="FF0000"/>
                </a:solidFill>
              </a:rPr>
              <a:t>in the literature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0A54E-283D-4483-80A0-D8BBC632667D}"/>
              </a:ext>
            </a:extLst>
          </p:cNvPr>
          <p:cNvSpPr/>
          <p:nvPr/>
        </p:nvSpPr>
        <p:spPr>
          <a:xfrm>
            <a:off x="58332" y="1023903"/>
            <a:ext cx="327269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/>
              <a:t>Woodpecker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[NDSS’12]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D3728-5A34-41F8-9735-0AC577947D24}"/>
              </a:ext>
            </a:extLst>
          </p:cNvPr>
          <p:cNvSpPr/>
          <p:nvPr/>
        </p:nvSpPr>
        <p:spPr>
          <a:xfrm>
            <a:off x="3592281" y="1023903"/>
            <a:ext cx="213360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/>
              <a:t>CHEX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[NDSS’12]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8F350A-90A3-43A4-BA93-D747AEBCB3F4}"/>
              </a:ext>
            </a:extLst>
          </p:cNvPr>
          <p:cNvSpPr/>
          <p:nvPr/>
        </p:nvSpPr>
        <p:spPr>
          <a:xfrm>
            <a:off x="5965359" y="1027906"/>
            <a:ext cx="327269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 err="1"/>
              <a:t>SSLMalloDroid</a:t>
            </a:r>
            <a:r>
              <a:rPr lang="en-US" sz="2800" dirty="0"/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[CCS’12]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CB4ED-3ADD-4E45-8A96-53B23076CEB8}"/>
              </a:ext>
            </a:extLst>
          </p:cNvPr>
          <p:cNvSpPr/>
          <p:nvPr/>
        </p:nvSpPr>
        <p:spPr>
          <a:xfrm>
            <a:off x="9481452" y="1017641"/>
            <a:ext cx="265221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 err="1"/>
              <a:t>CryptoLint</a:t>
            </a:r>
            <a:r>
              <a:rPr lang="en-US" sz="2800" dirty="0"/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[CCS’13]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2289B-715F-4F58-99EA-E16CD7C21E7F}"/>
              </a:ext>
            </a:extLst>
          </p:cNvPr>
          <p:cNvSpPr/>
          <p:nvPr/>
        </p:nvSpPr>
        <p:spPr>
          <a:xfrm>
            <a:off x="54425" y="1657337"/>
            <a:ext cx="210093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 err="1"/>
              <a:t>FileAtk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[ISC’14]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84C80-7038-42C7-952E-267EDAC78E46}"/>
              </a:ext>
            </a:extLst>
          </p:cNvPr>
          <p:cNvSpPr/>
          <p:nvPr/>
        </p:nvSpPr>
        <p:spPr>
          <a:xfrm>
            <a:off x="10348398" y="1657337"/>
            <a:ext cx="178527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/>
              <a:t>OSV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[S&amp;P’18]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781215-73F3-4417-A5B6-120460753D29}"/>
              </a:ext>
            </a:extLst>
          </p:cNvPr>
          <p:cNvSpPr/>
          <p:nvPr/>
        </p:nvSpPr>
        <p:spPr>
          <a:xfrm>
            <a:off x="8284029" y="1657337"/>
            <a:ext cx="196641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/>
              <a:t>XAWI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[CCS’17]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E3D19B-C685-4087-BD7F-CDCAAC799EDF}"/>
              </a:ext>
            </a:extLst>
          </p:cNvPr>
          <p:cNvSpPr/>
          <p:nvPr/>
        </p:nvSpPr>
        <p:spPr>
          <a:xfrm>
            <a:off x="2253336" y="1657337"/>
            <a:ext cx="301534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 err="1"/>
              <a:t>CredMiner</a:t>
            </a:r>
            <a:r>
              <a:rPr lang="en-US" sz="2800" dirty="0"/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[WiSec’15]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7F1C7A-4D97-4E5D-B856-A39597826DFA}"/>
              </a:ext>
            </a:extLst>
          </p:cNvPr>
          <p:cNvSpPr/>
          <p:nvPr/>
        </p:nvSpPr>
        <p:spPr>
          <a:xfrm>
            <a:off x="5377537" y="1657337"/>
            <a:ext cx="279763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 err="1"/>
              <a:t>UnixSocket</a:t>
            </a:r>
            <a:r>
              <a:rPr lang="en-US" sz="2800" dirty="0"/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[CCS’16]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60A7BA8-9AE5-456A-96C9-C09CB384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939" y="4232773"/>
            <a:ext cx="4376061" cy="219977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Mostly on framework issues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[CCS’15], [NDSS’16], [NDSS’18] ...</a:t>
            </a:r>
          </a:p>
          <a:p>
            <a:r>
              <a:rPr lang="en-US" dirty="0">
                <a:solidFill>
                  <a:srgbClr val="7030A0"/>
                </a:solidFill>
              </a:rPr>
              <a:t>Specific drivers: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ION [CCS’16] Binder [ACSAC’16]</a:t>
            </a:r>
          </a:p>
          <a:p>
            <a:r>
              <a:rPr lang="en-US" dirty="0">
                <a:solidFill>
                  <a:srgbClr val="7030A0"/>
                </a:solidFill>
              </a:rPr>
              <a:t>And their exposed interfaces: [S&amp;P’14] and [USENIX SEC’18]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0322B9-42BE-4449-9AF3-6BA3E410DFA4}"/>
              </a:ext>
            </a:extLst>
          </p:cNvPr>
          <p:cNvSpPr/>
          <p:nvPr/>
        </p:nvSpPr>
        <p:spPr>
          <a:xfrm>
            <a:off x="2209792" y="3341914"/>
            <a:ext cx="4201893" cy="609602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1BDD39-80A7-483D-BEF9-2EE428C72D8D}"/>
              </a:ext>
            </a:extLst>
          </p:cNvPr>
          <p:cNvSpPr/>
          <p:nvPr/>
        </p:nvSpPr>
        <p:spPr>
          <a:xfrm>
            <a:off x="2857493" y="5200663"/>
            <a:ext cx="391891" cy="83642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FFCB4A-7CF3-46B8-BFF1-557E102782FC}"/>
              </a:ext>
            </a:extLst>
          </p:cNvPr>
          <p:cNvSpPr/>
          <p:nvPr/>
        </p:nvSpPr>
        <p:spPr>
          <a:xfrm>
            <a:off x="2155363" y="6037088"/>
            <a:ext cx="1741723" cy="476453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C2B946-28F4-4FD6-9742-BD74CD03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Prior Arts in analyzing Android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A46-97C1-40DD-842C-B4FDC5C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227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Google maintained a new source for white-hats to report Android system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52BC-661F-43A9-B4B5-940675B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430B0-987D-4F46-8D44-D097AE9908F3}"/>
              </a:ext>
            </a:extLst>
          </p:cNvPr>
          <p:cNvSpPr/>
          <p:nvPr/>
        </p:nvSpPr>
        <p:spPr>
          <a:xfrm>
            <a:off x="607620" y="1821320"/>
            <a:ext cx="31071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3366FF"/>
                </a:solidFill>
              </a:rPr>
              <a:t>Android Security Bulletin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5E8F80-D0DF-449F-8A09-86A33F37E83E}"/>
              </a:ext>
            </a:extLst>
          </p:cNvPr>
          <p:cNvSpPr/>
          <p:nvPr/>
        </p:nvSpPr>
        <p:spPr>
          <a:xfrm>
            <a:off x="427636" y="3129751"/>
            <a:ext cx="3467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2,179 vulnerabilities </a:t>
            </a:r>
            <a:r>
              <a:rPr lang="en-US" sz="2800" dirty="0"/>
              <a:t>reported over around </a:t>
            </a:r>
            <a:r>
              <a:rPr lang="en-US" sz="2800" u="sng" dirty="0"/>
              <a:t>three years</a:t>
            </a:r>
          </a:p>
          <a:p>
            <a:pPr algn="ctr"/>
            <a:r>
              <a:rPr lang="en-US" sz="2800" dirty="0"/>
              <a:t>(08/2015 -- 06/2018)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A6EFA-9468-4F68-9F34-92687A8612E5}"/>
              </a:ext>
            </a:extLst>
          </p:cNvPr>
          <p:cNvSpPr/>
          <p:nvPr/>
        </p:nvSpPr>
        <p:spPr>
          <a:xfrm>
            <a:off x="607620" y="5361088"/>
            <a:ext cx="10746180" cy="648945"/>
          </a:xfrm>
          <a:prstGeom prst="rect">
            <a:avLst/>
          </a:prstGeom>
          <a:solidFill>
            <a:srgbClr val="7030A0">
              <a:alpha val="81961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Could we </a:t>
            </a:r>
            <a:r>
              <a:rPr lang="en-US" sz="3200" b="1" u="sng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effectively</a:t>
            </a:r>
            <a:r>
              <a:rPr lang="en-US" sz="3200" b="1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 mine these vulnerabilities for </a:t>
            </a:r>
            <a:r>
              <a:rPr lang="en-US" sz="3200" b="1" u="sng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insights</a:t>
            </a:r>
            <a:r>
              <a:rPr lang="en-US" sz="3200" b="1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D5F848-5234-435B-A4F9-6D280C8E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4" y="1817890"/>
            <a:ext cx="7459066" cy="30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270-95F0-40E9-9E14-93EE413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BF6E-A0F4-4649-BDD7-D130981B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Background and Objectives</a:t>
            </a:r>
          </a:p>
          <a:p>
            <a:endParaRPr lang="en-US" sz="4000" dirty="0"/>
          </a:p>
          <a:p>
            <a:r>
              <a:rPr lang="en-US" sz="4000" dirty="0"/>
              <a:t>Our analysis framework</a:t>
            </a:r>
          </a:p>
          <a:p>
            <a:endParaRPr lang="en-US" sz="4000" dirty="0"/>
          </a:p>
          <a:p>
            <a:r>
              <a:rPr lang="en-US" sz="4000" dirty="0"/>
              <a:t>Some interesting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124B-4634-40D0-AC70-8EBBB60E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2E77-A4FE-7A4C-8870-47106FDD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3702" cy="1325563"/>
          </a:xfrm>
        </p:spPr>
        <p:txBody>
          <a:bodyPr anchor="t"/>
          <a:lstStyle/>
          <a:p>
            <a:r>
              <a:rPr lang="en-US" b="1" dirty="0"/>
              <a:t>A sample webpage of Android Security Bulletin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28-3433-F54D-B2A7-76CC5DF7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7F03D-8BA9-4F57-8780-40D3456C9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08" y="1051782"/>
            <a:ext cx="9845640" cy="55513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93DC6F-898D-4001-95D3-A86705B97BAF}"/>
              </a:ext>
            </a:extLst>
          </p:cNvPr>
          <p:cNvSpPr/>
          <p:nvPr/>
        </p:nvSpPr>
        <p:spPr>
          <a:xfrm>
            <a:off x="9090212" y="1051781"/>
            <a:ext cx="1682044" cy="566969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C7A1D-58F9-49BE-B4DA-F269DE2EE27C}"/>
              </a:ext>
            </a:extLst>
          </p:cNvPr>
          <p:cNvSpPr/>
          <p:nvPr/>
        </p:nvSpPr>
        <p:spPr>
          <a:xfrm>
            <a:off x="818478" y="1051782"/>
            <a:ext cx="7938248" cy="27671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AD0CEC-0515-48BC-B26F-D885F401A64A}"/>
              </a:ext>
            </a:extLst>
          </p:cNvPr>
          <p:cNvGrpSpPr/>
          <p:nvPr/>
        </p:nvGrpSpPr>
        <p:grpSpPr>
          <a:xfrm>
            <a:off x="4212852" y="1389493"/>
            <a:ext cx="7639050" cy="5391150"/>
            <a:chOff x="4212852" y="1389493"/>
            <a:chExt cx="7639050" cy="53911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0A66E8-5BB7-42A8-82BB-F14DF357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852" y="1389493"/>
              <a:ext cx="7639050" cy="5391150"/>
            </a:xfrm>
            <a:prstGeom prst="rect">
              <a:avLst/>
            </a:prstGeom>
          </p:spPr>
        </p:pic>
        <p:sp>
          <p:nvSpPr>
            <p:cNvPr id="13" name="Speech Bubble: Rectangle with Corners Rounded 6">
              <a:extLst>
                <a:ext uri="{FF2B5EF4-FFF2-40B4-BE49-F238E27FC236}">
                  <a16:creationId xmlns:a16="http://schemas.microsoft.com/office/drawing/2014/main" id="{B05D7E74-928E-49DA-9987-CA7D913C6046}"/>
                </a:ext>
              </a:extLst>
            </p:cNvPr>
            <p:cNvSpPr/>
            <p:nvPr/>
          </p:nvSpPr>
          <p:spPr>
            <a:xfrm>
              <a:off x="4212852" y="1389494"/>
              <a:ext cx="7639050" cy="5331980"/>
            </a:xfrm>
            <a:prstGeom prst="wedgeRectCallout">
              <a:avLst>
                <a:gd name="adj1" fmla="val -63534"/>
                <a:gd name="adj2" fmla="val -15620"/>
              </a:avLst>
            </a:prstGeom>
            <a:noFill/>
            <a:ln w="57150" cap="flat" cmpd="sng" algn="ctr">
              <a:solidFill>
                <a:srgbClr val="3333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8B83E4-7ED8-4019-8168-073FF85D1B54}"/>
              </a:ext>
            </a:extLst>
          </p:cNvPr>
          <p:cNvSpPr txBox="1"/>
          <p:nvPr/>
        </p:nvSpPr>
        <p:spPr>
          <a:xfrm>
            <a:off x="7951994" y="2157071"/>
            <a:ext cx="335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Commit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D263C-2E7B-44B5-BEF3-A2BF921FBB1D}"/>
              </a:ext>
            </a:extLst>
          </p:cNvPr>
          <p:cNvSpPr txBox="1"/>
          <p:nvPr/>
        </p:nvSpPr>
        <p:spPr>
          <a:xfrm>
            <a:off x="7951994" y="3695827"/>
            <a:ext cx="335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Patched code file(s)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DE593-5630-4FF0-B171-78D517393ACA}"/>
              </a:ext>
            </a:extLst>
          </p:cNvPr>
          <p:cNvSpPr txBox="1"/>
          <p:nvPr/>
        </p:nvSpPr>
        <p:spPr>
          <a:xfrm>
            <a:off x="7951994" y="5105137"/>
            <a:ext cx="375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Detailed code fragments</a:t>
            </a:r>
          </a:p>
        </p:txBody>
      </p:sp>
    </p:spTree>
    <p:extLst>
      <p:ext uri="{BB962C8B-B14F-4D97-AF65-F5344CB8AC3E}">
        <p14:creationId xmlns:p14="http://schemas.microsoft.com/office/powerpoint/2010/main" val="258781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AA8A-EE82-43E1-AAA7-D7DB4B33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Analysis Objectives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1EF42-2338-4925-85B9-8171B53D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1AB81A-F81C-4F2E-8F28-3BC727C859C6}"/>
              </a:ext>
            </a:extLst>
          </p:cNvPr>
          <p:cNvSpPr/>
          <p:nvPr/>
        </p:nvSpPr>
        <p:spPr>
          <a:xfrm>
            <a:off x="790832" y="1462504"/>
            <a:ext cx="2790568" cy="1489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Modules of Vulnerabilities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8826A7-5408-4E49-ABF1-2442EDA30B38}"/>
              </a:ext>
            </a:extLst>
          </p:cNvPr>
          <p:cNvSpPr/>
          <p:nvPr/>
        </p:nvSpPr>
        <p:spPr>
          <a:xfrm>
            <a:off x="4700716" y="1462506"/>
            <a:ext cx="2790568" cy="1489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Patch Code Complexity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D9D11D-48E8-46C7-88B3-02A59B8A7855}"/>
              </a:ext>
            </a:extLst>
          </p:cNvPr>
          <p:cNvSpPr/>
          <p:nvPr/>
        </p:nvSpPr>
        <p:spPr>
          <a:xfrm>
            <a:off x="8610600" y="1462505"/>
            <a:ext cx="2790568" cy="14898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Patch Code Patterns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4045D-66FF-451F-B7AF-9E0398E63B6F}"/>
              </a:ext>
            </a:extLst>
          </p:cNvPr>
          <p:cNvSpPr/>
          <p:nvPr/>
        </p:nvSpPr>
        <p:spPr>
          <a:xfrm>
            <a:off x="1435940" y="5277944"/>
            <a:ext cx="9320120" cy="1026230"/>
          </a:xfrm>
          <a:prstGeom prst="rect">
            <a:avLst/>
          </a:prstGeom>
          <a:solidFill>
            <a:srgbClr val="7030A0">
              <a:alpha val="81961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2800" kern="0" dirty="0">
                <a:solidFill>
                  <a:prstClr val="white"/>
                </a:solidFill>
                <a:latin typeface="Calibri" panose="020F0502020204030204"/>
              </a:rPr>
              <a:t>Need a database structure that </a:t>
            </a:r>
            <a:r>
              <a:rPr lang="en-US" sz="2800" kern="0" dirty="0">
                <a:solidFill>
                  <a:prstClr val="white"/>
                </a:solidFill>
              </a:rPr>
              <a:t>can store </a:t>
            </a:r>
            <a:r>
              <a:rPr lang="en-US" sz="2800" u="sng" kern="0" dirty="0">
                <a:solidFill>
                  <a:prstClr val="white"/>
                </a:solidFill>
              </a:rPr>
              <a:t>all the text and code </a:t>
            </a:r>
            <a:r>
              <a:rPr lang="en-US" sz="2800" kern="0" dirty="0">
                <a:solidFill>
                  <a:prstClr val="white"/>
                </a:solidFill>
              </a:rPr>
              <a:t>information in an </a:t>
            </a:r>
            <a:r>
              <a:rPr lang="en-US" sz="2800" u="sng" kern="0" dirty="0">
                <a:solidFill>
                  <a:prstClr val="white"/>
                </a:solidFill>
              </a:rPr>
              <a:t>organized and searchable</a:t>
            </a:r>
            <a:r>
              <a:rPr lang="en-US" sz="2800" kern="0" dirty="0">
                <a:solidFill>
                  <a:prstClr val="white"/>
                </a:solidFill>
              </a:rPr>
              <a:t> structure. 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E162B5-5429-4C29-813D-FA34421C742E}"/>
              </a:ext>
            </a:extLst>
          </p:cNvPr>
          <p:cNvSpPr/>
          <p:nvPr/>
        </p:nvSpPr>
        <p:spPr>
          <a:xfrm>
            <a:off x="283744" y="3378357"/>
            <a:ext cx="38047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Shed light on the system modules that are susceptible and require more security attention.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D2901A-9651-4085-AAAD-AEF7EC451CE5}"/>
              </a:ext>
            </a:extLst>
          </p:cNvPr>
          <p:cNvSpPr/>
          <p:nvPr/>
        </p:nvSpPr>
        <p:spPr>
          <a:xfrm>
            <a:off x="8103514" y="3378357"/>
            <a:ext cx="38047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These patterns can be leveraged for </a:t>
            </a:r>
            <a:br>
              <a:rPr lang="en-US" sz="2800" dirty="0"/>
            </a:br>
            <a:r>
              <a:rPr lang="en-US" sz="2800" dirty="0"/>
              <a:t>automatic vulnerability detection.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80CB6-FCFA-4BC2-8309-3B69678BB9AA}"/>
              </a:ext>
            </a:extLst>
          </p:cNvPr>
          <p:cNvSpPr/>
          <p:nvPr/>
        </p:nvSpPr>
        <p:spPr>
          <a:xfrm>
            <a:off x="4193628" y="3378357"/>
            <a:ext cx="38047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Implementation bugs can be an important source of Android system vulnerabilities.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0423D1-2B9D-481C-9178-4D89434C4735}"/>
              </a:ext>
            </a:extLst>
          </p:cNvPr>
          <p:cNvSpPr/>
          <p:nvPr/>
        </p:nvSpPr>
        <p:spPr>
          <a:xfrm>
            <a:off x="-1" y="2949698"/>
            <a:ext cx="4573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&lt;h3 id="</a:t>
            </a:r>
            <a:r>
              <a:rPr lang="en-US" sz="2400" dirty="0" err="1">
                <a:solidFill>
                  <a:srgbClr val="3366FF"/>
                </a:solidFill>
              </a:rPr>
              <a:t>eopv</a:t>
            </a:r>
            <a:r>
              <a:rPr lang="en-US" sz="2400" dirty="0"/>
              <a:t>-in-</a:t>
            </a:r>
            <a:r>
              <a:rPr lang="en-US" sz="2400" dirty="0" err="1">
                <a:solidFill>
                  <a:srgbClr val="FF0000"/>
                </a:solidFill>
              </a:rPr>
              <a:t>servicemanager</a:t>
            </a:r>
            <a:r>
              <a:rPr lang="en-US" sz="2400" dirty="0"/>
              <a:t>"&gt;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027A9-28AA-4E49-8073-C6339C0DDDE7}"/>
              </a:ext>
            </a:extLst>
          </p:cNvPr>
          <p:cNvSpPr/>
          <p:nvPr/>
        </p:nvSpPr>
        <p:spPr>
          <a:xfrm>
            <a:off x="0" y="1003546"/>
            <a:ext cx="4573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platform/system/bt/</a:t>
            </a:r>
            <a:r>
              <a:rPr lang="en-US" sz="2400" dirty="0"/>
              <a:t>bta/dm/bta.cc</a:t>
            </a:r>
          </a:p>
        </p:txBody>
      </p:sp>
    </p:spTree>
    <p:extLst>
      <p:ext uri="{BB962C8B-B14F-4D97-AF65-F5344CB8AC3E}">
        <p14:creationId xmlns:p14="http://schemas.microsoft.com/office/powerpoint/2010/main" val="40087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826BC07-6974-4A03-8A29-44740B74B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73" y="3426609"/>
            <a:ext cx="8039844" cy="9194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5AAB8-AEAE-45A7-A7EF-03AC971F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Designing a Hierarchical Database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356C8-84D6-45C9-8225-DB55382E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D90-5C58-4CB4-BB18-6E88E5D21AD8}" type="slidenum">
              <a:rPr lang="en-US" smtClean="0"/>
              <a:t>9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1143DB-03B2-4EAD-9EDF-9CB57730A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73" y="1067858"/>
            <a:ext cx="8039844" cy="644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5F1931-7421-4400-8A05-C972F319003A}"/>
              </a:ext>
            </a:extLst>
          </p:cNvPr>
          <p:cNvSpPr txBox="1"/>
          <p:nvPr/>
        </p:nvSpPr>
        <p:spPr>
          <a:xfrm>
            <a:off x="1045029" y="1755009"/>
            <a:ext cx="578942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vulnerability record in the metadata 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75B59E-0323-4907-922B-7B359F96728D}"/>
              </a:ext>
            </a:extLst>
          </p:cNvPr>
          <p:cNvSpPr txBox="1"/>
          <p:nvPr/>
        </p:nvSpPr>
        <p:spPr>
          <a:xfrm>
            <a:off x="772883" y="4417568"/>
            <a:ext cx="622485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corresponding records in the patch code DB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BC4C46-8FE8-4AE3-94BC-A87733E0279B}"/>
              </a:ext>
            </a:extLst>
          </p:cNvPr>
          <p:cNvSpPr/>
          <p:nvPr/>
        </p:nvSpPr>
        <p:spPr>
          <a:xfrm>
            <a:off x="6856835" y="1448258"/>
            <a:ext cx="987635" cy="30675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589889-EB28-47DB-B28A-73BAA2E70121}"/>
              </a:ext>
            </a:extLst>
          </p:cNvPr>
          <p:cNvSpPr txBox="1"/>
          <p:nvPr/>
        </p:nvSpPr>
        <p:spPr>
          <a:xfrm>
            <a:off x="8299455" y="4170931"/>
            <a:ext cx="350296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code fragments in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JSON block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C3FF045-21B2-4956-AC00-672F7CF10197}"/>
              </a:ext>
            </a:extLst>
          </p:cNvPr>
          <p:cNvSpPr/>
          <p:nvPr/>
        </p:nvSpPr>
        <p:spPr>
          <a:xfrm>
            <a:off x="3621712" y="2420867"/>
            <a:ext cx="636056" cy="80154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5C09621-E2B7-415C-A8AE-753BEF0894E1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5445575" y="2552042"/>
            <a:ext cx="2448803" cy="1701991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61">
            <a:extLst>
              <a:ext uri="{FF2B5EF4-FFF2-40B4-BE49-F238E27FC236}">
                <a16:creationId xmlns:a16="http://schemas.microsoft.com/office/drawing/2014/main" id="{4488AA9D-5399-4537-A62F-881F554AA496}"/>
              </a:ext>
            </a:extLst>
          </p:cNvPr>
          <p:cNvSpPr/>
          <p:nvPr/>
        </p:nvSpPr>
        <p:spPr>
          <a:xfrm>
            <a:off x="7894378" y="1051901"/>
            <a:ext cx="4313117" cy="300028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572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{"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cmds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servicemanager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/Android.mk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":[{"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line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":1,</a:t>
            </a:r>
            <a:b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code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":[["D","LOCAL_SHARED_LIBRARIES := 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liblog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libselinux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"], ["A","LOCAL_SHARED_LIBRARIES := 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liblog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libcutils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libselinux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"]]}], "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cmds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servicemanager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service_manager.c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":[{"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line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":1, "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code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":[["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D","if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uid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&gt;= AID_APP) {"], ["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A","if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multiuser_get_app_id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uid</a:t>
            </a:r>
            <a:r>
              <a:rPr lang="en-US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 &gt;= AID_APP) {"]]}]}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17BD15-9C47-4DA0-B0C2-47AC94A8554E}"/>
              </a:ext>
            </a:extLst>
          </p:cNvPr>
          <p:cNvSpPr/>
          <p:nvPr/>
        </p:nvSpPr>
        <p:spPr>
          <a:xfrm>
            <a:off x="3429350" y="4145352"/>
            <a:ext cx="2016225" cy="21736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5D771B-B314-4483-946A-8DC3A563913F}"/>
              </a:ext>
            </a:extLst>
          </p:cNvPr>
          <p:cNvSpPr/>
          <p:nvPr/>
        </p:nvSpPr>
        <p:spPr>
          <a:xfrm>
            <a:off x="2847974" y="5083624"/>
            <a:ext cx="7715249" cy="1224189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sz="2400" dirty="0"/>
              <a:t>select median ( </a:t>
            </a:r>
            <a:r>
              <a:rPr lang="en-US" sz="2400" dirty="0" err="1">
                <a:solidFill>
                  <a:srgbClr val="C00000"/>
                </a:solidFill>
              </a:rPr>
              <a:t>json_array_length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366FF"/>
                </a:solidFill>
              </a:rPr>
              <a:t>value</a:t>
            </a:r>
            <a:r>
              <a:rPr lang="en-US" sz="2400" dirty="0"/>
              <a:t>) )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PatchTable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json_each</a:t>
            </a:r>
            <a:r>
              <a:rPr lang="en-US" sz="2400" dirty="0"/>
              <a:t>(</a:t>
            </a:r>
            <a:r>
              <a:rPr lang="en-US" sz="2400" dirty="0" err="1"/>
              <a:t>PatchTable.</a:t>
            </a:r>
            <a:r>
              <a:rPr lang="en-US" sz="2400" dirty="0" err="1">
                <a:solidFill>
                  <a:srgbClr val="3366FF"/>
                </a:solidFill>
              </a:rPr>
              <a:t>DiffCode</a:t>
            </a:r>
            <a:r>
              <a:rPr lang="en-US" sz="2400" dirty="0"/>
              <a:t>)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PatchTable.</a:t>
            </a:r>
            <a:r>
              <a:rPr lang="en-US" sz="2400" dirty="0" err="1">
                <a:solidFill>
                  <a:srgbClr val="3366FF"/>
                </a:solidFill>
              </a:rPr>
              <a:t>DiffCode</a:t>
            </a:r>
            <a:r>
              <a:rPr lang="en-US" sz="2400" dirty="0"/>
              <a:t> like '{%}' and </a:t>
            </a:r>
            <a:r>
              <a:rPr lang="en-US" sz="2400" dirty="0">
                <a:solidFill>
                  <a:srgbClr val="3366FF"/>
                </a:solidFill>
              </a:rPr>
              <a:t>key</a:t>
            </a:r>
            <a:r>
              <a:rPr lang="en-US" sz="2400" dirty="0"/>
              <a:t> not like '%.s';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9A4288-83A1-4015-8B94-5727D8DD8BFD}"/>
              </a:ext>
            </a:extLst>
          </p:cNvPr>
          <p:cNvSpPr txBox="1"/>
          <p:nvPr/>
        </p:nvSpPr>
        <p:spPr>
          <a:xfrm>
            <a:off x="1215737" y="5460888"/>
            <a:ext cx="169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searchable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9C637-ECE3-A144-930A-1E95EF442FC2}"/>
              </a:ext>
            </a:extLst>
          </p:cNvPr>
          <p:cNvSpPr/>
          <p:nvPr/>
        </p:nvSpPr>
        <p:spPr>
          <a:xfrm>
            <a:off x="5715396" y="2426066"/>
            <a:ext cx="2109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“add” ”del”</a:t>
            </a:r>
            <a:br>
              <a:rPr lang="en-US" sz="2800" b="1" dirty="0"/>
            </a:br>
            <a:r>
              <a:rPr lang="en-US" sz="2800" b="1" dirty="0"/>
              <a:t>“</a:t>
            </a:r>
            <a:r>
              <a:rPr lang="en-US" sz="2800" b="1" dirty="0" err="1"/>
              <a:t>ctx</a:t>
            </a:r>
            <a:r>
              <a:rPr lang="en-US" sz="2800" b="1" dirty="0"/>
              <a:t>” “hunk”</a:t>
            </a:r>
          </a:p>
        </p:txBody>
      </p:sp>
    </p:spTree>
    <p:extLst>
      <p:ext uri="{BB962C8B-B14F-4D97-AF65-F5344CB8AC3E}">
        <p14:creationId xmlns:p14="http://schemas.microsoft.com/office/powerpoint/2010/main" val="10076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  <p:bldP spid="29" grpId="0" animBg="1"/>
      <p:bldP spid="30" grpId="0" animBg="1"/>
      <p:bldP spid="44" grpId="0" animBg="1"/>
      <p:bldP spid="4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1359</Words>
  <Application>Microsoft Macintosh PowerPoint</Application>
  <PresentationFormat>Widescreen</PresentationFormat>
  <Paragraphs>230</Paragraphs>
  <Slides>23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等线</vt:lpstr>
      <vt:lpstr>宋体</vt:lpstr>
      <vt:lpstr>Arial</vt:lpstr>
      <vt:lpstr>Calibri</vt:lpstr>
      <vt:lpstr>Calibri Light</vt:lpstr>
      <vt:lpstr>Times New Roman</vt:lpstr>
      <vt:lpstr>Office Theme</vt:lpstr>
      <vt:lpstr>Towards Understanding Android System Vulnerabilities:  Techniques and Insights </vt:lpstr>
      <vt:lpstr>Android has become the most popular system</vt:lpstr>
      <vt:lpstr>More and more attacks targeted at Android</vt:lpstr>
      <vt:lpstr>Prior Arts in analyzing Android vulnerabilities</vt:lpstr>
      <vt:lpstr>Google maintained a new source for white-hats to report Android system vulnerabilities</vt:lpstr>
      <vt:lpstr>Outline</vt:lpstr>
      <vt:lpstr>A sample webpage of Android Security Bulletin</vt:lpstr>
      <vt:lpstr>Analysis Objectives </vt:lpstr>
      <vt:lpstr>Designing a Hierarchical Database Structure</vt:lpstr>
      <vt:lpstr>A robust method to study the complexity of patch code</vt:lpstr>
      <vt:lpstr>Automatically Clustering Patch Code Patterns</vt:lpstr>
      <vt:lpstr>Dataset and Vulnerability Metadata</vt:lpstr>
      <vt:lpstr>Analysis of  Vulnerable  Modules</vt:lpstr>
      <vt:lpstr>Code that was frequently reported vulnerable</vt:lpstr>
      <vt:lpstr>Analysis of Patch Code Complexity</vt:lpstr>
      <vt:lpstr>Analysis of Patch Code Complexity (Cont’d)</vt:lpstr>
      <vt:lpstr>Intermediate results of our pattern clustering</vt:lpstr>
      <vt:lpstr>16 Clustered Patterns for Android System Vulns</vt:lpstr>
      <vt:lpstr>P3: Inconsistent Android Parcelable serialization</vt:lpstr>
      <vt:lpstr>P7: Missing Android permission/UID checking</vt:lpstr>
      <vt:lpstr>Conclusion and Future Work</vt:lpstr>
      <vt:lpstr>Backup Slides</vt:lpstr>
      <vt:lpstr>A lightweight technique to pinpoint the affected modules of given vulnerabilities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Understanding Android System Vulnerabilities:  Techniques and Insights </dc:title>
  <dc:creator>dao</dc:creator>
  <cp:lastModifiedBy>Daoyuan Wu</cp:lastModifiedBy>
  <cp:revision>378</cp:revision>
  <dcterms:created xsi:type="dcterms:W3CDTF">2019-06-22T07:52:31Z</dcterms:created>
  <dcterms:modified xsi:type="dcterms:W3CDTF">2019-07-09T22:59:40Z</dcterms:modified>
</cp:coreProperties>
</file>