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2" r:id="rId3"/>
    <p:sldId id="269" r:id="rId4"/>
    <p:sldId id="270" r:id="rId5"/>
    <p:sldId id="271" r:id="rId6"/>
    <p:sldId id="272" r:id="rId7"/>
    <p:sldId id="273" r:id="rId8"/>
    <p:sldId id="284" r:id="rId9"/>
    <p:sldId id="261" r:id="rId10"/>
    <p:sldId id="286" r:id="rId11"/>
    <p:sldId id="287" r:id="rId12"/>
    <p:sldId id="289" r:id="rId13"/>
    <p:sldId id="275" r:id="rId14"/>
    <p:sldId id="277" r:id="rId15"/>
    <p:sldId id="278" r:id="rId16"/>
    <p:sldId id="279" r:id="rId17"/>
    <p:sldId id="280" r:id="rId18"/>
    <p:sldId id="281" r:id="rId19"/>
    <p:sldId id="290" r:id="rId20"/>
    <p:sldId id="292" r:id="rId21"/>
    <p:sldId id="291" r:id="rId22"/>
    <p:sldId id="276" r:id="rId23"/>
    <p:sldId id="285" r:id="rId24"/>
    <p:sldId id="282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87" autoAdjust="0"/>
  </p:normalViewPr>
  <p:slideViewPr>
    <p:cSldViewPr>
      <p:cViewPr varScale="1">
        <p:scale>
          <a:sx n="58" d="100"/>
          <a:sy n="58" d="100"/>
        </p:scale>
        <p:origin x="-9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5E8F85-CAB3-4BEF-9B06-DDE99DF353E3}" type="datetimeFigureOut">
              <a:rPr lang="zh-CN" altLang="en-US" smtClean="0"/>
              <a:pPr/>
              <a:t>13/10/14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0C4E3C-494F-442C-839E-8853560E80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292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C4E3C-494F-442C-839E-8853560E808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7106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C4E3C-494F-442C-839E-8853560E808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7076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C4E3C-494F-442C-839E-8853560E808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8698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Another challenge in designing our system is how to automatically validate attack results and conduct further characterization.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C4E3C-494F-442C-839E-8853560E808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C4E3C-494F-442C-839E-8853560E808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6697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C4E3C-494F-442C-839E-8853560E808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3125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charset="2"/>
              <a:buChar char="p"/>
            </a:pPr>
            <a:r>
              <a:rPr kumimoji="1" lang="en-US" altLang="zh-CN" sz="1200" b="1" dirty="0" smtClean="0"/>
              <a:t>Many major browsers in different categories could leak out private information through the </a:t>
            </a:r>
            <a:r>
              <a:rPr kumimoji="1" lang="en-US" altLang="zh-CN" sz="1200" b="1" dirty="0" err="1" smtClean="0"/>
              <a:t>FileCross</a:t>
            </a:r>
            <a:r>
              <a:rPr kumimoji="1" lang="en-US" altLang="zh-CN" sz="1200" b="1" dirty="0" smtClean="0"/>
              <a:t> attacks. </a:t>
            </a:r>
          </a:p>
          <a:p>
            <a:pPr marL="457200" indent="-457200">
              <a:buFont typeface="Wingdings" charset="2"/>
              <a:buChar char="p"/>
            </a:pPr>
            <a:r>
              <a:rPr kumimoji="1" lang="en-US" altLang="zh-CN" sz="1200" b="1" dirty="0" smtClean="0"/>
              <a:t>The </a:t>
            </a:r>
            <a:r>
              <a:rPr kumimoji="1" lang="en-US" altLang="zh-CN" sz="1200" b="1" dirty="0" err="1" smtClean="0"/>
              <a:t>FileCross</a:t>
            </a:r>
            <a:r>
              <a:rPr kumimoji="1" lang="en-US" altLang="zh-CN" sz="1200" b="1" dirty="0" smtClean="0"/>
              <a:t> issues may affect hundreds of million users who install the vulnerable browsers.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C4E3C-494F-442C-839E-8853560E808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C4E3C-494F-442C-839E-8853560E808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4866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C4E3C-494F-442C-839E-8853560E808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2393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C4E3C-494F-442C-839E-8853560E808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4334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C4E3C-494F-442C-839E-8853560E808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672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Similar</a:t>
            </a:r>
            <a:r>
              <a:rPr lang="en-US" altLang="zh-CN" baseline="0" dirty="0" smtClean="0"/>
              <a:t> to http for remote server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C4E3C-494F-442C-839E-8853560E808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C4E3C-494F-442C-839E-8853560E808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2642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C4E3C-494F-442C-839E-8853560E808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4996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C4E3C-494F-442C-839E-8853560E808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099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C4E3C-494F-442C-839E-8853560E808B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9834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C4E3C-494F-442C-839E-8853560E808B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508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C4E3C-494F-442C-839E-8853560E808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609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C4E3C-494F-442C-839E-8853560E808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870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C4E3C-494F-442C-839E-8853560E808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208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C4E3C-494F-442C-839E-8853560E808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351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Overall, </a:t>
            </a:r>
            <a:r>
              <a:rPr lang="en-US" altLang="zh-CN" baseline="0" dirty="0" err="1" smtClean="0"/>
              <a:t>FileCross</a:t>
            </a:r>
            <a:r>
              <a:rPr lang="en-US" altLang="zh-CN" baseline="0" dirty="0" smtClean="0"/>
              <a:t> exploits the vulnerable file:// to obtain user’s private files, such as cookies, bookmarks, and browsing histories. They are located in …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C4E3C-494F-442C-839E-8853560E808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C4E3C-494F-442C-839E-8853560E808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5000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Commander: 1) connected</a:t>
            </a:r>
            <a:r>
              <a:rPr lang="en-US" altLang="zh-CN" baseline="0" dirty="0" smtClean="0"/>
              <a:t> to PC via </a:t>
            </a:r>
            <a:r>
              <a:rPr lang="en-US" altLang="zh-CN" baseline="0" dirty="0" err="1" smtClean="0"/>
              <a:t>adb</a:t>
            </a:r>
            <a:r>
              <a:rPr lang="en-US" altLang="zh-CN" baseline="0" dirty="0" smtClean="0"/>
              <a:t>; 2) in pure Python and take measures to improve its stability; 3) multiple threads to concurrently test multiple versions.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C4E3C-494F-442C-839E-8853560E808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80D8-ABFD-406A-92DD-ADD0196E464F}" type="datetime1">
              <a:rPr lang="zh-CN" altLang="en-US" smtClean="0"/>
              <a:pPr/>
              <a:t>13/10/14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3EB74-25EE-4E75-8DFE-16A673A080C3}" type="datetime1">
              <a:rPr lang="zh-CN" altLang="en-US" smtClean="0"/>
              <a:pPr/>
              <a:t>13/10/14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D3A9F-8AE0-4DE6-8C16-F3F65054C734}" type="datetime1">
              <a:rPr lang="zh-CN" altLang="en-US" smtClean="0"/>
              <a:pPr/>
              <a:t>13/10/14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8824-2045-4D1B-B38F-A0C4FBCE1E4E}" type="datetime1">
              <a:rPr lang="zh-CN" altLang="en-US" smtClean="0"/>
              <a:pPr/>
              <a:t>13/10/14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C49EC-393B-4DA4-A302-32FF13125E9C}" type="datetime1">
              <a:rPr lang="zh-CN" altLang="en-US" smtClean="0"/>
              <a:pPr/>
              <a:t>13/10/14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C770-D63C-4A1D-A080-AA105CF707D5}" type="datetime1">
              <a:rPr lang="zh-CN" altLang="en-US" smtClean="0"/>
              <a:pPr/>
              <a:t>13/10/14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78BB-E7C2-4090-A874-7634B705E88C}" type="datetime1">
              <a:rPr lang="zh-CN" altLang="en-US" smtClean="0"/>
              <a:pPr/>
              <a:t>13/10/14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24D7-5AC5-4338-B1F6-2AAEB6FE8B64}" type="datetime1">
              <a:rPr lang="zh-CN" altLang="en-US" smtClean="0"/>
              <a:pPr/>
              <a:t>13/10/14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A21D-4DCC-495D-953E-4EF7567905F4}" type="datetime1">
              <a:rPr lang="zh-CN" altLang="en-US" smtClean="0"/>
              <a:pPr/>
              <a:t>13/10/14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892A6-BA6E-4655-8D58-6DBEFF03E6E0}" type="datetime1">
              <a:rPr lang="zh-CN" altLang="en-US" smtClean="0"/>
              <a:pPr/>
              <a:t>13/10/14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5BB8A-F2DB-4F5E-993F-2107EE626746}" type="datetime1">
              <a:rPr lang="zh-CN" altLang="en-US" smtClean="0"/>
              <a:pPr/>
              <a:t>13/10/14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A157B-2145-491D-8231-3BC405D4C4B2}" type="datetime1">
              <a:rPr lang="zh-CN" altLang="en-US" smtClean="0"/>
              <a:pPr/>
              <a:t>13/10/14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aoyuan14.github.io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760" y="2130425"/>
            <a:ext cx="8892480" cy="1470025"/>
          </a:xfrm>
        </p:spPr>
        <p:txBody>
          <a:bodyPr>
            <a:noAutofit/>
          </a:bodyPr>
          <a:lstStyle/>
          <a:p>
            <a:r>
              <a:rPr lang="en-US" altLang="zh-CN" b="1" dirty="0" smtClean="0"/>
              <a:t>Analyzing Android Browser Apps for</a:t>
            </a:r>
            <a:br>
              <a:rPr lang="en-US" altLang="zh-CN" b="1" dirty="0" smtClean="0"/>
            </a:br>
            <a:r>
              <a:rPr lang="en-US" altLang="zh-CN" b="1" dirty="0" smtClean="0"/>
              <a:t>file:// Vulnerabilities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07604" y="4509120"/>
            <a:ext cx="6728792" cy="1656184"/>
          </a:xfrm>
        </p:spPr>
        <p:txBody>
          <a:bodyPr>
            <a:normAutofit lnSpcReduction="10000"/>
          </a:bodyPr>
          <a:lstStyle/>
          <a:p>
            <a:r>
              <a:rPr lang="en-US" altLang="zh-CN" u="sng" dirty="0" smtClean="0"/>
              <a:t>Daoyuan Wu</a:t>
            </a:r>
            <a:r>
              <a:rPr lang="en-US" altLang="zh-CN" dirty="0" smtClean="0"/>
              <a:t> and Rocky Chang</a:t>
            </a:r>
          </a:p>
          <a:p>
            <a:r>
              <a:rPr lang="en-US" altLang="zh-CN" dirty="0" smtClean="0"/>
              <a:t>Oct 13, 2014</a:t>
            </a:r>
          </a:p>
          <a:p>
            <a:r>
              <a:rPr lang="en-US" altLang="zh-CN" dirty="0" smtClean="0"/>
              <a:t>The Hong Kong Polytechnic University</a:t>
            </a: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899592" y="0"/>
            <a:ext cx="7344816" cy="620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Information Security Conference (ISC)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The Major Testing Steps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Identifying Exposed Browsing Interfaces (EBI)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Propose a lightweight but effective scoring mechanism</a:t>
            </a:r>
          </a:p>
          <a:p>
            <a:pPr lvl="1"/>
            <a:r>
              <a:rPr lang="en-US" altLang="zh-CN" dirty="0" smtClean="0"/>
              <a:t>Score each component based on our summarized EBI patterns</a:t>
            </a:r>
          </a:p>
          <a:p>
            <a:pPr lvl="1"/>
            <a:r>
              <a:rPr lang="en-US" altLang="zh-CN" dirty="0" smtClean="0"/>
              <a:t>Select the component with a maximal score as the EBI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5661248"/>
            <a:ext cx="9144000" cy="8640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/>
              <a:t>Can </a:t>
            </a:r>
            <a:r>
              <a:rPr lang="en-US" altLang="zh-CN" sz="3200" b="1" dirty="0" smtClean="0">
                <a:solidFill>
                  <a:srgbClr val="FFFF00"/>
                </a:solidFill>
              </a:rPr>
              <a:t>accurately</a:t>
            </a:r>
            <a:r>
              <a:rPr lang="en-US" altLang="zh-CN" sz="3200" b="1" dirty="0" smtClean="0"/>
              <a:t> identify the EBIs in 113 browsers </a:t>
            </a:r>
          </a:p>
          <a:p>
            <a:pPr algn="ctr"/>
            <a:r>
              <a:rPr lang="en-US" altLang="zh-CN" sz="3200" b="1" dirty="0" smtClean="0"/>
              <a:t>out of the tested 116 browsers.</a:t>
            </a:r>
            <a:endParaRPr lang="zh-CN" alt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6535682"/>
            <a:ext cx="9144000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zh-CN" dirty="0" smtClean="0"/>
              <a:t>* The remaining three are: one is add-on, and the other two do not expose browsing interfaces.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The Major Testing Steps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Warming up browsers and finding target sensitive files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The goal of warming up browsers is to produce some private files.</a:t>
            </a:r>
          </a:p>
          <a:p>
            <a:r>
              <a:rPr lang="en-US" altLang="zh-CN" dirty="0" smtClean="0"/>
              <a:t>Then our system continues to find target sensitive files from the newly generated private files.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203848" y="5445224"/>
            <a:ext cx="3168352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“cookie", “password", “bookmark"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The Major Testing Steps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8686800" cy="639762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Automatic attack validation and characterization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smtClean="0"/>
              <a:t>We cannot rely on naked-eye inspection.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435047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Embed five patterns into the attack requests.</a:t>
            </a:r>
          </a:p>
          <a:p>
            <a:r>
              <a:rPr lang="en-US" altLang="zh-CN" dirty="0" smtClean="0"/>
              <a:t>Web Receiver automatically interprets them.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932040" y="3861048"/>
            <a:ext cx="3744416" cy="24482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 smtClean="0"/>
              <a:t>http://ourserver.com/send</a:t>
            </a:r>
          </a:p>
          <a:p>
            <a:r>
              <a:rPr lang="en-US" altLang="zh-CN" sz="2400" b="1" dirty="0" smtClean="0"/>
              <a:t>?pkg=   </a:t>
            </a:r>
            <a:r>
              <a:rPr lang="zh-CN" altLang="en-US" sz="2400" b="1" dirty="0" smtClean="0"/>
              <a:t>    </a:t>
            </a:r>
            <a:r>
              <a:rPr lang="en-US" altLang="zh-CN" sz="2400" b="1" dirty="0" smtClean="0">
                <a:solidFill>
                  <a:srgbClr val="FFFF00"/>
                </a:solidFill>
              </a:rPr>
              <a:t>app </a:t>
            </a:r>
            <a:r>
              <a:rPr lang="en-US" altLang="zh-CN" sz="2400" b="1" dirty="0" err="1" smtClean="0">
                <a:solidFill>
                  <a:srgbClr val="FFFF00"/>
                </a:solidFill>
              </a:rPr>
              <a:t>pkg</a:t>
            </a:r>
            <a:r>
              <a:rPr lang="en-US" altLang="zh-CN" sz="2400" b="1" dirty="0" smtClean="0">
                <a:solidFill>
                  <a:srgbClr val="FFFF00"/>
                </a:solidFill>
              </a:rPr>
              <a:t> name</a:t>
            </a:r>
          </a:p>
          <a:p>
            <a:r>
              <a:rPr lang="en-US" altLang="zh-CN" sz="2400" b="1" dirty="0" smtClean="0"/>
              <a:t>&amp;</a:t>
            </a:r>
            <a:r>
              <a:rPr lang="en-US" altLang="zh-CN" sz="2400" b="1" dirty="0" err="1" smtClean="0"/>
              <a:t>atk</a:t>
            </a:r>
            <a:r>
              <a:rPr lang="en-US" altLang="zh-CN" sz="2400" b="1" dirty="0" smtClean="0"/>
              <a:t>=      </a:t>
            </a:r>
            <a:r>
              <a:rPr lang="en-US" altLang="zh-CN" sz="2400" b="1" dirty="0" smtClean="0">
                <a:solidFill>
                  <a:srgbClr val="FFFF00"/>
                </a:solidFill>
              </a:rPr>
              <a:t>attack ID</a:t>
            </a:r>
          </a:p>
          <a:p>
            <a:r>
              <a:rPr lang="en-US" altLang="zh-CN" sz="2400" b="1" dirty="0" smtClean="0"/>
              <a:t>&amp;</a:t>
            </a:r>
            <a:r>
              <a:rPr lang="en-US" altLang="zh-CN" sz="2400" b="1" dirty="0" err="1" smtClean="0"/>
              <a:t>ver</a:t>
            </a:r>
            <a:r>
              <a:rPr lang="en-US" altLang="zh-CN" sz="2400" b="1" dirty="0" smtClean="0"/>
              <a:t>=      </a:t>
            </a:r>
            <a:r>
              <a:rPr lang="en-US" altLang="zh-CN" sz="2400" b="1" dirty="0" smtClean="0">
                <a:solidFill>
                  <a:srgbClr val="FFFF00"/>
                </a:solidFill>
              </a:rPr>
              <a:t>device version</a:t>
            </a:r>
          </a:p>
          <a:p>
            <a:r>
              <a:rPr lang="en-US" altLang="zh-CN" sz="2400" b="1" dirty="0" smtClean="0"/>
              <a:t>&amp;con=      </a:t>
            </a:r>
            <a:r>
              <a:rPr lang="en-US" altLang="zh-CN" sz="2400" b="1" dirty="0" smtClean="0">
                <a:solidFill>
                  <a:srgbClr val="FFFF00"/>
                </a:solidFill>
              </a:rPr>
              <a:t>contents</a:t>
            </a:r>
          </a:p>
          <a:p>
            <a:r>
              <a:rPr lang="en-US" altLang="zh-CN" sz="2400" b="1" dirty="0" smtClean="0"/>
              <a:t>&amp;kid=       </a:t>
            </a:r>
            <a:r>
              <a:rPr lang="en-US" altLang="zh-CN" sz="2400" b="1" dirty="0" smtClean="0">
                <a:solidFill>
                  <a:srgbClr val="FFFF00"/>
                </a:solidFill>
              </a:rPr>
              <a:t>a key ID</a:t>
            </a:r>
            <a:endParaRPr lang="zh-CN" altLang="en-US" sz="2400" b="1" dirty="0">
              <a:solidFill>
                <a:srgbClr val="FFFF00"/>
              </a:solidFill>
            </a:endParaRPr>
          </a:p>
        </p:txBody>
      </p:sp>
      <p:pic>
        <p:nvPicPr>
          <p:cNvPr id="2050" name="Picture 2" descr="E:\Research\AndSec\myDoc\browserFile\pics\Baidu_Atta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2996951"/>
            <a:ext cx="2520280" cy="378042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/>
              <a:t>Our Findings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8" y="3861048"/>
            <a:ext cx="4896544" cy="1752600"/>
          </a:xfrm>
        </p:spPr>
        <p:txBody>
          <a:bodyPr>
            <a:normAutofit/>
          </a:bodyPr>
          <a:lstStyle/>
          <a:p>
            <a:pPr algn="l"/>
            <a:r>
              <a:rPr lang="en-US" altLang="zh-CN" b="1" dirty="0" smtClean="0"/>
              <a:t>1) Vulnerability results</a:t>
            </a:r>
          </a:p>
          <a:p>
            <a:pPr algn="l"/>
            <a:r>
              <a:rPr lang="en-US" altLang="zh-CN" b="1" dirty="0" smtClean="0"/>
              <a:t>2) Vulnerability distribution</a:t>
            </a:r>
          </a:p>
          <a:p>
            <a:pPr algn="l"/>
            <a:r>
              <a:rPr lang="en-US" altLang="zh-CN" b="1" dirty="0" smtClean="0"/>
              <a:t>3) Further analysis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594" y="1196752"/>
            <a:ext cx="5184813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/>
              <a:t>Overall Vulnerability Results</a:t>
            </a:r>
            <a:endParaRPr kumimoji="1" lang="zh-CN" altLang="en-US" b="1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7504" y="4797152"/>
            <a:ext cx="89289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p"/>
            </a:pPr>
            <a:r>
              <a:rPr kumimoji="1" lang="en-US" altLang="zh-CN" sz="2800" b="1" dirty="0" smtClean="0"/>
              <a:t>More than half of the browsers tested are vulnerable to the </a:t>
            </a:r>
            <a:r>
              <a:rPr kumimoji="1" lang="en-US" altLang="zh-CN" sz="2800" b="1" dirty="0" err="1" smtClean="0"/>
              <a:t>FileCross</a:t>
            </a:r>
            <a:r>
              <a:rPr kumimoji="1" lang="en-US" altLang="zh-CN" sz="2800" b="1" dirty="0" smtClean="0"/>
              <a:t> attacks. (64 vulnerable browsers)</a:t>
            </a:r>
          </a:p>
          <a:p>
            <a:pPr marL="457200" indent="-457200">
              <a:buFont typeface="Wingdings" charset="2"/>
              <a:buChar char="p"/>
            </a:pPr>
            <a:r>
              <a:rPr kumimoji="1" lang="en-US" altLang="zh-CN" sz="2800" b="1" dirty="0" smtClean="0"/>
              <a:t>50</a:t>
            </a:r>
            <a:r>
              <a:rPr kumimoji="1" lang="en-US" altLang="zh-CN" sz="2800" b="1" dirty="0"/>
              <a:t>% of the most popular browsers </a:t>
            </a:r>
            <a:r>
              <a:rPr kumimoji="1" lang="en-US" altLang="zh-CN" sz="2800" b="1" dirty="0" smtClean="0"/>
              <a:t>are </a:t>
            </a:r>
            <a:r>
              <a:rPr kumimoji="1" lang="en-US" altLang="zh-CN" sz="2800" b="1" dirty="0"/>
              <a:t>also </a:t>
            </a:r>
            <a:r>
              <a:rPr kumimoji="1" lang="en-US" altLang="zh-CN" sz="2800" b="1" dirty="0" smtClean="0"/>
              <a:t>vulnerable (such as Firefox</a:t>
            </a:r>
            <a:r>
              <a:rPr kumimoji="1" lang="en-US" altLang="zh-CN" sz="2800" b="1" dirty="0"/>
              <a:t>, </a:t>
            </a:r>
            <a:r>
              <a:rPr kumimoji="1" lang="en-US" altLang="zh-CN" sz="2800" b="1" dirty="0" err="1"/>
              <a:t>Baidu</a:t>
            </a:r>
            <a:r>
              <a:rPr kumimoji="1" lang="en-US" altLang="zh-CN" sz="2800" b="1" dirty="0"/>
              <a:t>, and </a:t>
            </a:r>
            <a:r>
              <a:rPr kumimoji="1" lang="en-US" altLang="zh-CN" sz="2800" b="1" dirty="0" err="1" smtClean="0"/>
              <a:t>Maxthon</a:t>
            </a:r>
            <a:r>
              <a:rPr kumimoji="1" lang="en-US" altLang="zh-CN" sz="2800" b="1" dirty="0" smtClean="0"/>
              <a:t>).</a:t>
            </a:r>
          </a:p>
        </p:txBody>
      </p:sp>
      <p:sp>
        <p:nvSpPr>
          <p:cNvPr id="7" name="矩形 6"/>
          <p:cNvSpPr/>
          <p:nvPr/>
        </p:nvSpPr>
        <p:spPr>
          <a:xfrm>
            <a:off x="2843808" y="3140968"/>
            <a:ext cx="1872208" cy="79208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945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lIns="36000" rIns="36000">
            <a:noAutofit/>
          </a:bodyPr>
          <a:lstStyle/>
          <a:p>
            <a:r>
              <a:rPr kumimoji="1" lang="en-US" altLang="zh-CN" sz="4200" b="1" dirty="0"/>
              <a:t>Representative </a:t>
            </a:r>
            <a:r>
              <a:rPr kumimoji="1" lang="en-US" altLang="zh-CN" sz="4200" b="1" dirty="0" smtClean="0"/>
              <a:t>Vulnerable Browsers</a:t>
            </a:r>
            <a:endParaRPr kumimoji="1" lang="zh-CN" altLang="en-US" sz="4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340768"/>
            <a:ext cx="9144000" cy="4982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3923928" y="1340768"/>
            <a:ext cx="3168352" cy="49685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5496" y="1340768"/>
            <a:ext cx="1224136" cy="49685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020272" y="1340768"/>
            <a:ext cx="2123728" cy="49685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478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4"/>
          <p:cNvSpPr txBox="1"/>
          <p:nvPr/>
        </p:nvSpPr>
        <p:spPr>
          <a:xfrm>
            <a:off x="2915816" y="1478389"/>
            <a:ext cx="612068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p"/>
            </a:pPr>
            <a:r>
              <a:rPr kumimoji="1" lang="en-US" altLang="zh-CN" sz="2800" b="1" dirty="0" smtClean="0"/>
              <a:t>The file:// vulnerabilities are exploitable in all Android versions.</a:t>
            </a:r>
          </a:p>
          <a:p>
            <a:pPr marL="457200" indent="-457200">
              <a:buFont typeface="Wingdings" charset="2"/>
              <a:buChar char="p"/>
            </a:pPr>
            <a:endParaRPr kumimoji="1" lang="en-US" altLang="zh-CN" sz="2800" b="1" dirty="0" smtClean="0"/>
          </a:p>
          <a:p>
            <a:pPr marL="457200" indent="-457200">
              <a:buFont typeface="Wingdings" charset="2"/>
              <a:buChar char="p"/>
            </a:pPr>
            <a:r>
              <a:rPr kumimoji="1" lang="en-US" altLang="zh-CN" sz="2800" b="1" dirty="0" smtClean="0"/>
              <a:t>A2 and A3 most affect Android 4.0.</a:t>
            </a:r>
          </a:p>
          <a:p>
            <a:pPr marL="457200" indent="-457200">
              <a:buFont typeface="Wingdings" charset="2"/>
              <a:buChar char="p"/>
            </a:pPr>
            <a:r>
              <a:rPr kumimoji="1" lang="en-US" altLang="zh-CN" sz="2800" b="1" dirty="0" smtClean="0"/>
              <a:t>But Android 4.3 still has over 30 issues of A2 and A3.</a:t>
            </a:r>
          </a:p>
          <a:p>
            <a:pPr marL="457200" indent="-457200">
              <a:buFont typeface="Wingdings" charset="2"/>
              <a:buChar char="p"/>
            </a:pPr>
            <a:endParaRPr kumimoji="1" lang="en-US" altLang="zh-CN" sz="2800" b="1" dirty="0" smtClean="0"/>
          </a:p>
          <a:p>
            <a:pPr marL="457200" indent="-457200">
              <a:buFont typeface="Wingdings" charset="2"/>
              <a:buChar char="p"/>
            </a:pPr>
            <a:r>
              <a:rPr kumimoji="1" lang="en-US" altLang="zh-CN" sz="2800" b="1" dirty="0" smtClean="0"/>
              <a:t>Android 4.4 which employs Chrome-based web engine is still exploitable by A2, A3, A4.</a:t>
            </a:r>
          </a:p>
          <a:p>
            <a:pPr marL="457200" indent="-457200">
              <a:buFont typeface="Wingdings" charset="2"/>
              <a:buChar char="p"/>
            </a:pPr>
            <a:endParaRPr kumimoji="1" lang="en-US" altLang="zh-CN" sz="2800" b="1" dirty="0" smtClean="0"/>
          </a:p>
          <a:p>
            <a:pPr marL="457200" indent="-457200">
              <a:buFont typeface="Wingdings" charset="2"/>
              <a:buChar char="p"/>
            </a:pPr>
            <a:r>
              <a:rPr kumimoji="1" lang="en-US" altLang="zh-CN" sz="2800" b="1" dirty="0" smtClean="0"/>
              <a:t>A4 has no engine-level patch in 4.4.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b="1" dirty="0" smtClean="0"/>
              <a:t>Vulnerability Distribution: </a:t>
            </a:r>
            <a:br>
              <a:rPr kumimoji="1" lang="en-US" altLang="zh-CN" b="1" dirty="0" smtClean="0"/>
            </a:br>
            <a:r>
              <a:rPr kumimoji="1" lang="en-US" altLang="zh-CN" b="1" dirty="0" smtClean="0"/>
              <a:t>Across Different System Versions</a:t>
            </a:r>
            <a:endParaRPr kumimoji="1" lang="zh-CN" altLang="en-US" b="1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484784"/>
            <a:ext cx="2847975" cy="529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1619672" y="2492896"/>
            <a:ext cx="1368152" cy="4320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619672" y="3717032"/>
            <a:ext cx="1368152" cy="4320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619672" y="2924944"/>
            <a:ext cx="1368152" cy="3600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619672" y="4149080"/>
            <a:ext cx="1368152" cy="3600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619672" y="3284984"/>
            <a:ext cx="1368152" cy="4320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619672" y="4509120"/>
            <a:ext cx="1368152" cy="4320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619672" y="5661248"/>
            <a:ext cx="1368152" cy="4320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619672" y="4941168"/>
            <a:ext cx="1368152" cy="12241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492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b="1" dirty="0"/>
              <a:t>Vulnerability Distribution: </a:t>
            </a:r>
            <a:br>
              <a:rPr kumimoji="1" lang="en-US" altLang="zh-CN" b="1" dirty="0"/>
            </a:br>
            <a:r>
              <a:rPr kumimoji="1" lang="en-US" altLang="zh-CN" b="1" dirty="0"/>
              <a:t>Across Different </a:t>
            </a:r>
            <a:r>
              <a:rPr kumimoji="1" lang="en-US" altLang="zh-CN" b="1" dirty="0" smtClean="0"/>
              <a:t>Web Engines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Among 15 browsers that employ custom engines, three are vulnerable.</a:t>
            </a:r>
          </a:p>
          <a:p>
            <a:pPr lvl="1"/>
            <a:endParaRPr kumimoji="1" lang="en-US" altLang="zh-CN" dirty="0" smtClean="0"/>
          </a:p>
          <a:p>
            <a:r>
              <a:rPr kumimoji="1" lang="en-US" altLang="zh-CN" dirty="0" smtClean="0"/>
              <a:t>Firefox: </a:t>
            </a:r>
            <a:r>
              <a:rPr kumimoji="1" lang="en-US" altLang="zh-CN" b="1" dirty="0" err="1" smtClean="0"/>
              <a:t>libmozglue.so</a:t>
            </a:r>
            <a:endParaRPr kumimoji="1" lang="en-US" altLang="zh-CN" b="1" dirty="0" smtClean="0"/>
          </a:p>
          <a:p>
            <a:r>
              <a:rPr kumimoji="1" lang="en-US" altLang="zh-CN" dirty="0" smtClean="0"/>
              <a:t>UC Browser HD: </a:t>
            </a:r>
            <a:r>
              <a:rPr kumimoji="1" lang="en-US" altLang="zh-CN" b="1" dirty="0" smtClean="0"/>
              <a:t>libWebCore_UC.so</a:t>
            </a:r>
          </a:p>
          <a:p>
            <a:r>
              <a:rPr kumimoji="1" lang="en-US" altLang="zh-CN" dirty="0" err="1" smtClean="0"/>
              <a:t>Sogou</a:t>
            </a:r>
            <a:r>
              <a:rPr kumimoji="1" lang="en-US" altLang="zh-CN" dirty="0" smtClean="0"/>
              <a:t>: </a:t>
            </a:r>
            <a:r>
              <a:rPr kumimoji="1" lang="en-US" altLang="zh-CN" b="1" dirty="0" err="1" smtClean="0"/>
              <a:t>libsogouwebcore.so</a:t>
            </a:r>
            <a:endParaRPr kumimoji="1" lang="en-US" altLang="zh-CN" b="1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5301208"/>
            <a:ext cx="9144000" cy="9361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b="1" dirty="0" smtClean="0"/>
              <a:t>This demonstrates our automated system is valuable to test browsers which may adopt different engines. </a:t>
            </a:r>
            <a:endParaRPr kumimoji="1" lang="zh-CN" alt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3912564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/>
              <a:t>Patch Analysis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We have devoted considerable efforts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 reporting our identified vulnerabilities.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76230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2866990"/>
            <a:ext cx="9144000" cy="2794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53752" y="3227030"/>
            <a:ext cx="9036496" cy="2160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3752" y="3443054"/>
            <a:ext cx="9036496" cy="5040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3752" y="3947110"/>
            <a:ext cx="9036496" cy="16561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342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animBg="1"/>
      <p:bldP spid="6" grpId="2" animBg="1"/>
      <p:bldP spid="7" grpId="0" animBg="1"/>
      <p:bldP spid="7" grpId="1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/>
              <a:t>The Current Practice </a:t>
            </a:r>
            <a:br>
              <a:rPr lang="en-US" altLang="zh-CN" b="1" dirty="0" smtClean="0"/>
            </a:br>
            <a:r>
              <a:rPr lang="en-US" altLang="zh-CN" b="1" dirty="0" smtClean="0"/>
              <a:t>on Exposed Browsing Interfaces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1327" y="1702271"/>
            <a:ext cx="7281346" cy="4175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0" y="5847655"/>
            <a:ext cx="9144000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2400" dirty="0" smtClean="0"/>
              <a:t>A breakdown of exposed browsing interfaces in the 115 tested browsers</a:t>
            </a: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5148064" y="2060848"/>
            <a:ext cx="3096344" cy="7200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843808" y="1700808"/>
            <a:ext cx="576064" cy="86409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131840" y="2492896"/>
            <a:ext cx="1368152" cy="1152128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148064" y="2780928"/>
            <a:ext cx="3096344" cy="129614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131840" y="3861048"/>
            <a:ext cx="1368152" cy="1152128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148064" y="4077072"/>
            <a:ext cx="3096344" cy="6480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f</a:t>
            </a:r>
            <a:r>
              <a:rPr lang="en-US" b="1" dirty="0" smtClean="0"/>
              <a:t>ile://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standard</a:t>
            </a:r>
            <a:r>
              <a:rPr lang="zh-CN" altLang="en-US" dirty="0" smtClean="0"/>
              <a:t> </a:t>
            </a:r>
            <a:r>
              <a:rPr lang="en-US" altLang="zh-CN" dirty="0" smtClean="0"/>
              <a:t>URI scheme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modern browsers.</a:t>
            </a:r>
          </a:p>
          <a:p>
            <a:pPr lvl="1"/>
            <a:r>
              <a:rPr lang="en-US" dirty="0" smtClean="0"/>
              <a:t>Like the well-known </a:t>
            </a:r>
            <a:r>
              <a:rPr lang="en-US" altLang="zh-CN" dirty="0" smtClean="0"/>
              <a:t>http://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 https://.</a:t>
            </a:r>
          </a:p>
          <a:p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browse</a:t>
            </a:r>
            <a:r>
              <a:rPr lang="zh-CN" altLang="en-US" dirty="0" smtClean="0"/>
              <a:t> </a:t>
            </a:r>
            <a:r>
              <a:rPr lang="en-US" altLang="zh-CN" dirty="0" smtClean="0"/>
              <a:t>local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files.</a:t>
            </a:r>
          </a:p>
          <a:p>
            <a:pPr lvl="1"/>
            <a:endParaRPr lang="en-US" dirty="0"/>
          </a:p>
        </p:txBody>
      </p:sp>
      <p:pic>
        <p:nvPicPr>
          <p:cNvPr id="1027" name="Picture 3" descr="E:\Research\AndSec\myDoc\poster\COMPPoster14\pics\chromefi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09750" y="3747070"/>
            <a:ext cx="5524500" cy="4362450"/>
          </a:xfrm>
          <a:prstGeom prst="rect">
            <a:avLst/>
          </a:prstGeom>
          <a:noFill/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086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900" b="1" dirty="0" smtClean="0"/>
              <a:t>The Current Practice </a:t>
            </a:r>
            <a:br>
              <a:rPr lang="en-US" altLang="zh-CN" sz="3900" b="1" dirty="0" smtClean="0"/>
            </a:br>
            <a:r>
              <a:rPr lang="en-US" altLang="zh-CN" sz="3900" b="1" dirty="0" smtClean="0"/>
              <a:t>on file:// Support in Android Browsers</a:t>
            </a:r>
            <a:endParaRPr lang="zh-CN" altLang="en-US" sz="39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lnSpcReduction="10000"/>
          </a:bodyPr>
          <a:lstStyle/>
          <a:p>
            <a:r>
              <a:rPr lang="en-US" altLang="zh-CN" b="1" dirty="0" smtClean="0"/>
              <a:t>65% </a:t>
            </a:r>
            <a:r>
              <a:rPr lang="en-US" altLang="zh-CN" dirty="0" smtClean="0"/>
              <a:t>of the browsers accept external file:// browsing requests.</a:t>
            </a:r>
          </a:p>
          <a:p>
            <a:endParaRPr lang="en-US" altLang="zh-CN" dirty="0" smtClean="0"/>
          </a:p>
          <a:p>
            <a:r>
              <a:rPr lang="en-US" altLang="zh-CN" b="1" dirty="0" smtClean="0"/>
              <a:t>62% </a:t>
            </a:r>
            <a:r>
              <a:rPr lang="en-US" altLang="zh-CN" dirty="0" smtClean="0"/>
              <a:t>even allow file:// access to the private file zones.</a:t>
            </a:r>
          </a:p>
          <a:p>
            <a:pPr lvl="1"/>
            <a:r>
              <a:rPr lang="en-US" altLang="zh-CN" dirty="0" smtClean="0"/>
              <a:t>We believe this practice should be forbidden in the mobile environment.</a:t>
            </a:r>
          </a:p>
          <a:p>
            <a:pPr lvl="1"/>
            <a:endParaRPr lang="en-US" altLang="zh-CN" dirty="0" smtClean="0"/>
          </a:p>
          <a:p>
            <a:r>
              <a:rPr lang="en-US" altLang="zh-CN" b="1" dirty="0" smtClean="0"/>
              <a:t>63% </a:t>
            </a:r>
            <a:r>
              <a:rPr lang="en-US" altLang="zh-CN" dirty="0" smtClean="0"/>
              <a:t>support JavaScript execution in file:// URLs.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900" b="1" dirty="0" smtClean="0">
                <a:solidFill>
                  <a:srgbClr val="FF0000"/>
                </a:solidFill>
              </a:rPr>
              <a:t>Some Good Practice</a:t>
            </a:r>
            <a:r>
              <a:rPr lang="zh-CN" altLang="en-US" sz="39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3900" b="1" dirty="0" smtClean="0">
                <a:solidFill>
                  <a:srgbClr val="FF0000"/>
                </a:solidFill>
              </a:rPr>
              <a:t>Examples</a:t>
            </a:r>
            <a:r>
              <a:rPr lang="en-US" altLang="zh-CN" sz="3900" b="1" dirty="0" smtClean="0"/>
              <a:t/>
            </a:r>
            <a:br>
              <a:rPr lang="en-US" altLang="zh-CN" sz="3900" b="1" dirty="0" smtClean="0"/>
            </a:br>
            <a:r>
              <a:rPr lang="en-US" altLang="zh-CN" sz="3900" b="1" dirty="0" smtClean="0"/>
              <a:t>on file:// Support in Android Browsers</a:t>
            </a:r>
            <a:endParaRPr lang="zh-CN" altLang="en-US" sz="39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6" name="文本框 4"/>
          <p:cNvSpPr txBox="1"/>
          <p:nvPr/>
        </p:nvSpPr>
        <p:spPr>
          <a:xfrm>
            <a:off x="107504" y="1556792"/>
            <a:ext cx="892899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p"/>
            </a:pPr>
            <a:r>
              <a:rPr kumimoji="1" lang="en-US" altLang="zh-CN" sz="2800" b="1" dirty="0" smtClean="0"/>
              <a:t>file:// is generally not supported in lightweight and dedicated browsers (which spares them from the </a:t>
            </a:r>
            <a:r>
              <a:rPr kumimoji="1" lang="en-US" altLang="zh-CN" sz="2800" b="1" dirty="0" err="1" smtClean="0"/>
              <a:t>FileCross</a:t>
            </a:r>
            <a:r>
              <a:rPr kumimoji="1" lang="en-US" altLang="zh-CN" sz="2800" b="1" dirty="0" smtClean="0"/>
              <a:t> attacks).</a:t>
            </a:r>
          </a:p>
          <a:p>
            <a:pPr marL="457200" indent="-457200">
              <a:buFont typeface="Wingdings" charset="2"/>
              <a:buChar char="p"/>
            </a:pPr>
            <a:endParaRPr kumimoji="1" lang="en-US" altLang="zh-CN" sz="2800" b="1" dirty="0" smtClean="0"/>
          </a:p>
          <a:p>
            <a:pPr marL="457200" indent="-457200">
              <a:buFont typeface="Wingdings" charset="2"/>
              <a:buChar char="p"/>
            </a:pPr>
            <a:r>
              <a:rPr kumimoji="1" lang="en-US" altLang="zh-CN" sz="2800" b="1" dirty="0" smtClean="0"/>
              <a:t>Several popular browsers already forbid file:// access to private file zones.</a:t>
            </a:r>
            <a:br>
              <a:rPr kumimoji="1" lang="en-US" altLang="zh-CN" sz="2800" b="1" dirty="0" smtClean="0"/>
            </a:br>
            <a:r>
              <a:rPr kumimoji="1" lang="en-US" altLang="zh-CN" sz="2800" b="1" dirty="0" smtClean="0"/>
              <a:t>(Chrome, Dolphin, UC, </a:t>
            </a:r>
            <a:r>
              <a:rPr kumimoji="1" lang="en-US" altLang="zh-CN" sz="2800" b="1" dirty="0" err="1" smtClean="0"/>
              <a:t>Yandex</a:t>
            </a:r>
            <a:r>
              <a:rPr kumimoji="1" lang="en-US" altLang="zh-CN" sz="2800" b="1" dirty="0" smtClean="0"/>
              <a:t> browsers)</a:t>
            </a:r>
          </a:p>
          <a:p>
            <a:pPr marL="457200" indent="-457200">
              <a:buFont typeface="Wingdings" charset="2"/>
              <a:buChar char="p"/>
            </a:pPr>
            <a:endParaRPr kumimoji="1" lang="en-US" altLang="zh-CN" sz="2800" b="1" dirty="0" smtClean="0"/>
          </a:p>
          <a:p>
            <a:pPr marL="457200" indent="-457200">
              <a:buFont typeface="Wingdings" charset="2"/>
              <a:buChar char="p"/>
            </a:pPr>
            <a:r>
              <a:rPr kumimoji="1" lang="en-US" altLang="zh-CN" sz="2800" b="1" dirty="0" smtClean="0"/>
              <a:t>Three browsers have actively disabled the JavaScript execution in file:// URLS.</a:t>
            </a:r>
          </a:p>
        </p:txBody>
      </p:sp>
      <p:pic>
        <p:nvPicPr>
          <p:cNvPr id="4098" name="Picture 2" descr="E:\Research\AndSec\myDoc\browserFile\pics\OperaMin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01029" y="2924944"/>
            <a:ext cx="3125147" cy="5208579"/>
          </a:xfrm>
          <a:prstGeom prst="rect">
            <a:avLst/>
          </a:prstGeom>
          <a:noFill/>
        </p:spPr>
      </p:pic>
      <p:pic>
        <p:nvPicPr>
          <p:cNvPr id="4099" name="Picture 3" descr="E:\Research\AndSec\myDoc\browserFile\pics\UCBrowserMini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17452" y="2924944"/>
            <a:ext cx="3125520" cy="520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Q &amp; A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My homepage:</a:t>
            </a:r>
          </a:p>
          <a:p>
            <a:r>
              <a:rPr lang="en-US" altLang="zh-CN" dirty="0" smtClean="0">
                <a:hlinkClick r:id="rId3"/>
              </a:rPr>
              <a:t>https://daoyuan14.github.io/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/>
              <a:t>Exposed Browsing Interfaces (EBI)</a:t>
            </a:r>
            <a:br>
              <a:rPr lang="en-US" altLang="zh-CN" b="1" dirty="0" smtClean="0"/>
            </a:br>
            <a:r>
              <a:rPr lang="en-US" altLang="zh-CN" b="1" dirty="0" smtClean="0"/>
              <a:t>Patterns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9725" y="1412776"/>
            <a:ext cx="5924550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581128"/>
            <a:ext cx="9144000" cy="206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Four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Types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of</a:t>
            </a:r>
            <a:r>
              <a:rPr lang="zh-CN" altLang="en-US" b="1" dirty="0" smtClean="0"/>
              <a:t> </a:t>
            </a:r>
            <a:r>
              <a:rPr lang="en-US" altLang="zh-CN" b="1" dirty="0" err="1" smtClean="0"/>
              <a:t>FileCross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Attacks</a:t>
            </a:r>
            <a:endParaRPr lang="en-US" b="1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0" y="1484784"/>
          <a:ext cx="914400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7664"/>
                <a:gridCol w="5472608"/>
                <a:gridCol w="21237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Attack</a:t>
                      </a:r>
                    </a:p>
                    <a:p>
                      <a:pPr algn="ctr"/>
                      <a:r>
                        <a:rPr lang="en-US" altLang="zh-CN" sz="3600" dirty="0" smtClean="0"/>
                        <a:t>ID</a:t>
                      </a:r>
                      <a:endParaRPr lang="zh-CN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Major </a:t>
                      </a:r>
                      <a:endParaRPr lang="en-US" altLang="zh-CN" sz="3600" baseline="0" dirty="0" smtClean="0"/>
                    </a:p>
                    <a:p>
                      <a:pPr algn="ctr"/>
                      <a:r>
                        <a:rPr lang="en-US" altLang="zh-CN" sz="3600" dirty="0" smtClean="0"/>
                        <a:t>flaws</a:t>
                      </a:r>
                      <a:endParaRPr lang="zh-CN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Sources</a:t>
                      </a:r>
                      <a:endParaRPr lang="zh-CN" altLang="en-US" sz="3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A1</a:t>
                      </a:r>
                      <a:endParaRPr lang="zh-CN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Auto-download file to SD card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[2]</a:t>
                      </a:r>
                      <a:endParaRPr lang="zh-CN" altLang="en-US" sz="3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A2</a:t>
                      </a:r>
                      <a:endParaRPr lang="zh-CN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SOP bypass for two file:// origins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/>
                        <a:t>setAllowFileAccessFromFileURLs</a:t>
                      </a:r>
                      <a:endParaRPr lang="zh-CN" altLang="en-US" sz="1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A3</a:t>
                      </a:r>
                      <a:endParaRPr lang="zh-CN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SOP bypass for file:// and http(s):// origins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/>
                        <a:t>setAllowUniversalAccessFromFileURLs</a:t>
                      </a:r>
                      <a:endParaRPr lang="zh-CN" altLang="en-US" sz="1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A4</a:t>
                      </a:r>
                      <a:endParaRPr lang="zh-CN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SOP bypass in handling symbolic links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dirty="0" smtClean="0"/>
                        <a:t>[3,4]</a:t>
                      </a:r>
                      <a:endParaRPr lang="zh-CN" altLang="en-US" sz="3600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5373216"/>
            <a:ext cx="9144000" cy="13407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We are the first to identify them as a unified attack model (i.e., </a:t>
            </a:r>
            <a:r>
              <a:rPr lang="en-US" altLang="zh-CN" sz="2800" dirty="0" err="1" smtClean="0"/>
              <a:t>FileCross</a:t>
            </a:r>
            <a:r>
              <a:rPr lang="en-US" altLang="zh-CN" sz="2800" dirty="0" smtClean="0"/>
              <a:t>) and conduct automated testing to analyze their prevalence in Android browsers.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564999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40668" y="2693988"/>
            <a:ext cx="8062664" cy="1470025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Unfortunately, file:// is an </a:t>
            </a:r>
            <a:r>
              <a:rPr lang="en-US" altLang="zh-CN" b="1" i="1" dirty="0" smtClean="0"/>
              <a:t>enemy</a:t>
            </a:r>
            <a:r>
              <a:rPr lang="en-US" altLang="zh-CN" b="1" dirty="0" smtClean="0"/>
              <a:t> of the mobile security model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/>
              <a:t>Mobile Security Model:</a:t>
            </a:r>
            <a:br>
              <a:rPr lang="en-US" altLang="zh-CN" b="1" dirty="0" smtClean="0"/>
            </a:br>
            <a:r>
              <a:rPr lang="en-US" altLang="zh-CN" b="1" dirty="0" smtClean="0"/>
              <a:t>Sandbox-based App Isolation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051720" y="2204864"/>
            <a:ext cx="2088232" cy="3096344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App A</a:t>
            </a:r>
            <a:endParaRPr lang="zh-CN" altLang="en-US" sz="3600" dirty="0"/>
          </a:p>
        </p:txBody>
      </p:sp>
      <p:sp>
        <p:nvSpPr>
          <p:cNvPr id="6" name="矩形 5"/>
          <p:cNvSpPr/>
          <p:nvPr/>
        </p:nvSpPr>
        <p:spPr>
          <a:xfrm>
            <a:off x="5004048" y="2204864"/>
            <a:ext cx="2088232" cy="3096344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App B</a:t>
            </a:r>
            <a:endParaRPr lang="zh-CN" alt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3419872" y="1412776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>
                    <a:lumMod val="50000"/>
                  </a:schemeClr>
                </a:solidFill>
              </a:rPr>
              <a:t>app boundary</a:t>
            </a:r>
            <a:endParaRPr lang="zh-CN" altLang="en-US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20072" y="4221088"/>
            <a:ext cx="1656184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Sensitive files</a:t>
            </a:r>
            <a:endParaRPr lang="zh-CN" altLang="en-US" sz="2400" b="1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4572000" y="1844824"/>
            <a:ext cx="0" cy="3672408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However, file:// requests may </a:t>
            </a:r>
            <a:br>
              <a:rPr lang="en-US" altLang="zh-CN" b="1" dirty="0" smtClean="0">
                <a:solidFill>
                  <a:srgbClr val="FF0000"/>
                </a:solidFill>
              </a:rPr>
            </a:br>
            <a:r>
              <a:rPr lang="en-US" altLang="zh-CN" b="1" dirty="0" smtClean="0">
                <a:solidFill>
                  <a:srgbClr val="FF0000"/>
                </a:solidFill>
              </a:rPr>
              <a:t>break the app data isolation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051720" y="2204864"/>
            <a:ext cx="2088232" cy="3096344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App A</a:t>
            </a:r>
            <a:endParaRPr lang="zh-CN" altLang="en-US" sz="3600" dirty="0"/>
          </a:p>
        </p:txBody>
      </p:sp>
      <p:sp>
        <p:nvSpPr>
          <p:cNvPr id="6" name="矩形 5"/>
          <p:cNvSpPr/>
          <p:nvPr/>
        </p:nvSpPr>
        <p:spPr>
          <a:xfrm>
            <a:off x="5004048" y="2204864"/>
            <a:ext cx="2088232" cy="3096344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App B</a:t>
            </a:r>
            <a:endParaRPr lang="zh-CN" altLang="en-US" sz="360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4572000" y="1844824"/>
            <a:ext cx="0" cy="3672408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419872" y="1412776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>
                    <a:lumMod val="50000"/>
                  </a:schemeClr>
                </a:solidFill>
              </a:rPr>
              <a:t>app boundary</a:t>
            </a:r>
            <a:endParaRPr lang="zh-CN" altLang="en-US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20072" y="4221088"/>
            <a:ext cx="1656184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Sensitive files</a:t>
            </a:r>
            <a:endParaRPr lang="zh-CN" altLang="en-US" sz="2400" b="1" dirty="0"/>
          </a:p>
        </p:txBody>
      </p:sp>
      <p:cxnSp>
        <p:nvCxnSpPr>
          <p:cNvPr id="13" name="曲线连接符 12"/>
          <p:cNvCxnSpPr>
            <a:stCxn id="5" idx="2"/>
            <a:endCxn id="6" idx="2"/>
          </p:cNvCxnSpPr>
          <p:nvPr/>
        </p:nvCxnSpPr>
        <p:spPr>
          <a:xfrm rot="16200000" flipH="1">
            <a:off x="4572000" y="3825044"/>
            <a:ext cx="12700" cy="2952328"/>
          </a:xfrm>
          <a:prstGeom prst="curvedConnector3">
            <a:avLst>
              <a:gd name="adj1" fmla="val 2407229"/>
            </a:avLst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23928" y="5528845"/>
            <a:ext cx="144016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0070C0"/>
                </a:solidFill>
              </a:rPr>
              <a:t>file://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cxnSp>
        <p:nvCxnSpPr>
          <p:cNvPr id="17" name="曲线连接符 16"/>
          <p:cNvCxnSpPr>
            <a:stCxn id="6" idx="2"/>
            <a:endCxn id="5" idx="2"/>
          </p:cNvCxnSpPr>
          <p:nvPr/>
        </p:nvCxnSpPr>
        <p:spPr>
          <a:xfrm rot="5400000">
            <a:off x="4572000" y="3825044"/>
            <a:ext cx="12700" cy="2952328"/>
          </a:xfrm>
          <a:prstGeom prst="curvedConnector3">
            <a:avLst>
              <a:gd name="adj1" fmla="val 7438554"/>
            </a:avLst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563888" y="6176917"/>
            <a:ext cx="216024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FF0000"/>
                </a:solidFill>
              </a:rPr>
              <a:t>stolen files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868144" y="5373216"/>
            <a:ext cx="3384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smtClean="0"/>
              <a:t>file:// vulnerabilities</a:t>
            </a:r>
            <a:endParaRPr lang="zh-CN" altLang="en-US" sz="40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b="1" dirty="0" smtClean="0"/>
              <a:t>An Empirical Study on file:// Vulnerabilities in Android Browser Apps</a:t>
            </a:r>
            <a:endParaRPr lang="zh-CN" altLang="en-US" sz="36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735796" y="1844824"/>
            <a:ext cx="3672408" cy="1008112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2800" dirty="0" smtClean="0"/>
              <a:t>A unified attack model,</a:t>
            </a:r>
          </a:p>
          <a:p>
            <a:pPr algn="ctr"/>
            <a:r>
              <a:rPr lang="en-US" altLang="zh-CN" sz="2800" b="1" dirty="0" err="1" smtClean="0"/>
              <a:t>FileCross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2735796" y="3429000"/>
            <a:ext cx="3672408" cy="1008112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2800" b="1" dirty="0" smtClean="0"/>
              <a:t>Automated testing of Android Browsers</a:t>
            </a:r>
            <a:endParaRPr lang="zh-CN" altLang="en-US" sz="2800" b="1" dirty="0"/>
          </a:p>
        </p:txBody>
      </p:sp>
      <p:sp>
        <p:nvSpPr>
          <p:cNvPr id="7" name="矩形 6"/>
          <p:cNvSpPr/>
          <p:nvPr/>
        </p:nvSpPr>
        <p:spPr>
          <a:xfrm>
            <a:off x="107504" y="5013176"/>
            <a:ext cx="3096344" cy="1296144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2400" b="1" dirty="0" smtClean="0"/>
              <a:t>Vulnerability results:</a:t>
            </a:r>
          </a:p>
          <a:p>
            <a:pPr algn="ctr"/>
            <a:r>
              <a:rPr lang="en-US" altLang="zh-CN" sz="2400" dirty="0" smtClean="0"/>
              <a:t>64 vulnerable browsers</a:t>
            </a:r>
          </a:p>
          <a:p>
            <a:pPr algn="ctr"/>
            <a:r>
              <a:rPr lang="en-US" altLang="zh-CN" sz="2400" dirty="0" smtClean="0"/>
              <a:t>177 </a:t>
            </a:r>
            <a:r>
              <a:rPr lang="en-US" altLang="zh-CN" sz="2400" dirty="0" err="1" smtClean="0"/>
              <a:t>FileCross</a:t>
            </a:r>
            <a:r>
              <a:rPr lang="en-US" altLang="zh-CN" sz="2400" dirty="0" smtClean="0"/>
              <a:t> issues</a:t>
            </a: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3347864" y="5013176"/>
            <a:ext cx="2448272" cy="1296144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2400" b="1" dirty="0" smtClean="0"/>
              <a:t>Across different </a:t>
            </a:r>
          </a:p>
          <a:p>
            <a:pPr algn="ctr"/>
            <a:r>
              <a:rPr lang="en-US" altLang="zh-CN" sz="2400" dirty="0" smtClean="0"/>
              <a:t>system versions </a:t>
            </a:r>
          </a:p>
          <a:p>
            <a:pPr algn="ctr"/>
            <a:r>
              <a:rPr lang="en-US" altLang="zh-CN" sz="2400" dirty="0" smtClean="0"/>
              <a:t>and web engines</a:t>
            </a:r>
            <a:endParaRPr lang="zh-CN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5940152" y="5013176"/>
            <a:ext cx="3096344" cy="1296144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zh-CN" sz="2400" b="1" dirty="0" smtClean="0"/>
              <a:t>Further analysis:</a:t>
            </a:r>
          </a:p>
          <a:p>
            <a:pPr algn="ctr"/>
            <a:r>
              <a:rPr lang="en-US" altLang="zh-CN" sz="2400" dirty="0" smtClean="0"/>
              <a:t>analyze 10 patches and current file:// practices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36512" y="908720"/>
            <a:ext cx="936104" cy="5040560"/>
          </a:xfrm>
        </p:spPr>
        <p:txBody>
          <a:bodyPr vert="vert270"/>
          <a:lstStyle/>
          <a:p>
            <a:r>
              <a:rPr lang="en-US" altLang="zh-CN" b="1" dirty="0" smtClean="0"/>
              <a:t>The </a:t>
            </a:r>
            <a:r>
              <a:rPr lang="en-US" altLang="zh-CN" b="1" dirty="0" err="1" smtClean="0"/>
              <a:t>FileCross</a:t>
            </a:r>
            <a:r>
              <a:rPr lang="en-US" altLang="zh-CN" b="1" dirty="0" smtClean="0"/>
              <a:t> attacks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999472" y="875118"/>
            <a:ext cx="2900017" cy="316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Auto-downloaded to the SD card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.</a:t>
            </a:r>
            <a:endParaRPr lang="zh-CN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7921873" y="1573824"/>
            <a:ext cx="1172927" cy="3790394"/>
          </a:xfrm>
          <a:prstGeom prst="round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988006" y="2512724"/>
            <a:ext cx="1033881" cy="1261770"/>
          </a:xfrm>
          <a:prstGeom prst="rect">
            <a:avLst/>
          </a:prstGeom>
          <a:ln w="381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935846" y="1696070"/>
            <a:ext cx="1144983" cy="830997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Victim Browser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6" name="组合 41"/>
          <p:cNvGrpSpPr/>
          <p:nvPr/>
        </p:nvGrpSpPr>
        <p:grpSpPr>
          <a:xfrm>
            <a:off x="7986193" y="3896634"/>
            <a:ext cx="1044283" cy="1284153"/>
            <a:chOff x="9311785" y="4500415"/>
            <a:chExt cx="1538822" cy="1512340"/>
          </a:xfrm>
        </p:grpSpPr>
        <p:sp>
          <p:nvSpPr>
            <p:cNvPr id="75" name="矩形 74"/>
            <p:cNvSpPr/>
            <p:nvPr/>
          </p:nvSpPr>
          <p:spPr>
            <a:xfrm>
              <a:off x="9319450" y="4500415"/>
              <a:ext cx="1523493" cy="151234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9399852" y="5292675"/>
              <a:ext cx="1325899" cy="57606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zh-CN" sz="1600" b="1" dirty="0" smtClean="0">
                  <a:latin typeface="Times New Roman" pitchFamily="18" charset="0"/>
                  <a:cs typeface="Times New Roman" pitchFamily="18" charset="0"/>
                </a:rPr>
                <a:t>Sensitive</a:t>
              </a:r>
            </a:p>
            <a:p>
              <a:pPr algn="ctr"/>
              <a:r>
                <a:rPr lang="en-US" altLang="zh-CN" sz="1600" b="1" dirty="0" smtClean="0">
                  <a:latin typeface="Times New Roman" pitchFamily="18" charset="0"/>
                  <a:cs typeface="Times New Roman" pitchFamily="18" charset="0"/>
                </a:rPr>
                <a:t>files</a:t>
              </a:r>
              <a:endParaRPr lang="zh-CN" altLang="en-US" sz="16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9311785" y="4512781"/>
              <a:ext cx="1538822" cy="761181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zh-CN" dirty="0" smtClean="0">
                  <a:latin typeface="Times New Roman" pitchFamily="18" charset="0"/>
                  <a:cs typeface="Times New Roman" pitchFamily="18" charset="0"/>
                </a:rPr>
                <a:t>Private </a:t>
              </a:r>
            </a:p>
            <a:p>
              <a:pPr algn="ctr"/>
              <a:r>
                <a:rPr lang="en-US" altLang="zh-CN" dirty="0" smtClean="0">
                  <a:latin typeface="Times New Roman" pitchFamily="18" charset="0"/>
                  <a:cs typeface="Times New Roman" pitchFamily="18" charset="0"/>
                </a:rPr>
                <a:t>File Zone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7984261" y="2708456"/>
            <a:ext cx="1048842" cy="923330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Exposed Browsing Interface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8" name="直接连接符 47"/>
          <p:cNvCxnSpPr/>
          <p:nvPr/>
        </p:nvCxnSpPr>
        <p:spPr>
          <a:xfrm flipV="1">
            <a:off x="4960790" y="3835839"/>
            <a:ext cx="0" cy="2995684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V="1">
            <a:off x="4960790" y="106477"/>
            <a:ext cx="0" cy="2995684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876067" y="44624"/>
            <a:ext cx="3084695" cy="351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file:///data/data/pkg/dir/Cookies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207929" y="44624"/>
            <a:ext cx="2528159" cy="351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file:///path/attack2.html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191685" y="4116990"/>
            <a:ext cx="2560969" cy="351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file:///path/attack4.html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169476" y="4111896"/>
            <a:ext cx="2560163" cy="351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file:///path/attack3.html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827584" y="1573824"/>
            <a:ext cx="1172106" cy="3790394"/>
          </a:xfrm>
          <a:prstGeom prst="roundRect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41320" y="1696070"/>
            <a:ext cx="114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Attack App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89165" y="3563986"/>
            <a:ext cx="1048942" cy="244492"/>
          </a:xfrm>
          <a:prstGeom prst="rect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attack4.html</a:t>
            </a:r>
            <a:endParaRPr lang="zh-CN" alt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084154" y="353137"/>
            <a:ext cx="2775707" cy="2344435"/>
          </a:xfrm>
          <a:prstGeom prst="rect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altLang="zh-CN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&lt;html&gt;&lt;body&gt;&lt;h1&gt;attack2&lt;/h1&gt;&lt;script&gt;</a:t>
            </a:r>
          </a:p>
          <a:p>
            <a:r>
              <a:rPr lang="fr-FR" altLang="zh-CN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var </a:t>
            </a:r>
            <a:r>
              <a:rPr lang="fr-FR" altLang="zh-CN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aim</a:t>
            </a:r>
            <a:r>
              <a:rPr lang="fr-FR" altLang="zh-CN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'</a:t>
            </a:r>
            <a:r>
              <a:rPr lang="fr-FR" altLang="zh-CN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/data/data/pkg/dir/Cookies</a:t>
            </a:r>
            <a:r>
              <a:rPr lang="fr-FR" altLang="zh-CN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';</a:t>
            </a:r>
          </a:p>
          <a:p>
            <a:r>
              <a:rPr lang="en-US" altLang="zh-CN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function </a:t>
            </a:r>
            <a:r>
              <a:rPr lang="en-US" altLang="zh-CN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sendFile</a:t>
            </a:r>
            <a:r>
              <a:rPr lang="en-US" altLang="zh-CN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(txt) { … }</a:t>
            </a:r>
            <a:endParaRPr lang="fr-FR" altLang="zh-CN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fr-FR" altLang="zh-CN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var xhr = new XMLHttpRequest();</a:t>
            </a:r>
          </a:p>
          <a:p>
            <a:r>
              <a:rPr lang="fr-FR" altLang="zh-CN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xhr.onreadystatechange = function() {</a:t>
            </a:r>
          </a:p>
          <a:p>
            <a:r>
              <a:rPr lang="fr-FR" altLang="zh-CN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if (xhr.readyState == 4){</a:t>
            </a:r>
          </a:p>
          <a:p>
            <a:r>
              <a:rPr lang="fr-FR" altLang="zh-CN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sendFile(xhr.responseText);</a:t>
            </a:r>
          </a:p>
          <a:p>
            <a:r>
              <a:rPr lang="fr-FR" altLang="zh-CN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r>
              <a:rPr lang="fr-FR" altLang="zh-CN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r>
              <a:rPr lang="fr-FR" altLang="zh-CN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xhr.open('GET', </a:t>
            </a:r>
            <a:r>
              <a:rPr lang="fr-FR" altLang="zh-CN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aim</a:t>
            </a:r>
            <a:r>
              <a:rPr lang="fr-FR" altLang="zh-CN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fr-FR" altLang="zh-CN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xhr.send(null);</a:t>
            </a:r>
          </a:p>
          <a:p>
            <a:r>
              <a:rPr lang="fr-FR" altLang="zh-CN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&lt;script&gt;&lt;/body&gt;&lt;/html&gt;</a:t>
            </a:r>
            <a:endParaRPr lang="zh-CN" alt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084154" y="4425502"/>
            <a:ext cx="2776030" cy="1665968"/>
          </a:xfrm>
          <a:prstGeom prst="rect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altLang="zh-CN" sz="1200" dirty="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&lt;html&gt;&lt;body&gt;&lt;h1&gt;attack4&lt;/h1&gt;&lt;script&gt;</a:t>
            </a:r>
          </a:p>
          <a:p>
            <a:r>
              <a:rPr lang="fr-FR" altLang="zh-CN" sz="1200" dirty="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var </a:t>
            </a:r>
            <a:r>
              <a:rPr lang="fr-FR" altLang="zh-CN" sz="1200" b="1" dirty="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aim</a:t>
            </a:r>
            <a:r>
              <a:rPr lang="fr-FR" altLang="zh-CN" sz="1200" dirty="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= </a:t>
            </a:r>
            <a:r>
              <a:rPr lang="fr-FR" altLang="zh-CN" sz="1200" b="1" dirty="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document.URL</a:t>
            </a:r>
            <a:r>
              <a:rPr lang="fr-FR" altLang="zh-CN" sz="1200" dirty="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;</a:t>
            </a:r>
          </a:p>
          <a:p>
            <a:r>
              <a:rPr lang="en-US" altLang="zh-CN" sz="1200" dirty="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function </a:t>
            </a:r>
            <a:r>
              <a:rPr lang="en-US" altLang="zh-CN" sz="1200" dirty="0" err="1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sendFile</a:t>
            </a:r>
            <a:r>
              <a:rPr lang="en-US" altLang="zh-CN" sz="1200" dirty="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(txt) { … }</a:t>
            </a:r>
            <a:endParaRPr lang="fr-FR" altLang="zh-CN" sz="1200" dirty="0" smtClean="0">
              <a:solidFill>
                <a:schemeClr val="tx1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r>
              <a:rPr lang="en-US" altLang="zh-CN" sz="1200" b="1" dirty="0" err="1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setTimeout</a:t>
            </a:r>
            <a:r>
              <a:rPr lang="en-US" altLang="zh-CN" sz="1200" dirty="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(</a:t>
            </a:r>
            <a:r>
              <a:rPr lang="fr-FR" altLang="zh-CN" sz="1200" dirty="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function() {</a:t>
            </a:r>
          </a:p>
          <a:p>
            <a:r>
              <a:rPr lang="fr-FR" altLang="zh-CN" sz="1200" dirty="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   var xhr = new XMLHttpRequest();</a:t>
            </a:r>
          </a:p>
          <a:p>
            <a:r>
              <a:rPr lang="fr-FR" altLang="zh-CN" sz="1200" dirty="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   xhr.onload = function()</a:t>
            </a:r>
          </a:p>
          <a:p>
            <a:r>
              <a:rPr lang="fr-FR" altLang="zh-CN" sz="1200" dirty="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   {    sendFile(xhr. responseText);    };</a:t>
            </a:r>
          </a:p>
          <a:p>
            <a:r>
              <a:rPr lang="fr-FR" altLang="zh-CN" sz="1200" dirty="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   xhr.open('GET', </a:t>
            </a:r>
            <a:r>
              <a:rPr lang="fr-FR" altLang="zh-CN" sz="1200" b="1" dirty="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aim</a:t>
            </a:r>
            <a:r>
              <a:rPr lang="fr-FR" altLang="zh-CN" sz="1200" dirty="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);    xhr.send(null);</a:t>
            </a:r>
          </a:p>
          <a:p>
            <a:r>
              <a:rPr lang="en-US" altLang="zh-CN" sz="1200" dirty="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}, </a:t>
            </a:r>
            <a:r>
              <a:rPr lang="en-US" altLang="zh-CN" sz="1200" b="1" dirty="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8000</a:t>
            </a:r>
            <a:r>
              <a:rPr lang="en-US" altLang="zh-CN" sz="1200" dirty="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);            </a:t>
            </a:r>
            <a:r>
              <a:rPr lang="fr-FR" altLang="zh-CN" sz="1200" dirty="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&lt;script&gt;&lt;/body&gt;&lt;/html&gt;</a:t>
            </a:r>
            <a:endParaRPr lang="zh-CN" altLang="en-US" sz="1200" dirty="0">
              <a:solidFill>
                <a:schemeClr val="tx1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9" name="右箭头 58"/>
          <p:cNvSpPr/>
          <p:nvPr/>
        </p:nvSpPr>
        <p:spPr>
          <a:xfrm>
            <a:off x="2061395" y="2777725"/>
            <a:ext cx="5798789" cy="1382581"/>
          </a:xfrm>
          <a:prstGeom prst="right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zh-CN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External file:// Browsing Requests</a:t>
            </a:r>
          </a:p>
        </p:txBody>
      </p:sp>
      <p:sp>
        <p:nvSpPr>
          <p:cNvPr id="60" name="矩形 59"/>
          <p:cNvSpPr/>
          <p:nvPr/>
        </p:nvSpPr>
        <p:spPr>
          <a:xfrm>
            <a:off x="2061704" y="4425502"/>
            <a:ext cx="2775707" cy="2344695"/>
          </a:xfrm>
          <a:prstGeom prst="rect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altLang="zh-CN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&lt;html&gt;&lt;body&gt;&lt;h1&gt;attack3&lt;/h1&gt;&lt;script&gt;</a:t>
            </a:r>
          </a:p>
          <a:p>
            <a:r>
              <a:rPr lang="fr-FR" altLang="zh-CN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var </a:t>
            </a:r>
            <a:r>
              <a:rPr lang="fr-FR" altLang="zh-CN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aim</a:t>
            </a:r>
            <a:r>
              <a:rPr lang="fr-FR" altLang="zh-CN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'</a:t>
            </a:r>
            <a:r>
              <a:rPr lang="fr-FR" altLang="zh-CN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https://mail.google.com</a:t>
            </a:r>
            <a:r>
              <a:rPr lang="fr-FR" altLang="zh-CN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';</a:t>
            </a:r>
          </a:p>
          <a:p>
            <a:r>
              <a:rPr lang="en-US" altLang="zh-CN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function </a:t>
            </a:r>
            <a:r>
              <a:rPr lang="en-US" altLang="zh-CN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sendFile</a:t>
            </a:r>
            <a:r>
              <a:rPr lang="en-US" altLang="zh-CN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(txt) { … }</a:t>
            </a:r>
            <a:endParaRPr lang="fr-FR" altLang="zh-CN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fr-FR" altLang="zh-CN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var xhr = new XMLHttpRequest();</a:t>
            </a:r>
          </a:p>
          <a:p>
            <a:r>
              <a:rPr lang="fr-FR" altLang="zh-CN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xhr.onreadystatechange = function() {</a:t>
            </a:r>
          </a:p>
          <a:p>
            <a:r>
              <a:rPr lang="fr-FR" altLang="zh-CN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if (xhr.readyState == 4){</a:t>
            </a:r>
          </a:p>
          <a:p>
            <a:r>
              <a:rPr lang="fr-FR" altLang="zh-CN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sendFile(xhr.responseText);</a:t>
            </a:r>
          </a:p>
          <a:p>
            <a:r>
              <a:rPr lang="fr-FR" altLang="zh-CN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r>
              <a:rPr lang="fr-FR" altLang="zh-CN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r>
              <a:rPr lang="fr-FR" altLang="zh-CN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xhr.open('GET', </a:t>
            </a:r>
            <a:r>
              <a:rPr lang="fr-FR" altLang="zh-CN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aim</a:t>
            </a:r>
            <a:r>
              <a:rPr lang="fr-FR" altLang="zh-CN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fr-FR" altLang="zh-CN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xhr.send(null);</a:t>
            </a:r>
          </a:p>
          <a:p>
            <a:r>
              <a:rPr lang="fr-FR" altLang="zh-CN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&lt;script&gt;&lt;/body&gt;&lt;/html&gt;</a:t>
            </a:r>
            <a:endParaRPr lang="zh-CN" alt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2917" y="3870180"/>
            <a:ext cx="678506" cy="316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(A4)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132917" y="2759534"/>
            <a:ext cx="678506" cy="316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(A2)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986953" y="3870180"/>
            <a:ext cx="678506" cy="316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(A3)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86953" y="2759534"/>
            <a:ext cx="678506" cy="316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(A1)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889165" y="3132069"/>
            <a:ext cx="1048942" cy="244492"/>
          </a:xfrm>
          <a:prstGeom prst="rect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attack3.html</a:t>
            </a:r>
            <a:endParaRPr lang="zh-CN" alt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89165" y="2636129"/>
            <a:ext cx="1048942" cy="244492"/>
          </a:xfrm>
          <a:prstGeom prst="rect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attack2.html</a:t>
            </a:r>
            <a:endParaRPr lang="zh-CN" alt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084597" y="6153172"/>
            <a:ext cx="2776612" cy="617025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altLang="zh-CN" sz="1200" dirty="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Thread.sleep(</a:t>
            </a:r>
            <a:r>
              <a:rPr lang="fr-FR" altLang="zh-CN" sz="1200" b="1" dirty="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4000</a:t>
            </a:r>
            <a:r>
              <a:rPr lang="fr-FR" altLang="zh-CN" sz="1200" dirty="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);</a:t>
            </a:r>
          </a:p>
          <a:p>
            <a:r>
              <a:rPr lang="fr-FR" altLang="zh-CN" sz="1200" b="1" dirty="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rm</a:t>
            </a:r>
            <a:r>
              <a:rPr lang="fr-FR" altLang="zh-CN" sz="1200" dirty="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/path/attack4.html</a:t>
            </a:r>
          </a:p>
          <a:p>
            <a:r>
              <a:rPr lang="fr-FR" altLang="zh-CN" sz="1200" b="1" dirty="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ln –s </a:t>
            </a:r>
            <a:r>
              <a:rPr lang="fr-FR" altLang="zh-CN" sz="1200" dirty="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/.../Cookies /</a:t>
            </a:r>
            <a:r>
              <a:rPr lang="fr-FR" altLang="zh-CN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path/attack4.html</a:t>
            </a:r>
            <a:r>
              <a:rPr lang="fr-FR" altLang="zh-CN" sz="1200" dirty="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</a:p>
        </p:txBody>
      </p:sp>
      <p:sp>
        <p:nvSpPr>
          <p:cNvPr id="68" name="矩形 67"/>
          <p:cNvSpPr/>
          <p:nvPr/>
        </p:nvSpPr>
        <p:spPr>
          <a:xfrm>
            <a:off x="1012570" y="4734015"/>
            <a:ext cx="802132" cy="308513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altLang="zh-CN" sz="16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Cmd 4</a:t>
            </a:r>
          </a:p>
        </p:txBody>
      </p:sp>
      <p:pic>
        <p:nvPicPr>
          <p:cNvPr id="69" name="Picture 2" descr="K:\bitbucket\bfPaper\figures\downloa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30909" y="908459"/>
            <a:ext cx="185107" cy="185108"/>
          </a:xfrm>
          <a:prstGeom prst="rect">
            <a:avLst/>
          </a:prstGeom>
          <a:noFill/>
        </p:spPr>
      </p:pic>
      <p:sp>
        <p:nvSpPr>
          <p:cNvPr id="71" name="矩形 70"/>
          <p:cNvSpPr/>
          <p:nvPr/>
        </p:nvSpPr>
        <p:spPr>
          <a:xfrm>
            <a:off x="1012232" y="4178692"/>
            <a:ext cx="802132" cy="308513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altLang="zh-CN" sz="16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Cmd 1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444208" y="6109881"/>
            <a:ext cx="14787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Execute </a:t>
            </a:r>
            <a:r>
              <a:rPr lang="en-US" altLang="zh-CN" sz="1600" dirty="0" err="1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Cmd</a:t>
            </a:r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4</a:t>
            </a:r>
            <a:endParaRPr lang="zh-CN" altLang="en-US" sz="1600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8" name="组合 77"/>
          <p:cNvGrpSpPr/>
          <p:nvPr/>
        </p:nvGrpSpPr>
        <p:grpSpPr>
          <a:xfrm>
            <a:off x="2061175" y="1648889"/>
            <a:ext cx="2714910" cy="1058178"/>
            <a:chOff x="2033718" y="2277202"/>
            <a:chExt cx="2376264" cy="926185"/>
          </a:xfrm>
        </p:grpSpPr>
        <p:sp>
          <p:nvSpPr>
            <p:cNvPr id="70" name="矩形 69"/>
            <p:cNvSpPr/>
            <p:nvPr/>
          </p:nvSpPr>
          <p:spPr>
            <a:xfrm>
              <a:off x="2033718" y="2277202"/>
              <a:ext cx="2376264" cy="918102"/>
            </a:xfrm>
            <a:prstGeom prst="rect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fr-FR" altLang="zh-CN" sz="1400" dirty="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479268" y="2277202"/>
              <a:ext cx="1485165" cy="296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accent6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Execute </a:t>
              </a:r>
              <a:r>
                <a:rPr lang="en-US" altLang="zh-CN" sz="1600" dirty="0" err="1" smtClean="0">
                  <a:solidFill>
                    <a:schemeClr val="accent6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Cmd</a:t>
              </a:r>
              <a:r>
                <a:rPr lang="en-US" altLang="zh-CN" sz="1600" dirty="0" smtClean="0">
                  <a:solidFill>
                    <a:schemeClr val="accent6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 1</a:t>
              </a:r>
              <a:endParaRPr lang="zh-CN" altLang="en-US" sz="1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087724" y="2493226"/>
              <a:ext cx="2268252" cy="710161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lvl="0"/>
              <a:r>
                <a:rPr lang="fr-FR" altLang="zh-CN" sz="12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Thread.sleep(3000);</a:t>
              </a:r>
            </a:p>
            <a:p>
              <a:pPr lvl="0"/>
              <a:r>
                <a:rPr lang="fr-FR" altLang="zh-CN" sz="12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filepath = findFileInSDcard("Cookies");</a:t>
              </a:r>
            </a:p>
            <a:p>
              <a:pPr lvl="0"/>
              <a:r>
                <a:rPr lang="fr-FR" altLang="zh-CN" sz="12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if (filepath)</a:t>
              </a:r>
            </a:p>
            <a:p>
              <a:pPr lvl="0"/>
              <a:r>
                <a:rPr lang="fr-FR" altLang="zh-CN" sz="12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    readFileFromSDcard(filepath);</a:t>
              </a:r>
            </a:p>
          </p:txBody>
        </p:sp>
      </p:grpSp>
      <p:sp>
        <p:nvSpPr>
          <p:cNvPr id="82" name="矩形 81"/>
          <p:cNvSpPr/>
          <p:nvPr/>
        </p:nvSpPr>
        <p:spPr>
          <a:xfrm>
            <a:off x="5076056" y="364485"/>
            <a:ext cx="2775707" cy="234443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5148064" y="764704"/>
            <a:ext cx="1044624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attack2.html</a:t>
            </a:r>
            <a:endParaRPr lang="zh-CN" altLang="en-US" sz="2000" dirty="0"/>
          </a:p>
        </p:txBody>
      </p:sp>
      <p:sp>
        <p:nvSpPr>
          <p:cNvPr id="84" name="矩形 83"/>
          <p:cNvSpPr/>
          <p:nvPr/>
        </p:nvSpPr>
        <p:spPr>
          <a:xfrm>
            <a:off x="6660232" y="764704"/>
            <a:ext cx="1044624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Cookies</a:t>
            </a:r>
            <a:endParaRPr lang="zh-CN" altLang="en-US" sz="2000" dirty="0"/>
          </a:p>
        </p:txBody>
      </p:sp>
      <p:cxnSp>
        <p:nvCxnSpPr>
          <p:cNvPr id="86" name="曲线连接符 85"/>
          <p:cNvCxnSpPr>
            <a:stCxn id="83" idx="2"/>
            <a:endCxn id="84" idx="2"/>
          </p:cNvCxnSpPr>
          <p:nvPr/>
        </p:nvCxnSpPr>
        <p:spPr>
          <a:xfrm rot="16200000" flipH="1">
            <a:off x="6426460" y="656692"/>
            <a:ext cx="12700" cy="1512168"/>
          </a:xfrm>
          <a:prstGeom prst="curvedConnector3">
            <a:avLst>
              <a:gd name="adj1" fmla="val 3117072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5256584" y="1812995"/>
            <a:ext cx="2376264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FF0000"/>
                </a:solidFill>
              </a:rPr>
              <a:t>Compromise SOP</a:t>
            </a:r>
          </a:p>
          <a:p>
            <a:pPr algn="ctr"/>
            <a:r>
              <a:rPr lang="en-US" altLang="zh-CN" sz="2000" dirty="0" smtClean="0">
                <a:solidFill>
                  <a:srgbClr val="FF0000"/>
                </a:solidFill>
              </a:rPr>
              <a:t>on the “host” level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2051720" y="4437112"/>
            <a:ext cx="2775707" cy="234443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2123728" y="4837331"/>
            <a:ext cx="1044624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attack3.html</a:t>
            </a:r>
            <a:endParaRPr lang="zh-CN" altLang="en-US" sz="2000" dirty="0"/>
          </a:p>
        </p:txBody>
      </p:sp>
      <p:sp>
        <p:nvSpPr>
          <p:cNvPr id="95" name="矩形 94"/>
          <p:cNvSpPr/>
          <p:nvPr/>
        </p:nvSpPr>
        <p:spPr>
          <a:xfrm>
            <a:off x="3635896" y="4837331"/>
            <a:ext cx="1044624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http(s)://</a:t>
            </a:r>
          </a:p>
          <a:p>
            <a:pPr algn="ctr"/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content</a:t>
            </a:r>
            <a:endParaRPr lang="zh-CN" altLang="en-US" sz="2000" dirty="0"/>
          </a:p>
        </p:txBody>
      </p:sp>
      <p:cxnSp>
        <p:nvCxnSpPr>
          <p:cNvPr id="96" name="曲线连接符 95"/>
          <p:cNvCxnSpPr>
            <a:stCxn id="94" idx="2"/>
            <a:endCxn id="95" idx="2"/>
          </p:cNvCxnSpPr>
          <p:nvPr/>
        </p:nvCxnSpPr>
        <p:spPr>
          <a:xfrm rot="16200000" flipH="1">
            <a:off x="3402124" y="4729319"/>
            <a:ext cx="12700" cy="1512168"/>
          </a:xfrm>
          <a:prstGeom prst="curvedConnector3">
            <a:avLst>
              <a:gd name="adj1" fmla="val 3117072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 96"/>
          <p:cNvSpPr/>
          <p:nvPr/>
        </p:nvSpPr>
        <p:spPr>
          <a:xfrm>
            <a:off x="2232248" y="5885622"/>
            <a:ext cx="2376264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 dirty="0" smtClean="0">
                <a:solidFill>
                  <a:srgbClr val="FF0000"/>
                </a:solidFill>
              </a:rPr>
              <a:t>Compromise SOP</a:t>
            </a:r>
          </a:p>
          <a:p>
            <a:pPr algn="ctr"/>
            <a:r>
              <a:rPr lang="en-US" altLang="zh-CN" sz="2000" dirty="0" smtClean="0">
                <a:solidFill>
                  <a:srgbClr val="FF0000"/>
                </a:solidFill>
              </a:rPr>
              <a:t>on the “protocol” level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5076056" y="4437112"/>
            <a:ext cx="2775707" cy="234443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5148064" y="4837331"/>
            <a:ext cx="1044624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attack4.html</a:t>
            </a:r>
            <a:endParaRPr lang="zh-CN" altLang="en-US" sz="2000" dirty="0"/>
          </a:p>
        </p:txBody>
      </p:sp>
      <p:sp>
        <p:nvSpPr>
          <p:cNvPr id="101" name="矩形 100"/>
          <p:cNvSpPr/>
          <p:nvPr/>
        </p:nvSpPr>
        <p:spPr>
          <a:xfrm>
            <a:off x="6660232" y="4837331"/>
            <a:ext cx="1044624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document.URL</a:t>
            </a:r>
            <a:endParaRPr lang="zh-CN" altLang="en-US" sz="2000" dirty="0"/>
          </a:p>
        </p:txBody>
      </p:sp>
      <p:cxnSp>
        <p:nvCxnSpPr>
          <p:cNvPr id="105" name="直接箭头连接符 104"/>
          <p:cNvCxnSpPr>
            <a:stCxn id="100" idx="3"/>
            <a:endCxn id="101" idx="1"/>
          </p:cNvCxnSpPr>
          <p:nvPr/>
        </p:nvCxnSpPr>
        <p:spPr>
          <a:xfrm>
            <a:off x="6192688" y="5161367"/>
            <a:ext cx="46754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矩形 105"/>
          <p:cNvSpPr/>
          <p:nvPr/>
        </p:nvSpPr>
        <p:spPr>
          <a:xfrm>
            <a:off x="5903640" y="5661248"/>
            <a:ext cx="1044624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Cookies</a:t>
            </a:r>
            <a:endParaRPr lang="zh-CN" altLang="en-US" sz="2000" dirty="0"/>
          </a:p>
        </p:txBody>
      </p:sp>
      <p:cxnSp>
        <p:nvCxnSpPr>
          <p:cNvPr id="108" name="直接箭头连接符 107"/>
          <p:cNvCxnSpPr>
            <a:stCxn id="106" idx="0"/>
            <a:endCxn id="101" idx="2"/>
          </p:cNvCxnSpPr>
          <p:nvPr/>
        </p:nvCxnSpPr>
        <p:spPr>
          <a:xfrm flipV="1">
            <a:off x="6425952" y="5485403"/>
            <a:ext cx="756592" cy="17584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5292080" y="6165304"/>
            <a:ext cx="2376264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 dirty="0" smtClean="0">
                <a:solidFill>
                  <a:srgbClr val="FF0000"/>
                </a:solidFill>
              </a:rPr>
              <a:t>Compromise SOP</a:t>
            </a:r>
          </a:p>
          <a:p>
            <a:pPr algn="ctr"/>
            <a:r>
              <a:rPr lang="en-US" altLang="zh-CN" sz="2000" dirty="0" smtClean="0">
                <a:solidFill>
                  <a:srgbClr val="FF0000"/>
                </a:solidFill>
              </a:rPr>
              <a:t>via symbolic links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5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5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5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0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0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0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0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5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5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5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6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6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6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9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9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0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0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0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50" grpId="0"/>
      <p:bldP spid="51" grpId="0"/>
      <p:bldP spid="52" grpId="0"/>
      <p:bldP spid="57" grpId="0" build="allAtOnce" animBg="1"/>
      <p:bldP spid="58" grpId="0" build="allAtOnce" animBg="1"/>
      <p:bldP spid="60" grpId="0" build="allAtOnce" animBg="1"/>
      <p:bldP spid="67" grpId="0" build="allAtOnce" animBg="1"/>
      <p:bldP spid="72" grpId="0"/>
      <p:bldP spid="82" grpId="0" animBg="1"/>
      <p:bldP spid="83" grpId="0" animBg="1"/>
      <p:bldP spid="84" grpId="0" animBg="1"/>
      <p:bldP spid="89" grpId="0" animBg="1"/>
      <p:bldP spid="93" grpId="0" animBg="1"/>
      <p:bldP spid="94" grpId="0" animBg="1"/>
      <p:bldP spid="95" grpId="0" animBg="1"/>
      <p:bldP spid="97" grpId="0" animBg="1"/>
      <p:bldP spid="99" grpId="0" animBg="1"/>
      <p:bldP spid="100" grpId="0" animBg="1"/>
      <p:bldP spid="101" grpId="0" animBg="1"/>
      <p:bldP spid="106" grpId="0" animBg="1"/>
      <p:bldP spid="110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Automated Testing of </a:t>
            </a:r>
            <a:br>
              <a:rPr lang="en-US" altLang="zh-CN" b="1" dirty="0"/>
            </a:br>
            <a:r>
              <a:rPr lang="en-US" altLang="zh-CN" b="1" dirty="0"/>
              <a:t>Android Browsers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over</a:t>
            </a:r>
            <a:r>
              <a:rPr lang="zh-CN" altLang="en-US" dirty="0" smtClean="0"/>
              <a:t> </a:t>
            </a:r>
            <a:r>
              <a:rPr lang="en-US" altLang="zh-CN" dirty="0" smtClean="0"/>
              <a:t>100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 </a:t>
            </a:r>
            <a:r>
              <a:rPr lang="en-US" altLang="zh-CN" dirty="0" smtClean="0"/>
              <a:t>browsers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less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than</a:t>
            </a:r>
            <a:r>
              <a:rPr lang="zh-CN" altLang="en-US" dirty="0" smtClean="0"/>
              <a:t> </a:t>
            </a:r>
            <a:r>
              <a:rPr lang="en-US" altLang="zh-CN" dirty="0" smtClean="0"/>
              <a:t>four</a:t>
            </a:r>
            <a:r>
              <a:rPr lang="zh-CN" altLang="en-US" dirty="0" smtClean="0"/>
              <a:t> </a:t>
            </a:r>
            <a:r>
              <a:rPr lang="en-US" altLang="zh-CN" dirty="0" smtClean="0"/>
              <a:t>hours</a:t>
            </a:r>
          </a:p>
          <a:p>
            <a:r>
              <a:rPr lang="en-US" altLang="zh-CN" dirty="0" smtClean="0"/>
              <a:t>(in</a:t>
            </a:r>
            <a:r>
              <a:rPr lang="zh-CN" altLang="en-US" dirty="0" smtClean="0"/>
              <a:t> </a:t>
            </a:r>
            <a:r>
              <a:rPr lang="en-US" altLang="zh-CN" dirty="0" smtClean="0"/>
              <a:t>multiple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devices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concurrently)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909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/>
              <a:t>The Architecture and Workflow of Our Testing System</a:t>
            </a:r>
            <a:endParaRPr lang="zh-CN" altLang="en-US" b="1" dirty="0"/>
          </a:p>
        </p:txBody>
      </p:sp>
      <p:pic>
        <p:nvPicPr>
          <p:cNvPr id="5" name="内容占位符 4" descr="BFSystem3.png?attachauth=ANoY7coYseeKKNgWuWNnjNzto7OWyCnjPUYyEyyTwaG2_6ZjRE07LFecqSWJGRoqfn8jKYb1VVTz2XoxzQCLSUoyz48FgRfnH0Dq-5sYpypA2nI5J9Yp_J3aDcnXmFcvQflLNFYfiVZweGn5L6yySbIDnIzi13ybDJQCOYDb1FW2BLyo9o_hUj6BwTdaBCFO2gEfc8ad8m8cTKqpuJVLiUDQgvNU3VNXeOuy3zm4v5CnLpld5OU_7jM%3D&amp;attredirects=0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63891" y="1711349"/>
            <a:ext cx="8216219" cy="4525963"/>
          </a:xfr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8" name="矩形 6"/>
          <p:cNvSpPr/>
          <p:nvPr/>
        </p:nvSpPr>
        <p:spPr>
          <a:xfrm>
            <a:off x="251520" y="3501008"/>
            <a:ext cx="1872208" cy="15121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6"/>
          <p:cNvSpPr/>
          <p:nvPr/>
        </p:nvSpPr>
        <p:spPr>
          <a:xfrm>
            <a:off x="3203848" y="5157192"/>
            <a:ext cx="1728192" cy="86409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6"/>
          <p:cNvSpPr/>
          <p:nvPr/>
        </p:nvSpPr>
        <p:spPr>
          <a:xfrm>
            <a:off x="5652120" y="2420888"/>
            <a:ext cx="1296144" cy="10801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1444</TotalTime>
  <Words>1442</Words>
  <Application>Microsoft Macintosh PowerPoint</Application>
  <PresentationFormat>On-screen Show (4:3)</PresentationFormat>
  <Paragraphs>263</Paragraphs>
  <Slides>24</Slides>
  <Notes>24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主题</vt:lpstr>
      <vt:lpstr>Analyzing Android Browser Apps for file:// Vulnerabilities</vt:lpstr>
      <vt:lpstr>file://</vt:lpstr>
      <vt:lpstr>Unfortunately, file:// is an enemy of the mobile security model</vt:lpstr>
      <vt:lpstr>Mobile Security Model: Sandbox-based App Isolation</vt:lpstr>
      <vt:lpstr>However, file:// requests may  break the app data isolation</vt:lpstr>
      <vt:lpstr>An Empirical Study on file:// Vulnerabilities in Android Browser Apps</vt:lpstr>
      <vt:lpstr>The FileCross attacks</vt:lpstr>
      <vt:lpstr>Automated Testing of  Android Browsers</vt:lpstr>
      <vt:lpstr>The Architecture and Workflow of Our Testing System</vt:lpstr>
      <vt:lpstr>The Major Testing Steps</vt:lpstr>
      <vt:lpstr>The Major Testing Steps</vt:lpstr>
      <vt:lpstr>The Major Testing Steps</vt:lpstr>
      <vt:lpstr>Our Findings</vt:lpstr>
      <vt:lpstr>Overall Vulnerability Results</vt:lpstr>
      <vt:lpstr>Representative Vulnerable Browsers</vt:lpstr>
      <vt:lpstr>Vulnerability Distribution:  Across Different System Versions</vt:lpstr>
      <vt:lpstr>Vulnerability Distribution:  Across Different Web Engines</vt:lpstr>
      <vt:lpstr>Patch Analysis</vt:lpstr>
      <vt:lpstr>The Current Practice  on Exposed Browsing Interfaces</vt:lpstr>
      <vt:lpstr>The Current Practice  on file:// Support in Android Browsers</vt:lpstr>
      <vt:lpstr>Some Good Practice Examples on file:// Support in Android Browsers</vt:lpstr>
      <vt:lpstr>Q &amp; A</vt:lpstr>
      <vt:lpstr>Exposed Browsing Interfaces (EBI) Patterns</vt:lpstr>
      <vt:lpstr>Four Types of FileCross Attacks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Android Browser Apps for file:// Vulnerabilities</dc:title>
  <cp:lastModifiedBy>Daoyuan</cp:lastModifiedBy>
  <cp:revision>509</cp:revision>
  <dcterms:modified xsi:type="dcterms:W3CDTF">2014-10-13T04:13:25Z</dcterms:modified>
</cp:coreProperties>
</file>