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1" r:id="rId3"/>
    <p:sldId id="298" r:id="rId4"/>
    <p:sldId id="262" r:id="rId5"/>
    <p:sldId id="264" r:id="rId6"/>
    <p:sldId id="299" r:id="rId7"/>
    <p:sldId id="310" r:id="rId8"/>
    <p:sldId id="266" r:id="rId9"/>
    <p:sldId id="265" r:id="rId10"/>
    <p:sldId id="300" r:id="rId11"/>
    <p:sldId id="287" r:id="rId12"/>
    <p:sldId id="288" r:id="rId13"/>
    <p:sldId id="290" r:id="rId14"/>
    <p:sldId id="269" r:id="rId15"/>
    <p:sldId id="271" r:id="rId16"/>
    <p:sldId id="272" r:id="rId17"/>
    <p:sldId id="273" r:id="rId18"/>
    <p:sldId id="275" r:id="rId19"/>
    <p:sldId id="276" r:id="rId20"/>
    <p:sldId id="293" r:id="rId21"/>
    <p:sldId id="295" r:id="rId22"/>
    <p:sldId id="277" r:id="rId23"/>
    <p:sldId id="280" r:id="rId24"/>
    <p:sldId id="278" r:id="rId25"/>
    <p:sldId id="302" r:id="rId26"/>
    <p:sldId id="311" r:id="rId27"/>
    <p:sldId id="312" r:id="rId28"/>
    <p:sldId id="30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9"/>
    <p:restoredTop sz="87162" autoAdjust="0"/>
  </p:normalViewPr>
  <p:slideViewPr>
    <p:cSldViewPr>
      <p:cViewPr varScale="1">
        <p:scale>
          <a:sx n="88" d="100"/>
          <a:sy n="88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E79AC-8394-4BA2-AB9C-D7FE24A3C96C}" type="datetimeFigureOut">
              <a:rPr lang="zh-CN" altLang="en-US" smtClean="0"/>
              <a:pPr/>
              <a:t>2017/6/25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37B8-1E8E-4D5E-8F3B-EFF35A8B7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7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Now we comes to the 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Here is the dataset of</a:t>
            </a:r>
            <a:r>
              <a:rPr lang="en-US" altLang="zh-CN" baseline="0"/>
              <a:t> …</a:t>
            </a:r>
            <a:endParaRPr lang="en-US" altLang="zh-CN"/>
          </a:p>
          <a:p>
            <a:r>
              <a:rPr lang="en-US" altLang="zh-CN"/>
              <a:t>Finally,</a:t>
            </a:r>
            <a:r>
              <a:rPr lang="en-US" altLang="zh-CN" baseline="0"/>
              <a:t> among the 24426 apps, we find that </a:t>
            </a:r>
            <a:r>
              <a:rPr lang="en-US" altLang="zh-CN" u="sng" baseline="0"/>
              <a:t>1301</a:t>
            </a:r>
            <a:r>
              <a:rPr lang="en-US" altLang="zh-CN" baseline="0"/>
              <a:t> apps provide multiple-</a:t>
            </a:r>
            <a:r>
              <a:rPr lang="en-US" altLang="zh-CN" baseline="0" err="1"/>
              <a:t>apk</a:t>
            </a:r>
            <a:r>
              <a:rPr lang="en-US" altLang="zh-CN" baseline="0"/>
              <a:t> and </a:t>
            </a:r>
            <a:r>
              <a:rPr lang="en-US" altLang="zh-CN" u="sng" baseline="0"/>
              <a:t>the rest of </a:t>
            </a:r>
            <a:r>
              <a:rPr lang="en-US" altLang="zh-CN" baseline="0"/>
              <a:t>apps only have single-</a:t>
            </a:r>
            <a:r>
              <a:rPr lang="en-US" altLang="zh-CN" baseline="0" err="1"/>
              <a:t>apk</a:t>
            </a:r>
            <a:r>
              <a:rPr lang="en-US" altLang="zh-CN" baseline="0"/>
              <a:t>.</a:t>
            </a:r>
          </a:p>
          <a:p>
            <a:r>
              <a:rPr lang="en-US" altLang="zh-CN"/>
              <a:t>This is our final</a:t>
            </a:r>
            <a:r>
              <a:rPr lang="en-US" altLang="zh-CN" baseline="0"/>
              <a:t> dataset. The following experiments are based on this dataset.</a:t>
            </a:r>
            <a:endParaRPr lang="en-SG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37B8-1E8E-4D5E-8F3B-EFF35A8B771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39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</a:t>
            </a:r>
            <a:r>
              <a:rPr lang="en-US" baseline="0"/>
              <a:t> the third module, 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37B8-1E8E-4D5E-8F3B-EFF35A8B771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53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39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45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94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From google</a:t>
            </a:r>
            <a:r>
              <a:rPr lang="en-US" altLang="zh-CN" baseline="0"/>
              <a:t> play webpage, we estimate whether this app provides multiple-</a:t>
            </a:r>
            <a:r>
              <a:rPr lang="en-US" altLang="zh-CN" baseline="0" err="1"/>
              <a:t>apk</a:t>
            </a:r>
            <a:r>
              <a:rPr lang="en-US" altLang="zh-CN" baseline="0"/>
              <a:t> from </a:t>
            </a:r>
            <a:r>
              <a:rPr lang="en-US" altLang="zh-CN" u="sng" baseline="0"/>
              <a:t>these three values</a:t>
            </a:r>
            <a:r>
              <a:rPr lang="en-US" altLang="zh-CN" baseline="0"/>
              <a:t>. We also collect the </a:t>
            </a:r>
            <a:r>
              <a:rPr lang="en-US" altLang="zh-CN" u="sng" baseline="0"/>
              <a:t>downloads</a:t>
            </a:r>
            <a:r>
              <a:rPr lang="en-US" altLang="zh-CN" baseline="0"/>
              <a:t> value of each app.</a:t>
            </a:r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37B8-1E8E-4D5E-8F3B-EFF35A8B771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This slide</a:t>
            </a:r>
            <a:r>
              <a:rPr lang="en-US" altLang="zh-CN" baseline="0"/>
              <a:t> lists … </a:t>
            </a:r>
            <a:r>
              <a:rPr lang="en-US" altLang="zh-CN"/>
              <a:t>We can infer that popular apps are much</a:t>
            </a:r>
            <a:r>
              <a:rPr lang="en-US" altLang="zh-CN" baseline="0"/>
              <a:t> more likely to publish multiple-</a:t>
            </a:r>
            <a:r>
              <a:rPr lang="en-US" altLang="zh-CN" baseline="0" err="1"/>
              <a:t>apk</a:t>
            </a:r>
            <a:r>
              <a:rPr lang="en-US" altLang="zh-CN" baseline="0"/>
              <a:t> apps.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37B8-1E8E-4D5E-8F3B-EFF35A8B771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Android has been the most popular smartphone system, with multiple platform versions active in the market.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However, it is thus difficult for developers</a:t>
            </a:r>
            <a:r>
              <a:rPr lang="en-US" altLang="zh-CN" baseline="0"/>
              <a:t> to manage their applications’ compatibility with multiple platform versions.</a:t>
            </a:r>
            <a:endParaRPr lang="zh-CN" altLang="en-US"/>
          </a:p>
          <a:p>
            <a:r>
              <a:rPr lang="en-US" altLang="zh-CN"/>
              <a:t>Developers </a:t>
            </a:r>
            <a:r>
              <a:rPr lang="en-US" altLang="zh-CN" baseline="0"/>
              <a:t>may feel </a:t>
            </a:r>
            <a:r>
              <a:rPr lang="en-US" altLang="zh-CN"/>
              <a:t>confused.</a:t>
            </a:r>
          </a:p>
          <a:p>
            <a:r>
              <a:rPr lang="en-US" altLang="zh-CN"/>
              <a:t>To help</a:t>
            </a:r>
            <a:r>
              <a:rPr lang="en-US" altLang="zh-CN" baseline="0"/>
              <a:t> developers overcome the app compatibility problem, Android allows apps to declare the supported platform SDK versions in their manifest files, like this.</a:t>
            </a:r>
          </a:p>
          <a:p>
            <a:r>
              <a:rPr lang="en-US" altLang="zh-CN" baseline="0"/>
              <a:t>This kind of declared SDK version is a modern software mechanism.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/>
              <a:t>In this work, we aim to make a first study on the effectiveness of this modern software mechanism.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/>
              <a:t>Unlike the CSDK for the compiling purpose, DSDK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/>
              <a:t>This figure shows how to declare the supported SDK versions in Android apps’ manifest files.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/>
              <a:t>It has three attributes.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/>
              <a:t>Or in Android terminology, the minimum platform API level.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An important implication of this attribute is that the Android system will enable backward-compatible behaviors of the corresponding target SDK version, even when the app is running on a higher version of the Android platform. As I will show later, it may cause some security risks.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Note that Android does not encourage</a:t>
            </a:r>
            <a:r>
              <a:rPr lang="en-US" altLang="zh-CN" baseline="0"/>
              <a:t> developers to claim this attribute.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4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Given this</a:t>
            </a:r>
            <a:r>
              <a:rPr lang="en-US" altLang="zh-CN" baseline="0"/>
              <a:t> modern software mechanism, it is natural to think that …</a:t>
            </a:r>
          </a:p>
          <a:p>
            <a:r>
              <a:rPr lang="en-US" altLang="zh-CN" baseline="0"/>
              <a:t>In particular, 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37B8-1E8E-4D5E-8F3B-EFF35A8B771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8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Let me use this slide to explain …</a:t>
            </a:r>
          </a:p>
          <a:p>
            <a:r>
              <a:rPr lang="en-US" altLang="zh-CN" dirty="0"/>
              <a:t>The first side effect is easy to understand, so we elaborate more on the second effect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8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second side effect is that because of the inappropriate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targetSDK</a:t>
            </a:r>
            <a:r>
              <a:rPr lang="en-US" altLang="zh-CN" baseline="0" dirty="0"/>
              <a:t> version, apps fail to get secure that they originally should be able to.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8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Then the problem is</a:t>
            </a:r>
            <a:r>
              <a:rPr lang="en-US" baseline="0"/>
              <a:t> whether 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37B8-1E8E-4D5E-8F3B-EFF35A8B771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6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specifically, we have two</a:t>
            </a:r>
            <a:r>
              <a:rPr lang="en-US" baseline="0"/>
              <a:t> objectives 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37B8-1E8E-4D5E-8F3B-EFF35A8B771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Now let me introduce the methodology of our study.</a:t>
            </a:r>
          </a:p>
          <a:p>
            <a:r>
              <a:rPr lang="en-US" altLang="zh-CN"/>
              <a:t>This right-hand</a:t>
            </a:r>
            <a:r>
              <a:rPr lang="en-US" altLang="zh-CN" baseline="0"/>
              <a:t> </a:t>
            </a:r>
            <a:r>
              <a:rPr lang="en-US" altLang="zh-CN"/>
              <a:t>figure gives</a:t>
            </a:r>
            <a:r>
              <a:rPr lang="en-US" altLang="zh-CN" baseline="0"/>
              <a:t> an overview of …. It perform analysis at three dimensions.</a:t>
            </a:r>
          </a:p>
          <a:p>
            <a:r>
              <a:rPr lang="en-US" altLang="zh-CN" baseline="0"/>
              <a:t>First, …, which I will introduce in next slide.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C810-C131-4467-AA48-BD8319E1094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4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EEB5-AF57-0E47-BE32-D23AB4264CCC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F3E-48AE-5D45-B00A-1600E599259B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25D-FC23-AB4A-8DAC-1AFD0B62CB6B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747F-CBB9-0B49-B6BC-D20E8D3D42FB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BC4-C027-714B-B395-52D3B89A3908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FB82-3D13-DA4D-873B-3C938B109D23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5F4-A380-964D-873B-522C73B81F7A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D9C5-36C5-A74C-8F93-1CE38307846A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70B-2116-B840-9B90-44658279C748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AFFC-8483-0749-B479-62E62525CB1C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7644-3EEE-034D-985D-40A7FABA31FF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19A49-0659-1848-BF39-EFA050F410BC}" type="datetime1">
              <a:rPr lang="en-HK" altLang="zh-CN" smtClean="0"/>
              <a:t>25/6/2017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dywu.2015@smu.edu.s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656" y="1886967"/>
            <a:ext cx="8278688" cy="147002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Measuring the Declared SDK Versions and Their Consistency with API Calls in Android Apps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5596" y="3903190"/>
            <a:ext cx="6872808" cy="2334122"/>
          </a:xfrm>
        </p:spPr>
        <p:txBody>
          <a:bodyPr>
            <a:normAutofit/>
          </a:bodyPr>
          <a:lstStyle/>
          <a:p>
            <a:r>
              <a:rPr lang="en-US" altLang="zh-CN" dirty="0"/>
              <a:t>Daoyuan Wu, </a:t>
            </a:r>
            <a:r>
              <a:rPr lang="en-US" altLang="zh-CN" dirty="0" err="1"/>
              <a:t>Ximing</a:t>
            </a:r>
            <a:r>
              <a:rPr lang="en-US" altLang="zh-CN" dirty="0"/>
              <a:t> Liu*, </a:t>
            </a:r>
            <a:r>
              <a:rPr lang="en-US" altLang="zh-CN" dirty="0" err="1"/>
              <a:t>Jiayun</a:t>
            </a:r>
            <a:r>
              <a:rPr lang="en-US" altLang="zh-CN" dirty="0"/>
              <a:t> Xu*, David Lo, and </a:t>
            </a:r>
            <a:r>
              <a:rPr lang="en-US" altLang="zh-CN" dirty="0" err="1"/>
              <a:t>Debin</a:t>
            </a:r>
            <a:r>
              <a:rPr lang="en-US" altLang="zh-CN" dirty="0"/>
              <a:t> Gao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School of Information Systems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Singapore Management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E638B-583E-4029-8F54-B9489A7E2578}"/>
              </a:ext>
            </a:extLst>
          </p:cNvPr>
          <p:cNvSpPr txBox="1"/>
          <p:nvPr/>
        </p:nvSpPr>
        <p:spPr>
          <a:xfrm>
            <a:off x="0" y="6597352"/>
            <a:ext cx="29158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*: co-second author.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2F38F-0843-41F5-BA0A-8DF25E9A8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1967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>
            <a:normAutofit/>
          </a:bodyPr>
          <a:lstStyle/>
          <a:p>
            <a:r>
              <a:rPr lang="en-US" altLang="zh-CN" sz="4000" b="1"/>
              <a:t>Methodology</a:t>
            </a:r>
            <a:endParaRPr lang="zh-CN" altLang="en-US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r>
              <a:rPr lang="en-US" altLang="zh-CN" b="1"/>
              <a:t>Three-dimensional analysis:</a:t>
            </a:r>
          </a:p>
          <a:p>
            <a:pPr lvl="1"/>
            <a:r>
              <a:rPr lang="en-US" altLang="zh-CN" b="1"/>
              <a:t>Google Play level</a:t>
            </a:r>
          </a:p>
          <a:p>
            <a:pPr lvl="1"/>
            <a:endParaRPr lang="en-US" altLang="zh-CN" b="1"/>
          </a:p>
          <a:p>
            <a:pPr lvl="1"/>
            <a:r>
              <a:rPr lang="en-US" altLang="zh-CN" b="1"/>
              <a:t>Android Document level</a:t>
            </a:r>
          </a:p>
          <a:p>
            <a:pPr lvl="1"/>
            <a:endParaRPr lang="en-US" altLang="zh-CN" b="1"/>
          </a:p>
          <a:p>
            <a:pPr lvl="1"/>
            <a:r>
              <a:rPr lang="en-US" altLang="zh-CN" b="1"/>
              <a:t>Android App level</a:t>
            </a:r>
          </a:p>
          <a:p>
            <a:endParaRPr lang="zh-CN" altLang="en-US"/>
          </a:p>
        </p:txBody>
      </p:sp>
      <p:sp>
        <p:nvSpPr>
          <p:cNvPr id="4" name="Rectangle 47"/>
          <p:cNvSpPr/>
          <p:nvPr/>
        </p:nvSpPr>
        <p:spPr>
          <a:xfrm>
            <a:off x="4283968" y="2708920"/>
            <a:ext cx="4176463" cy="3361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32"/>
          <p:cNvCxnSpPr/>
          <p:nvPr/>
        </p:nvCxnSpPr>
        <p:spPr>
          <a:xfrm>
            <a:off x="5484569" y="4221048"/>
            <a:ext cx="0" cy="32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33"/>
          <p:cNvCxnSpPr/>
          <p:nvPr/>
        </p:nvCxnSpPr>
        <p:spPr>
          <a:xfrm>
            <a:off x="7187313" y="4223011"/>
            <a:ext cx="2336" cy="32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34"/>
          <p:cNvCxnSpPr>
            <a:stCxn id="18" idx="4"/>
            <a:endCxn id="19" idx="0"/>
          </p:cNvCxnSpPr>
          <p:nvPr/>
        </p:nvCxnSpPr>
        <p:spPr>
          <a:xfrm flipH="1">
            <a:off x="7163552" y="5885292"/>
            <a:ext cx="736" cy="424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36"/>
          <p:cNvCxnSpPr>
            <a:stCxn id="20" idx="4"/>
            <a:endCxn id="21" idx="1"/>
          </p:cNvCxnSpPr>
          <p:nvPr/>
        </p:nvCxnSpPr>
        <p:spPr>
          <a:xfrm>
            <a:off x="7895248" y="1821997"/>
            <a:ext cx="4894" cy="216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51"/>
          <p:cNvSpPr/>
          <p:nvPr/>
        </p:nvSpPr>
        <p:spPr>
          <a:xfrm>
            <a:off x="4772799" y="1177597"/>
            <a:ext cx="1418349" cy="6437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500" b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Google Play</a:t>
            </a:r>
            <a:endParaRPr lang="en-SG" sz="1500" b="1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500" b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Analysis</a:t>
            </a:r>
            <a:endParaRPr lang="en-SG" sz="1500" b="1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Rectangle 52"/>
          <p:cNvSpPr/>
          <p:nvPr/>
        </p:nvSpPr>
        <p:spPr>
          <a:xfrm>
            <a:off x="4826198" y="2896344"/>
            <a:ext cx="3000581" cy="67468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Single-</a:t>
            </a:r>
            <a:r>
              <a:rPr lang="en-US" sz="1600" err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apk</a:t>
            </a:r>
            <a:r>
              <a:rPr lang="en-US" sz="160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sz="16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Apps</a:t>
            </a:r>
            <a:endParaRPr lang="en-SG" sz="16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Rectangle 53"/>
          <p:cNvSpPr/>
          <p:nvPr/>
        </p:nvSpPr>
        <p:spPr>
          <a:xfrm>
            <a:off x="4990366" y="3262157"/>
            <a:ext cx="988405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Manifest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4" name="Oval 55"/>
          <p:cNvSpPr/>
          <p:nvPr/>
        </p:nvSpPr>
        <p:spPr>
          <a:xfrm>
            <a:off x="4948082" y="3863011"/>
            <a:ext cx="108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aapt</a:t>
            </a:r>
            <a:endParaRPr lang="en-SG" sz="160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5" name="Oval 56"/>
          <p:cNvSpPr/>
          <p:nvPr/>
        </p:nvSpPr>
        <p:spPr>
          <a:xfrm>
            <a:off x="6647313" y="3863011"/>
            <a:ext cx="108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dexdump</a:t>
            </a:r>
            <a:endParaRPr lang="en-SG" altLang="zh-CN" sz="160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6" name="Parallelogram 57"/>
          <p:cNvSpPr/>
          <p:nvPr/>
        </p:nvSpPr>
        <p:spPr>
          <a:xfrm>
            <a:off x="6326414" y="4558301"/>
            <a:ext cx="1917994" cy="531614"/>
          </a:xfrm>
          <a:prstGeom prst="parallelogram">
            <a:avLst>
              <a:gd name="adj" fmla="val 3063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API calls and their SDK versions</a:t>
            </a:r>
            <a:endParaRPr lang="en-SG" altLang="zh-CN" sz="150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7" name="Parallelogram 61"/>
          <p:cNvSpPr/>
          <p:nvPr/>
        </p:nvSpPr>
        <p:spPr>
          <a:xfrm>
            <a:off x="4453400" y="4558301"/>
            <a:ext cx="1918800" cy="532410"/>
          </a:xfrm>
          <a:prstGeom prst="parallelogram">
            <a:avLst>
              <a:gd name="adj" fmla="val 3063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50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Min/Target/Max</a:t>
            </a:r>
          </a:p>
          <a:p>
            <a:pPr algn="ctr">
              <a:lnSpc>
                <a:spcPct val="107000"/>
              </a:lnSpc>
            </a:pPr>
            <a:r>
              <a:rPr lang="en-US" sz="150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DSDK versions</a:t>
            </a:r>
          </a:p>
        </p:txBody>
      </p:sp>
      <p:sp>
        <p:nvSpPr>
          <p:cNvPr id="18" name="Oval 59"/>
          <p:cNvSpPr/>
          <p:nvPr/>
        </p:nvSpPr>
        <p:spPr>
          <a:xfrm>
            <a:off x="6444208" y="5422397"/>
            <a:ext cx="1440160" cy="4628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Comparison</a:t>
            </a:r>
            <a:endParaRPr lang="en-SG" sz="16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9" name="Text Box 15"/>
          <p:cNvSpPr txBox="1"/>
          <p:nvPr/>
        </p:nvSpPr>
        <p:spPr>
          <a:xfrm>
            <a:off x="6588224" y="6309320"/>
            <a:ext cx="1150655" cy="432048"/>
          </a:xfrm>
          <a:prstGeom prst="rect">
            <a:avLst/>
          </a:prstGeom>
          <a:solidFill>
            <a:schemeClr val="lt1"/>
          </a:solidFill>
          <a:ln w="127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Consistency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Results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0" name="Oval 41"/>
          <p:cNvSpPr/>
          <p:nvPr/>
        </p:nvSpPr>
        <p:spPr>
          <a:xfrm>
            <a:off x="7186048" y="1177597"/>
            <a:ext cx="1418400" cy="64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500" b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Document Analysis</a:t>
            </a:r>
            <a:endParaRPr lang="en-SG" sz="1500" b="1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1" name="Text Box 19"/>
          <p:cNvSpPr txBox="1"/>
          <p:nvPr/>
        </p:nvSpPr>
        <p:spPr>
          <a:xfrm>
            <a:off x="7267843" y="2038077"/>
            <a:ext cx="1264597" cy="504000"/>
          </a:xfrm>
          <a:prstGeom prst="flowChartInputOutput">
            <a:avLst/>
          </a:prstGeom>
          <a:solidFill>
            <a:schemeClr val="lt1"/>
          </a:solidFill>
          <a:ln w="127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API-SDK mapping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22" name="Straight Arrow Connector 43"/>
          <p:cNvCxnSpPr>
            <a:stCxn id="29" idx="2"/>
            <a:endCxn id="11" idx="1"/>
          </p:cNvCxnSpPr>
          <p:nvPr/>
        </p:nvCxnSpPr>
        <p:spPr>
          <a:xfrm>
            <a:off x="4811399" y="999940"/>
            <a:ext cx="169113" cy="271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4"/>
          <p:cNvCxnSpPr>
            <a:stCxn id="30" idx="2"/>
            <a:endCxn id="11" idx="7"/>
          </p:cNvCxnSpPr>
          <p:nvPr/>
        </p:nvCxnSpPr>
        <p:spPr>
          <a:xfrm flipH="1">
            <a:off x="5983435" y="999940"/>
            <a:ext cx="226709" cy="271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5"/>
          <p:cNvCxnSpPr>
            <a:stCxn id="17" idx="4"/>
            <a:endCxn id="18" idx="0"/>
          </p:cNvCxnSpPr>
          <p:nvPr/>
        </p:nvCxnSpPr>
        <p:spPr>
          <a:xfrm>
            <a:off x="5412800" y="5090711"/>
            <a:ext cx="1751488" cy="3316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46"/>
          <p:cNvCxnSpPr/>
          <p:nvPr/>
        </p:nvCxnSpPr>
        <p:spPr>
          <a:xfrm>
            <a:off x="7164288" y="5085184"/>
            <a:ext cx="0" cy="338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Box 35"/>
          <p:cNvSpPr txBox="1"/>
          <p:nvPr/>
        </p:nvSpPr>
        <p:spPr>
          <a:xfrm>
            <a:off x="4283968" y="5517232"/>
            <a:ext cx="944543" cy="530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App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en-US" sz="1500" b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Analysis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189648" y="2542077"/>
            <a:ext cx="712800" cy="1846800"/>
            <a:chOff x="7189648" y="2542077"/>
            <a:chExt cx="712800" cy="1846800"/>
          </a:xfrm>
        </p:grpSpPr>
        <p:cxnSp>
          <p:nvCxnSpPr>
            <p:cNvPr id="10" name="Straight Arrow Connector 37"/>
            <p:cNvCxnSpPr/>
            <p:nvPr/>
          </p:nvCxnSpPr>
          <p:spPr>
            <a:xfrm>
              <a:off x="7189648" y="4385011"/>
              <a:ext cx="712800" cy="0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36"/>
            <p:cNvCxnSpPr>
              <a:stCxn id="21" idx="4"/>
            </p:cNvCxnSpPr>
            <p:nvPr/>
          </p:nvCxnSpPr>
          <p:spPr>
            <a:xfrm>
              <a:off x="7900142" y="2542077"/>
              <a:ext cx="0" cy="184680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Flowchart: Multidocument 49"/>
          <p:cNvSpPr/>
          <p:nvPr/>
        </p:nvSpPr>
        <p:spPr>
          <a:xfrm>
            <a:off x="4253519" y="237933"/>
            <a:ext cx="1296000" cy="792000"/>
          </a:xfrm>
          <a:prstGeom prst="flowChartMultidocumen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Crawled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Android Apps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0" name="Flowchart: Multidocument 50"/>
          <p:cNvSpPr/>
          <p:nvPr/>
        </p:nvSpPr>
        <p:spPr>
          <a:xfrm>
            <a:off x="5652264" y="237933"/>
            <a:ext cx="1296000" cy="792000"/>
          </a:xfrm>
          <a:prstGeom prst="flowChartMultidocumen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Google Play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Websites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1" name="Text Box 17"/>
          <p:cNvSpPr txBox="1"/>
          <p:nvPr/>
        </p:nvSpPr>
        <p:spPr>
          <a:xfrm>
            <a:off x="7236296" y="237933"/>
            <a:ext cx="1296000" cy="792000"/>
          </a:xfrm>
          <a:prstGeom prst="flowChartMultidocument">
            <a:avLst/>
          </a:prstGeom>
          <a:solidFill>
            <a:schemeClr val="lt1"/>
          </a:solidFill>
          <a:ln w="127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Android API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Documents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32" name="Straight Arrow Connector 36"/>
          <p:cNvCxnSpPr/>
          <p:nvPr/>
        </p:nvCxnSpPr>
        <p:spPr>
          <a:xfrm>
            <a:off x="7884368" y="957925"/>
            <a:ext cx="4894" cy="216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53"/>
          <p:cNvSpPr/>
          <p:nvPr/>
        </p:nvSpPr>
        <p:spPr>
          <a:xfrm>
            <a:off x="6692313" y="3262157"/>
            <a:ext cx="99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err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Bytecode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34" name="Straight Arrow Connector 30"/>
          <p:cNvCxnSpPr>
            <a:stCxn id="13" idx="2"/>
          </p:cNvCxnSpPr>
          <p:nvPr/>
        </p:nvCxnSpPr>
        <p:spPr>
          <a:xfrm>
            <a:off x="5484569" y="3478181"/>
            <a:ext cx="0" cy="382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1"/>
          <p:cNvCxnSpPr>
            <a:stCxn id="33" idx="2"/>
            <a:endCxn id="15" idx="0"/>
          </p:cNvCxnSpPr>
          <p:nvPr/>
        </p:nvCxnSpPr>
        <p:spPr>
          <a:xfrm>
            <a:off x="7187313" y="3478181"/>
            <a:ext cx="0" cy="384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Box 19"/>
          <p:cNvSpPr txBox="1"/>
          <p:nvPr/>
        </p:nvSpPr>
        <p:spPr>
          <a:xfrm>
            <a:off x="4849675" y="2049546"/>
            <a:ext cx="1264597" cy="504000"/>
          </a:xfrm>
          <a:prstGeom prst="rect">
            <a:avLst/>
          </a:prstGeom>
          <a:solidFill>
            <a:schemeClr val="lt1"/>
          </a:solidFill>
          <a:ln w="127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Filtered multiple-</a:t>
            </a:r>
            <a:r>
              <a:rPr lang="en-US" sz="1400" err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apk</a:t>
            </a:r>
            <a:r>
              <a:rPr lang="en-US" sz="14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apps</a:t>
            </a:r>
            <a:endParaRPr lang="en-SG" sz="14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11" idx="4"/>
            <a:endCxn id="36" idx="0"/>
          </p:cNvCxnSpPr>
          <p:nvPr/>
        </p:nvCxnSpPr>
        <p:spPr>
          <a:xfrm>
            <a:off x="5481974" y="1821312"/>
            <a:ext cx="0" cy="2282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6191148" y="1498786"/>
            <a:ext cx="136800" cy="1400400"/>
            <a:chOff x="6191148" y="1498786"/>
            <a:chExt cx="136800" cy="1400400"/>
          </a:xfrm>
        </p:grpSpPr>
        <p:cxnSp>
          <p:nvCxnSpPr>
            <p:cNvPr id="5" name="Straight Arrow Connector 29"/>
            <p:cNvCxnSpPr/>
            <p:nvPr/>
          </p:nvCxnSpPr>
          <p:spPr>
            <a:xfrm flipV="1">
              <a:off x="6326489" y="1498786"/>
              <a:ext cx="0" cy="140040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6"/>
            <p:cNvCxnSpPr>
              <a:stCxn id="11" idx="6"/>
              <a:endCxn id="20" idx="2"/>
            </p:cNvCxnSpPr>
            <p:nvPr/>
          </p:nvCxnSpPr>
          <p:spPr>
            <a:xfrm>
              <a:off x="6191148" y="1499455"/>
              <a:ext cx="136800" cy="342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>
          <a:xfrm>
            <a:off x="7884368" y="6356350"/>
            <a:ext cx="802432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7" name="Text Box 15"/>
          <p:cNvSpPr txBox="1"/>
          <p:nvPr/>
        </p:nvSpPr>
        <p:spPr>
          <a:xfrm>
            <a:off x="4837473" y="6309320"/>
            <a:ext cx="1150655" cy="432048"/>
          </a:xfrm>
          <a:prstGeom prst="rect">
            <a:avLst/>
          </a:prstGeom>
          <a:solidFill>
            <a:schemeClr val="lt1"/>
          </a:solidFill>
          <a:ln w="127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Characteristic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Results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>
            <a:stCxn id="17" idx="4"/>
            <a:endCxn id="47" idx="0"/>
          </p:cNvCxnSpPr>
          <p:nvPr/>
        </p:nvCxnSpPr>
        <p:spPr>
          <a:xfrm>
            <a:off x="5412800" y="5090711"/>
            <a:ext cx="1" cy="1218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41307" y="137400"/>
            <a:ext cx="2878966" cy="2484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049810" y="137400"/>
            <a:ext cx="1636990" cy="2484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139836" y="2640791"/>
            <a:ext cx="4546963" cy="4217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5" grpId="0" animBg="1"/>
      <p:bldP spid="45" grpId="1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b="1"/>
              <a:t>Android Document Analysis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069160"/>
          </a:xfrm>
        </p:spPr>
        <p:txBody>
          <a:bodyPr>
            <a:normAutofit/>
          </a:bodyPr>
          <a:lstStyle/>
          <a:p>
            <a:r>
              <a:rPr lang="en-US" altLang="zh-CN"/>
              <a:t>All </a:t>
            </a:r>
            <a:r>
              <a:rPr lang="en-US" altLang="zh-CN">
                <a:solidFill>
                  <a:srgbClr val="3366FF"/>
                </a:solidFill>
              </a:rPr>
              <a:t>added APIs </a:t>
            </a:r>
            <a:r>
              <a:rPr lang="en-US" altLang="zh-CN"/>
              <a:t>are given by </a:t>
            </a:r>
            <a:r>
              <a:rPr lang="en-US" altLang="zh-CN" b="1"/>
              <a:t>api-versions.xml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The </a:t>
            </a:r>
            <a:r>
              <a:rPr lang="en-US" altLang="zh-CN">
                <a:solidFill>
                  <a:srgbClr val="3366FF"/>
                </a:solidFill>
              </a:rPr>
              <a:t>removed APIs </a:t>
            </a:r>
            <a:r>
              <a:rPr lang="en-US" altLang="zh-CN"/>
              <a:t>can be got from the </a:t>
            </a:r>
            <a:r>
              <a:rPr lang="en-US" altLang="zh-CN" b="1" err="1"/>
              <a:t>api_diff</a:t>
            </a:r>
            <a:r>
              <a:rPr lang="en-US" altLang="zh-CN" b="1"/>
              <a:t> </a:t>
            </a:r>
            <a:r>
              <a:rPr lang="en-US" altLang="zh-CN"/>
              <a:t>directory included in the Android Doc.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1919089"/>
            <a:ext cx="90773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7703840" y="1700808"/>
            <a:ext cx="144016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660232" y="2780928"/>
            <a:ext cx="1440160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9475" y="5085184"/>
            <a:ext cx="4845050" cy="1569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/>
              <a:t>The Result of Document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A total of 30,083 APIs are added</a:t>
            </a:r>
          </a:p>
          <a:p>
            <a:r>
              <a:rPr lang="en-US" altLang="zh-CN">
                <a:solidFill>
                  <a:schemeClr val="tx1"/>
                </a:solidFill>
              </a:rPr>
              <a:t>794 </a:t>
            </a:r>
            <a:r>
              <a:rPr lang="en-US" altLang="zh-CN"/>
              <a:t>deprecated APIs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190 </a:t>
            </a:r>
            <a:r>
              <a:rPr lang="en-US" altLang="zh-CN"/>
              <a:t>r</a:t>
            </a:r>
            <a:r>
              <a:rPr lang="en-US" altLang="zh-CN">
                <a:solidFill>
                  <a:schemeClr val="tx1"/>
                </a:solidFill>
              </a:rPr>
              <a:t>emoved APIs among all the 23 versions</a:t>
            </a: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3725545"/>
            <a:ext cx="8507288" cy="240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>
                <a:solidFill>
                  <a:schemeClr val="tx1"/>
                </a:solidFill>
              </a:rPr>
              <a:t>However, we found that </a:t>
            </a:r>
            <a:r>
              <a:rPr lang="en-US" altLang="zh-CN">
                <a:solidFill>
                  <a:srgbClr val="3366FF"/>
                </a:solidFill>
              </a:rPr>
              <a:t>such document-based analysis initially proposed by an ICSM’13 work [1] </a:t>
            </a:r>
            <a:r>
              <a:rPr lang="en-US" altLang="zh-CN">
                <a:solidFill>
                  <a:schemeClr val="tx1"/>
                </a:solidFill>
              </a:rPr>
              <a:t>has problems:</a:t>
            </a:r>
            <a:endParaRPr lang="en-US" altLang="zh-CN" sz="3200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The deprecated and removed lists are not accurate.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2496A-4548-4ABE-A00F-C438463BB7AC}"/>
              </a:ext>
            </a:extLst>
          </p:cNvPr>
          <p:cNvSpPr txBox="1"/>
          <p:nvPr/>
        </p:nvSpPr>
        <p:spPr>
          <a:xfrm>
            <a:off x="0" y="5890046"/>
            <a:ext cx="9144000" cy="923330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[1] T. McDonnell, B. Ray, and M. Kim, </a:t>
            </a:r>
            <a:r>
              <a:rPr lang="en-US" altLang="zh-CN" sz="2400" i="1">
                <a:solidFill>
                  <a:schemeClr val="bg1">
                    <a:lumMod val="50000"/>
                  </a:schemeClr>
                </a:solidFill>
              </a:rPr>
              <a:t>An Empirical Study of API Stability and Adoption in the Android Ecosystem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, In Proc. IEEE ICSM, 2013.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So We Focus on Added APIs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Distribution of the versions of added APIs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61764" y="5946464"/>
            <a:ext cx="3988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APIs added in version 1 and </a:t>
            </a:r>
          </a:p>
          <a:p>
            <a:pPr algn="ctr"/>
            <a:r>
              <a:rPr lang="en-US" altLang="zh-CN" sz="2400"/>
              <a:t>APIs added later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38303" y="5931277"/>
            <a:ext cx="342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Distribution of APIs added in the versions &gt;1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21599-D329-45F4-89F3-45111887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188324"/>
            <a:ext cx="3793916" cy="3742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6414B-C86E-410C-A485-1718F689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564904"/>
            <a:ext cx="5724128" cy="30727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The dataset of our study</a:t>
            </a:r>
            <a:endParaRPr lang="zh-CN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12" y="2376288"/>
            <a:ext cx="9089576" cy="256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707904" y="3888456"/>
            <a:ext cx="165618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07904" y="4392512"/>
            <a:ext cx="1656184" cy="504056"/>
          </a:xfrm>
          <a:prstGeom prst="rect">
            <a:avLst/>
          </a:prstGeom>
          <a:noFill/>
          <a:ln w="5715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altLang="zh-CN" dirty="0"/>
              <a:t>All apps were crawled in July 2015.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Our analysis was finished in April 2016, when Android 6.0 was the latest version.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Android App Analysis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7091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We wrote python scripts to drive </a:t>
            </a:r>
            <a:r>
              <a:rPr lang="en-US" altLang="zh-CN" b="1" err="1"/>
              <a:t>aapt</a:t>
            </a:r>
            <a:r>
              <a:rPr lang="en-US" altLang="zh-CN"/>
              <a:t> (Android Asset Packaging Tool) and </a:t>
            </a:r>
            <a:r>
              <a:rPr lang="en-US" altLang="zh-CN" b="1" err="1"/>
              <a:t>dexdump</a:t>
            </a:r>
            <a:r>
              <a:rPr lang="en-US" altLang="zh-CN"/>
              <a:t> tools.</a:t>
            </a:r>
          </a:p>
          <a:p>
            <a:r>
              <a:rPr lang="en-US" altLang="zh-CN"/>
              <a:t>These two are </a:t>
            </a:r>
            <a:r>
              <a:rPr lang="en-US" altLang="zh-CN" b="1"/>
              <a:t>more robust</a:t>
            </a:r>
            <a:r>
              <a:rPr lang="en-US" altLang="zh-CN"/>
              <a:t> than </a:t>
            </a:r>
            <a:r>
              <a:rPr lang="en-US" altLang="zh-CN" err="1"/>
              <a:t>apktool</a:t>
            </a:r>
            <a:r>
              <a:rPr lang="en-US" altLang="zh-CN"/>
              <a:t> and dex2jar.</a:t>
            </a:r>
          </a:p>
          <a:p>
            <a:pPr lvl="1"/>
            <a:r>
              <a:rPr lang="en-US" altLang="zh-CN"/>
              <a:t>All succeed for </a:t>
            </a:r>
            <a:r>
              <a:rPr lang="en-US" altLang="zh-CN" err="1"/>
              <a:t>aapt</a:t>
            </a:r>
            <a:r>
              <a:rPr lang="en-US" altLang="zh-CN"/>
              <a:t>;</a:t>
            </a:r>
          </a:p>
          <a:p>
            <a:pPr lvl="1"/>
            <a:r>
              <a:rPr lang="en-US" altLang="zh-CN"/>
              <a:t>Only two failed for </a:t>
            </a:r>
            <a:r>
              <a:rPr lang="en-US" altLang="zh-CN" err="1"/>
              <a:t>dexdump</a:t>
            </a:r>
            <a:r>
              <a:rPr lang="en-US" altLang="zh-CN"/>
              <a:t>.  </a:t>
            </a:r>
            <a:r>
              <a:rPr lang="en-US" altLang="zh-CN">
                <a:solidFill>
                  <a:srgbClr val="3366FF"/>
                </a:solidFill>
              </a:rPr>
              <a:t>“2/23,125”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4" name="Rectangle 47"/>
          <p:cNvSpPr/>
          <p:nvPr/>
        </p:nvSpPr>
        <p:spPr>
          <a:xfrm>
            <a:off x="4499992" y="2227635"/>
            <a:ext cx="4176463" cy="3361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32"/>
          <p:cNvCxnSpPr/>
          <p:nvPr/>
        </p:nvCxnSpPr>
        <p:spPr>
          <a:xfrm>
            <a:off x="5700593" y="3739763"/>
            <a:ext cx="0" cy="32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33"/>
          <p:cNvCxnSpPr/>
          <p:nvPr/>
        </p:nvCxnSpPr>
        <p:spPr>
          <a:xfrm>
            <a:off x="7403337" y="3741726"/>
            <a:ext cx="2336" cy="32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34"/>
          <p:cNvCxnSpPr>
            <a:stCxn id="14" idx="4"/>
            <a:endCxn id="15" idx="0"/>
          </p:cNvCxnSpPr>
          <p:nvPr/>
        </p:nvCxnSpPr>
        <p:spPr>
          <a:xfrm>
            <a:off x="6542512" y="5404007"/>
            <a:ext cx="1" cy="424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52"/>
          <p:cNvSpPr/>
          <p:nvPr/>
        </p:nvSpPr>
        <p:spPr>
          <a:xfrm>
            <a:off x="5042222" y="2415059"/>
            <a:ext cx="3000581" cy="67468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Single-</a:t>
            </a:r>
            <a:r>
              <a:rPr lang="en-US" sz="1600" err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apk</a:t>
            </a:r>
            <a:r>
              <a:rPr lang="en-US" sz="160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sz="16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Apps</a:t>
            </a:r>
            <a:endParaRPr lang="en-SG" sz="16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" name="Rectangle 53"/>
          <p:cNvSpPr/>
          <p:nvPr/>
        </p:nvSpPr>
        <p:spPr>
          <a:xfrm>
            <a:off x="5206390" y="2780872"/>
            <a:ext cx="988405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Manifest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" name="Oval 55"/>
          <p:cNvSpPr/>
          <p:nvPr/>
        </p:nvSpPr>
        <p:spPr>
          <a:xfrm>
            <a:off x="5164106" y="3381726"/>
            <a:ext cx="108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aapt</a:t>
            </a:r>
            <a:endParaRPr lang="en-SG" sz="160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" name="Oval 56"/>
          <p:cNvSpPr/>
          <p:nvPr/>
        </p:nvSpPr>
        <p:spPr>
          <a:xfrm>
            <a:off x="6863337" y="3381726"/>
            <a:ext cx="108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dexdump</a:t>
            </a:r>
            <a:endParaRPr lang="en-SG" altLang="zh-CN" sz="160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Parallelogram 57"/>
          <p:cNvSpPr/>
          <p:nvPr/>
        </p:nvSpPr>
        <p:spPr>
          <a:xfrm>
            <a:off x="6542438" y="4077016"/>
            <a:ext cx="1917994" cy="531614"/>
          </a:xfrm>
          <a:prstGeom prst="parallelogram">
            <a:avLst>
              <a:gd name="adj" fmla="val 3063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API calls and their SDK versions</a:t>
            </a:r>
            <a:endParaRPr lang="en-SG" altLang="zh-CN" sz="150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Parallelogram 61"/>
          <p:cNvSpPr/>
          <p:nvPr/>
        </p:nvSpPr>
        <p:spPr>
          <a:xfrm>
            <a:off x="4669424" y="4077016"/>
            <a:ext cx="1918800" cy="532410"/>
          </a:xfrm>
          <a:prstGeom prst="parallelogram">
            <a:avLst>
              <a:gd name="adj" fmla="val 3063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50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Min/Target/Max</a:t>
            </a:r>
          </a:p>
          <a:p>
            <a:pPr algn="ctr">
              <a:lnSpc>
                <a:spcPct val="107000"/>
              </a:lnSpc>
            </a:pPr>
            <a:r>
              <a:rPr lang="en-US" sz="150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DSDK versions</a:t>
            </a:r>
          </a:p>
        </p:txBody>
      </p:sp>
      <p:sp>
        <p:nvSpPr>
          <p:cNvPr id="14" name="Oval 59"/>
          <p:cNvSpPr/>
          <p:nvPr/>
        </p:nvSpPr>
        <p:spPr>
          <a:xfrm>
            <a:off x="5822432" y="4941112"/>
            <a:ext cx="1440160" cy="4628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Comparison</a:t>
            </a:r>
            <a:endParaRPr lang="en-SG" sz="16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5" name="Text Box 15"/>
          <p:cNvSpPr txBox="1"/>
          <p:nvPr/>
        </p:nvSpPr>
        <p:spPr>
          <a:xfrm>
            <a:off x="5967185" y="5828035"/>
            <a:ext cx="1150655" cy="432048"/>
          </a:xfrm>
          <a:prstGeom prst="rect">
            <a:avLst/>
          </a:prstGeom>
          <a:solidFill>
            <a:schemeClr val="lt1"/>
          </a:solidFill>
          <a:ln w="127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Consistency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50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Results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6" name="Text Box 19"/>
          <p:cNvSpPr txBox="1"/>
          <p:nvPr/>
        </p:nvSpPr>
        <p:spPr>
          <a:xfrm>
            <a:off x="7483867" y="1556792"/>
            <a:ext cx="1264597" cy="504000"/>
          </a:xfrm>
          <a:prstGeom prst="flowChartInputOutput">
            <a:avLst/>
          </a:prstGeom>
          <a:solidFill>
            <a:schemeClr val="lt1"/>
          </a:solidFill>
          <a:ln w="127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API-SDK mapping</a:t>
            </a:r>
            <a:endParaRPr lang="en-SG" sz="1500" dirty="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17" name="Straight Arrow Connector 45"/>
          <p:cNvCxnSpPr>
            <a:stCxn id="13" idx="4"/>
            <a:endCxn id="14" idx="1"/>
          </p:cNvCxnSpPr>
          <p:nvPr/>
        </p:nvCxnSpPr>
        <p:spPr>
          <a:xfrm>
            <a:off x="5628824" y="4609426"/>
            <a:ext cx="404515" cy="399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46"/>
          <p:cNvCxnSpPr>
            <a:stCxn id="12" idx="4"/>
            <a:endCxn id="14" idx="7"/>
          </p:cNvCxnSpPr>
          <p:nvPr/>
        </p:nvCxnSpPr>
        <p:spPr>
          <a:xfrm flipH="1">
            <a:off x="7051685" y="4608630"/>
            <a:ext cx="449750" cy="4002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35"/>
          <p:cNvSpPr txBox="1"/>
          <p:nvPr/>
        </p:nvSpPr>
        <p:spPr>
          <a:xfrm>
            <a:off x="7731913" y="5013120"/>
            <a:ext cx="944543" cy="530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App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en-US" sz="1500" b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Analysis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21" name="Straight Arrow Connector 37"/>
          <p:cNvCxnSpPr/>
          <p:nvPr/>
        </p:nvCxnSpPr>
        <p:spPr>
          <a:xfrm>
            <a:off x="7405672" y="3907648"/>
            <a:ext cx="71280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36"/>
          <p:cNvCxnSpPr/>
          <p:nvPr/>
        </p:nvCxnSpPr>
        <p:spPr>
          <a:xfrm>
            <a:off x="8118472" y="2060848"/>
            <a:ext cx="0" cy="184680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53"/>
          <p:cNvSpPr/>
          <p:nvPr/>
        </p:nvSpPr>
        <p:spPr>
          <a:xfrm>
            <a:off x="6908337" y="2780872"/>
            <a:ext cx="99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err="1"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Bytecode</a:t>
            </a:r>
            <a:endParaRPr lang="en-SG" sz="1500">
              <a:effectLst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24" name="Straight Arrow Connector 30"/>
          <p:cNvCxnSpPr>
            <a:stCxn id="9" idx="2"/>
          </p:cNvCxnSpPr>
          <p:nvPr/>
        </p:nvCxnSpPr>
        <p:spPr>
          <a:xfrm>
            <a:off x="5700593" y="2996896"/>
            <a:ext cx="0" cy="382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31"/>
          <p:cNvCxnSpPr>
            <a:stCxn id="23" idx="2"/>
            <a:endCxn id="11" idx="0"/>
          </p:cNvCxnSpPr>
          <p:nvPr/>
        </p:nvCxnSpPr>
        <p:spPr>
          <a:xfrm>
            <a:off x="7403337" y="2996896"/>
            <a:ext cx="0" cy="384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496" y="6351711"/>
            <a:ext cx="633670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In contrast, the failure rate of </a:t>
            </a:r>
            <a:r>
              <a:rPr lang="en-US" altLang="zh-CN" sz="2400" err="1"/>
              <a:t>apktool</a:t>
            </a:r>
            <a:r>
              <a:rPr lang="en-US" altLang="zh-CN" sz="2400"/>
              <a:t> is 6/1,000.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Retrieving Declared SDK Versions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5144"/>
          </a:xfrm>
        </p:spPr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Observed and handled two kinds of </a:t>
            </a:r>
            <a:r>
              <a:rPr lang="en-US" altLang="zh-CN" i="1"/>
              <a:t>special</a:t>
            </a:r>
            <a:r>
              <a:rPr lang="en-US" altLang="zh-CN"/>
              <a:t> cases:</a:t>
            </a:r>
          </a:p>
          <a:p>
            <a:pPr lvl="1"/>
            <a:r>
              <a:rPr lang="en-US" altLang="zh-CN"/>
              <a:t>Some apps define </a:t>
            </a:r>
            <a:r>
              <a:rPr lang="en-US" altLang="zh-CN" err="1">
                <a:latin typeface="Times New Roman" pitchFamily="18" charset="0"/>
                <a:cs typeface="Times New Roman" pitchFamily="18" charset="0"/>
              </a:rPr>
              <a:t>minSdkVersion</a:t>
            </a:r>
            <a:r>
              <a:rPr lang="en-US" altLang="zh-CN"/>
              <a:t> multiple times, for which we only extract the first value.</a:t>
            </a:r>
          </a:p>
          <a:p>
            <a:pPr lvl="1"/>
            <a:r>
              <a:rPr lang="en-US" altLang="zh-CN"/>
              <a:t>We apply the by-default rules for the non-defined </a:t>
            </a:r>
            <a:r>
              <a:rPr lang="en-US" altLang="zh-CN" err="1">
                <a:latin typeface="Times New Roman" pitchFamily="18" charset="0"/>
                <a:cs typeface="Times New Roman" pitchFamily="18" charset="0"/>
              </a:rPr>
              <a:t>minSdkVersion</a:t>
            </a:r>
            <a:r>
              <a:rPr lang="en-US" altLang="zh-CN"/>
              <a:t> and </a:t>
            </a:r>
            <a:r>
              <a:rPr lang="en-US" altLang="zh-CN" err="1">
                <a:latin typeface="Times New Roman" pitchFamily="18" charset="0"/>
                <a:cs typeface="Times New Roman" pitchFamily="18" charset="0"/>
              </a:rPr>
              <a:t>targetSdkVersion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56792"/>
            <a:ext cx="9172372" cy="23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b="1" dirty="0"/>
              <a:t>Extracting API Calls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401" y="953344"/>
            <a:ext cx="742319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68552" y="4221088"/>
            <a:ext cx="3779912" cy="461665"/>
          </a:xfrm>
          <a:prstGeom prst="rect">
            <a:avLst/>
          </a:prstGeom>
          <a:solidFill>
            <a:srgbClr val="92D050"/>
          </a:solidFill>
        </p:spPr>
        <p:txBody>
          <a:bodyPr wrap="square" lIns="90000" rIns="90000" rtlCol="0">
            <a:spAutoFit/>
          </a:bodyPr>
          <a:lstStyle/>
          <a:p>
            <a:r>
              <a:rPr lang="en-US" altLang="zh-CN" sz="2400"/>
              <a:t>(1) Locate the “invoke” lines</a:t>
            </a:r>
            <a:endParaRPr lang="zh-CN" altLang="en-US" sz="2400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2627784" y="4451921"/>
            <a:ext cx="2340768" cy="5612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68552" y="5559623"/>
            <a:ext cx="3779912" cy="461665"/>
          </a:xfrm>
          <a:prstGeom prst="rect">
            <a:avLst/>
          </a:prstGeom>
          <a:solidFill>
            <a:srgbClr val="92D050"/>
          </a:solidFill>
        </p:spPr>
        <p:txBody>
          <a:bodyPr wrap="square" lIns="90000" rIns="90000" rtlCol="0">
            <a:spAutoFit/>
          </a:bodyPr>
          <a:lstStyle/>
          <a:p>
            <a:r>
              <a:rPr lang="en-US" altLang="zh-CN" sz="2400"/>
              <a:t>(2) Extract the API portion </a:t>
            </a:r>
            <a:endParaRPr lang="zh-CN" altLang="en-US" sz="2400"/>
          </a:p>
        </p:txBody>
      </p:sp>
      <p:cxnSp>
        <p:nvCxnSpPr>
          <p:cNvPr id="9" name="直接箭头连接符 8"/>
          <p:cNvCxnSpPr>
            <a:stCxn id="8" idx="0"/>
          </p:cNvCxnSpPr>
          <p:nvPr/>
        </p:nvCxnSpPr>
        <p:spPr>
          <a:xfrm flipH="1" flipV="1">
            <a:off x="4644008" y="5301208"/>
            <a:ext cx="2214500" cy="2584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8552" y="6279703"/>
            <a:ext cx="3779912" cy="461665"/>
          </a:xfrm>
          <a:prstGeom prst="rect">
            <a:avLst/>
          </a:prstGeom>
          <a:solidFill>
            <a:srgbClr val="92D050"/>
          </a:solidFill>
        </p:spPr>
        <p:txBody>
          <a:bodyPr wrap="square" lIns="90000" rIns="90000" rtlCol="0">
            <a:spAutoFit/>
          </a:bodyPr>
          <a:lstStyle/>
          <a:p>
            <a:r>
              <a:rPr lang="en-US" altLang="zh-CN" sz="2400"/>
              <a:t>(3) Remove the redundancy </a:t>
            </a:r>
            <a:endParaRPr lang="zh-CN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4968552" y="2420888"/>
            <a:ext cx="3923928" cy="830997"/>
          </a:xfrm>
          <a:prstGeom prst="rect">
            <a:avLst/>
          </a:prstGeom>
          <a:solidFill>
            <a:srgbClr val="FFC000"/>
          </a:solidFill>
        </p:spPr>
        <p:txBody>
          <a:bodyPr wrap="square" lIns="90000" rIns="36000" rtlCol="0">
            <a:spAutoFit/>
          </a:bodyPr>
          <a:lstStyle/>
          <a:p>
            <a:r>
              <a:rPr lang="en-US" altLang="zh-CN" sz="2400"/>
              <a:t>(1) Also locate the “class” line</a:t>
            </a:r>
          </a:p>
          <a:p>
            <a:r>
              <a:rPr lang="en-US" altLang="zh-CN" sz="2400"/>
              <a:t>(for excluding the library code)</a:t>
            </a:r>
            <a:endParaRPr lang="zh-CN" altLang="en-US" sz="2400"/>
          </a:p>
        </p:txBody>
      </p:sp>
      <p:cxnSp>
        <p:nvCxnSpPr>
          <p:cNvPr id="14" name="直接箭头连接符 13"/>
          <p:cNvCxnSpPr>
            <a:cxnSpLocks/>
            <a:stCxn id="13" idx="1"/>
          </p:cNvCxnSpPr>
          <p:nvPr/>
        </p:nvCxnSpPr>
        <p:spPr>
          <a:xfrm flipH="1" flipV="1">
            <a:off x="4283968" y="2060849"/>
            <a:ext cx="684584" cy="7755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1340768"/>
            <a:ext cx="4572000" cy="461665"/>
          </a:xfrm>
          <a:prstGeom prst="rect">
            <a:avLst/>
          </a:prstGeom>
          <a:solidFill>
            <a:srgbClr val="FFC000"/>
          </a:solidFill>
        </p:spPr>
        <p:txBody>
          <a:bodyPr wrap="square" lIns="90000" rIns="36000" rtlCol="0">
            <a:spAutoFit/>
          </a:bodyPr>
          <a:lstStyle/>
          <a:p>
            <a:r>
              <a:rPr lang="en-US" altLang="zh-CN" sz="2400"/>
              <a:t>Whether </a:t>
            </a:r>
            <a:r>
              <a:rPr lang="en-US" altLang="zh-CN" sz="2400" err="1"/>
              <a:t>clsName</a:t>
            </a:r>
            <a:r>
              <a:rPr lang="en-US" altLang="zh-CN" sz="2400"/>
              <a:t> covers </a:t>
            </a:r>
            <a:r>
              <a:rPr lang="en-US" altLang="zh-CN" sz="2400" err="1"/>
              <a:t>pkgName</a:t>
            </a:r>
            <a:endParaRPr lang="zh-CN" alt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13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Computing the Levels of API Calls</a:t>
            </a:r>
            <a:endParaRPr lang="zh-CN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395536" y="2051556"/>
            <a:ext cx="26279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app API calls: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628800"/>
            <a:ext cx="13681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err="1">
                <a:latin typeface="Times New Roman" pitchFamily="18" charset="0"/>
                <a:cs typeface="Times New Roman" pitchFamily="18" charset="0"/>
              </a:rPr>
              <a:t>minLevel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1628800"/>
            <a:ext cx="17281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err="1">
                <a:latin typeface="Times New Roman" pitchFamily="18" charset="0"/>
                <a:cs typeface="Times New Roman" pitchFamily="18" charset="0"/>
              </a:rPr>
              <a:t>maxLevel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41"/>
          <p:cNvGrpSpPr/>
          <p:nvPr/>
        </p:nvGrpSpPr>
        <p:grpSpPr>
          <a:xfrm>
            <a:off x="3996288" y="2143309"/>
            <a:ext cx="3168000" cy="216000"/>
            <a:chOff x="3942110" y="4159533"/>
            <a:chExt cx="3168000" cy="2160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942110" y="4267533"/>
              <a:ext cx="3168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942110" y="4159533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10110" y="4159533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83568" y="2852936"/>
            <a:ext cx="3600400" cy="295232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60032" y="2852936"/>
            <a:ext cx="3600400" cy="295232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71600" y="3068960"/>
            <a:ext cx="1224136" cy="12241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/>
              <a:t>API added in  v1</a:t>
            </a:r>
            <a:endParaRPr lang="zh-CN" altLang="en-US" sz="2400" b="1" dirty="0"/>
          </a:p>
        </p:txBody>
      </p:sp>
      <p:sp>
        <p:nvSpPr>
          <p:cNvPr id="15" name="椭圆 14"/>
          <p:cNvSpPr/>
          <p:nvPr/>
        </p:nvSpPr>
        <p:spPr>
          <a:xfrm>
            <a:off x="2627784" y="3068960"/>
            <a:ext cx="1224136" cy="12241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/>
              <a:t>API added in v5</a:t>
            </a:r>
            <a:endParaRPr lang="zh-CN" altLang="en-US" sz="2400" b="1" dirty="0"/>
          </a:p>
        </p:txBody>
      </p:sp>
      <p:sp>
        <p:nvSpPr>
          <p:cNvPr id="16" name="椭圆 15"/>
          <p:cNvSpPr/>
          <p:nvPr/>
        </p:nvSpPr>
        <p:spPr>
          <a:xfrm>
            <a:off x="2627784" y="4437112"/>
            <a:ext cx="1224136" cy="12241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/>
              <a:t>API added in v9</a:t>
            </a:r>
            <a:endParaRPr lang="zh-CN" altLang="en-US" sz="2400" b="1" dirty="0"/>
          </a:p>
        </p:txBody>
      </p:sp>
      <p:sp>
        <p:nvSpPr>
          <p:cNvPr id="17" name="椭圆 16"/>
          <p:cNvSpPr/>
          <p:nvPr/>
        </p:nvSpPr>
        <p:spPr>
          <a:xfrm>
            <a:off x="971600" y="4437112"/>
            <a:ext cx="1224136" cy="12241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/>
              <a:t>API added in v1</a:t>
            </a:r>
            <a:endParaRPr lang="zh-CN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43608" y="6021288"/>
            <a:ext cx="2592288" cy="461665"/>
          </a:xfrm>
          <a:prstGeom prst="rect">
            <a:avLst/>
          </a:prstGeom>
          <a:solidFill>
            <a:srgbClr val="FFC000"/>
          </a:solidFill>
        </p:spPr>
        <p:txBody>
          <a:bodyPr wrap="square" lIns="90000" rIns="36000" rtlCol="0">
            <a:spAutoFit/>
          </a:bodyPr>
          <a:lstStyle/>
          <a:p>
            <a:pPr algn="ctr"/>
            <a:r>
              <a:rPr lang="en-US" altLang="zh-CN" sz="2400" err="1"/>
              <a:t>minLevel</a:t>
            </a:r>
            <a:r>
              <a:rPr lang="en-US" altLang="zh-CN" sz="2400"/>
              <a:t> = 9</a:t>
            </a:r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5220072" y="3068960"/>
            <a:ext cx="1224136" cy="1224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/>
              <a:t>API never </a:t>
            </a:r>
            <a:r>
              <a:rPr lang="en-US" altLang="zh-CN" b="1" dirty="0"/>
              <a:t>removed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6876256" y="3068960"/>
            <a:ext cx="1224136" cy="1224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/>
              <a:t>API </a:t>
            </a:r>
            <a:r>
              <a:rPr lang="en-US" altLang="zh-CN" b="1" dirty="0"/>
              <a:t>removed </a:t>
            </a:r>
            <a:r>
              <a:rPr lang="en-US" altLang="zh-CN" sz="2400" b="1" dirty="0"/>
              <a:t>in v17</a:t>
            </a:r>
            <a:endParaRPr lang="zh-CN" altLang="en-US" sz="2400" b="1" dirty="0"/>
          </a:p>
        </p:txBody>
      </p:sp>
      <p:sp>
        <p:nvSpPr>
          <p:cNvPr id="21" name="椭圆 20"/>
          <p:cNvSpPr/>
          <p:nvPr/>
        </p:nvSpPr>
        <p:spPr>
          <a:xfrm>
            <a:off x="6876256" y="4437112"/>
            <a:ext cx="1224136" cy="1224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</a:rPr>
              <a:t>API </a:t>
            </a:r>
            <a:r>
              <a:rPr lang="en-US" altLang="zh-CN" b="1" dirty="0">
                <a:solidFill>
                  <a:prstClr val="white"/>
                </a:solidFill>
              </a:rPr>
              <a:t>removed </a:t>
            </a:r>
            <a:r>
              <a:rPr lang="en-US" altLang="zh-CN" sz="2400" b="1" dirty="0">
                <a:solidFill>
                  <a:prstClr val="white"/>
                </a:solidFill>
              </a:rPr>
              <a:t>in v19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220072" y="4437112"/>
            <a:ext cx="1224136" cy="1224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</a:rPr>
              <a:t>API never </a:t>
            </a:r>
            <a:r>
              <a:rPr lang="en-US" altLang="zh-CN" b="1" dirty="0">
                <a:solidFill>
                  <a:prstClr val="white"/>
                </a:solidFill>
              </a:rPr>
              <a:t>removed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4088" y="6021288"/>
            <a:ext cx="2592288" cy="461665"/>
          </a:xfrm>
          <a:prstGeom prst="rect">
            <a:avLst/>
          </a:prstGeom>
          <a:solidFill>
            <a:srgbClr val="FFC000"/>
          </a:solidFill>
        </p:spPr>
        <p:txBody>
          <a:bodyPr wrap="square" lIns="90000" rIns="36000" rtlCol="0">
            <a:spAutoFit/>
          </a:bodyPr>
          <a:lstStyle/>
          <a:p>
            <a:pPr algn="ctr"/>
            <a:r>
              <a:rPr lang="en-US" altLang="zh-CN" sz="2400" err="1"/>
              <a:t>maxLevel</a:t>
            </a:r>
            <a:r>
              <a:rPr lang="en-US" altLang="zh-CN" sz="2400"/>
              <a:t> = 17</a:t>
            </a:r>
            <a:endParaRPr lang="zh-CN" alt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1161143" y="2583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Evaluation</a:t>
            </a:r>
            <a:endParaRPr lang="zh-CN" altLang="en-US" b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Research Questions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7846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RQ1: </a:t>
            </a:r>
            <a:r>
              <a:rPr lang="en-US" altLang="zh-CN" dirty="0"/>
              <a:t>What are the </a:t>
            </a:r>
            <a:r>
              <a:rPr lang="en-US" altLang="zh-CN" i="1" dirty="0">
                <a:solidFill>
                  <a:srgbClr val="3366FF"/>
                </a:solidFill>
              </a:rPr>
              <a:t>characteristics</a:t>
            </a:r>
            <a:r>
              <a:rPr lang="en-US" altLang="zh-CN" dirty="0"/>
              <a:t> of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DSDK</a:t>
            </a:r>
            <a:r>
              <a:rPr lang="en-US" altLang="zh-CN" dirty="0"/>
              <a:t> versions in real-world apps?</a:t>
            </a:r>
          </a:p>
          <a:p>
            <a:endParaRPr lang="en-US" altLang="zh-CN" dirty="0"/>
          </a:p>
          <a:p>
            <a:r>
              <a:rPr lang="en-US" altLang="zh-CN" b="1" dirty="0"/>
              <a:t>RQ2:</a:t>
            </a:r>
            <a:r>
              <a:rPr lang="en-US" altLang="zh-CN" dirty="0"/>
              <a:t> Could we identify the </a:t>
            </a:r>
            <a:r>
              <a:rPr lang="en-US" altLang="zh-CN" i="1" dirty="0">
                <a:solidFill>
                  <a:srgbClr val="3366FF"/>
                </a:solidFill>
              </a:rPr>
              <a:t>inconsistency</a:t>
            </a:r>
            <a:r>
              <a:rPr lang="en-US" altLang="zh-CN" dirty="0"/>
              <a:t> between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DSDK</a:t>
            </a:r>
            <a:r>
              <a:rPr lang="en-US" altLang="zh-CN" dirty="0"/>
              <a:t> versions and API calls in real apps?</a:t>
            </a:r>
          </a:p>
          <a:p>
            <a:pPr lvl="1"/>
            <a:r>
              <a:rPr lang="en-US" altLang="zh-CN" dirty="0"/>
              <a:t>In particular, could we discover crash bugs and potential security vulnerabilities?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Key Findings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75447" cy="4422477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3366FF"/>
                </a:solidFill>
              </a:rPr>
              <a:t>Out of 23,125 apps we analyzed:</a:t>
            </a:r>
          </a:p>
          <a:p>
            <a:r>
              <a:rPr lang="en-US" altLang="zh-CN" dirty="0"/>
              <a:t>Around </a:t>
            </a:r>
            <a:r>
              <a:rPr lang="en-US" altLang="zh-CN" b="1" dirty="0"/>
              <a:t>17% apps </a:t>
            </a:r>
            <a:r>
              <a:rPr lang="en-US" altLang="zh-CN" dirty="0"/>
              <a:t>do not claim the targeted DSDK versions or declare them inappropriately.</a:t>
            </a:r>
          </a:p>
          <a:p>
            <a:r>
              <a:rPr lang="en-US" altLang="zh-CN" dirty="0"/>
              <a:t>Around </a:t>
            </a:r>
            <a:r>
              <a:rPr lang="en-US" altLang="zh-CN" b="1" dirty="0"/>
              <a:t>1.8K apps </a:t>
            </a:r>
            <a:r>
              <a:rPr lang="en-US" altLang="zh-CN" dirty="0"/>
              <a:t>under-set the minimum DSDK versions, causing them to crash when running on lower platforms.</a:t>
            </a:r>
          </a:p>
          <a:p>
            <a:r>
              <a:rPr lang="en-US" altLang="zh-CN" dirty="0"/>
              <a:t>Over </a:t>
            </a:r>
            <a:r>
              <a:rPr lang="en-US" altLang="zh-CN" b="1" dirty="0"/>
              <a:t>400 apps </a:t>
            </a:r>
            <a:r>
              <a:rPr lang="en-US" altLang="zh-CN" dirty="0"/>
              <a:t>under-claim the targeted DSDK versions, making them potentially exploitable by remote code execution.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188640"/>
            <a:ext cx="7560840" cy="15841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/>
              <a:t>The fast-evolving Android has multiple platform versions active in the market!</a:t>
            </a:r>
            <a:endParaRPr lang="zh-CN" altLang="en-US" sz="36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97352"/>
            <a:ext cx="37799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Image source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: http://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olx.uz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obyavlenie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E:\@SG\course\IS706\project\figures\Best-Android-Apps-List-of-50-Free-Android-Ap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956" y="4365104"/>
            <a:ext cx="792088" cy="7920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53898" y="5085184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An Android App</a:t>
            </a:r>
            <a:endParaRPr lang="zh-CN" altLang="en-US" b="1"/>
          </a:p>
        </p:txBody>
      </p:sp>
      <p:cxnSp>
        <p:nvCxnSpPr>
          <p:cNvPr id="12" name="直接箭头连接符 11"/>
          <p:cNvCxnSpPr>
            <a:stCxn id="1028" idx="0"/>
          </p:cNvCxnSpPr>
          <p:nvPr/>
        </p:nvCxnSpPr>
        <p:spPr>
          <a:xfrm flipH="1" flipV="1">
            <a:off x="1835696" y="3501008"/>
            <a:ext cx="2736304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28" idx="0"/>
          </p:cNvCxnSpPr>
          <p:nvPr/>
        </p:nvCxnSpPr>
        <p:spPr>
          <a:xfrm flipV="1">
            <a:off x="4572000" y="3429000"/>
            <a:ext cx="0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28" idx="0"/>
          </p:cNvCxnSpPr>
          <p:nvPr/>
        </p:nvCxnSpPr>
        <p:spPr>
          <a:xfrm flipV="1">
            <a:off x="4572000" y="3501008"/>
            <a:ext cx="2664296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Documents and Settings\clzqwdy\My Documents\MyQQ\853266073\Image\C2C\69143360CC086491D4D759CA3489883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7964" y="3356992"/>
            <a:ext cx="648072" cy="864096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5148064" y="4365104"/>
            <a:ext cx="295232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>
                <a:solidFill>
                  <a:srgbClr val="3366FF"/>
                </a:solidFill>
              </a:rPr>
              <a:t>Declare the supported platform SDK versions</a:t>
            </a:r>
            <a:endParaRPr lang="zh-CN" altLang="en-US" sz="2400">
              <a:solidFill>
                <a:srgbClr val="3366FF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64438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爆炸形 1 13"/>
          <p:cNvSpPr/>
          <p:nvPr/>
        </p:nvSpPr>
        <p:spPr>
          <a:xfrm>
            <a:off x="6336704" y="5085184"/>
            <a:ext cx="2699792" cy="1728192"/>
          </a:xfrm>
          <a:prstGeom prst="irregularSeal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/>
              <a:t>a modern software mechanism</a:t>
            </a:r>
            <a:endParaRPr lang="zh-CN" alt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638860"/>
            <a:ext cx="7340600" cy="172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74638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>
                <a:latin typeface="+mj-lt"/>
                <a:ea typeface="+mj-ea"/>
                <a:cs typeface="+mj-cs"/>
              </a:rPr>
              <a:t>Not all apps define the </a:t>
            </a:r>
            <a:r>
              <a:rPr lang="en-SG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minSdkVersion</a:t>
            </a:r>
            <a:r>
              <a:rPr lang="en-SG" b="1" dirty="0">
                <a:latin typeface="+mj-lt"/>
                <a:ea typeface="+mj-ea"/>
                <a:cs typeface="+mj-cs"/>
              </a:rPr>
              <a:t> and </a:t>
            </a:r>
            <a:r>
              <a:rPr lang="en-SG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targetSdkVersion</a:t>
            </a:r>
            <a:r>
              <a:rPr lang="en-SG" b="1" dirty="0">
                <a:latin typeface="+mj-lt"/>
                <a:ea typeface="+mj-ea"/>
                <a:cs typeface="+mj-cs"/>
              </a:rPr>
              <a:t> attributes, and 16.5% apps do not claim the </a:t>
            </a:r>
            <a:r>
              <a:rPr lang="en-SG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targetSdkVersion</a:t>
            </a:r>
            <a:r>
              <a:rPr lang="en-SG" b="1" dirty="0">
                <a:latin typeface="+mj-lt"/>
                <a:ea typeface="+mj-ea"/>
                <a:cs typeface="+mj-cs"/>
              </a:rPr>
              <a:t> attributes.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636912"/>
            <a:ext cx="8730147" cy="26466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S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642" y="296139"/>
            <a:ext cx="8229600" cy="2088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b="1" dirty="0">
                <a:latin typeface="+mj-lt"/>
                <a:ea typeface="+mj-ea"/>
                <a:cs typeface="+mj-cs"/>
              </a:rPr>
              <a:t>The minimal platform versions most apps support are Android 2.3 and 2.2, whereas the most targeted platform versions are Android 4.4 and 5.0.   (for our dataset in July 2015)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2852936"/>
            <a:ext cx="4476074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578" y="2852936"/>
            <a:ext cx="4434147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023" y="26369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Android 2.3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椭圆 6"/>
          <p:cNvSpPr/>
          <p:nvPr/>
        </p:nvSpPr>
        <p:spPr>
          <a:xfrm>
            <a:off x="8388424" y="3933056"/>
            <a:ext cx="432048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6"/>
          <p:cNvSpPr/>
          <p:nvPr/>
        </p:nvSpPr>
        <p:spPr>
          <a:xfrm>
            <a:off x="8028384" y="2780928"/>
            <a:ext cx="432048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6"/>
          <p:cNvSpPr/>
          <p:nvPr/>
        </p:nvSpPr>
        <p:spPr>
          <a:xfrm>
            <a:off x="2015716" y="3068960"/>
            <a:ext cx="432048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6"/>
          <p:cNvSpPr/>
          <p:nvPr/>
        </p:nvSpPr>
        <p:spPr>
          <a:xfrm>
            <a:off x="1763688" y="3652982"/>
            <a:ext cx="432048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1881" y="3573016"/>
            <a:ext cx="1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Android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24328" y="238437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Android 4.4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0412" y="3358733"/>
            <a:ext cx="97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Android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324671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57400"/>
            <a:ext cx="7189073" cy="528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Around 1.8K apps under-set the </a:t>
            </a:r>
            <a:r>
              <a:rPr lang="en-US" altLang="zh-CN" sz="3200" b="1" dirty="0" err="1">
                <a:latin typeface="Times New Roman" pitchFamily="18" charset="0"/>
                <a:cs typeface="Times New Roman" pitchFamily="18" charset="0"/>
              </a:rPr>
              <a:t>minSdkVersion</a:t>
            </a:r>
            <a:r>
              <a:rPr lang="en-US" altLang="zh-CN" sz="3200" b="1" dirty="0"/>
              <a:t> value, causing them to crash on lower platforms.</a:t>
            </a:r>
            <a:endParaRPr lang="zh-CN" altLang="en-US" sz="32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068960"/>
            <a:ext cx="7740352" cy="15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403648" y="4145084"/>
            <a:ext cx="180020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4725144"/>
            <a:ext cx="3456384" cy="461665"/>
          </a:xfrm>
          <a:prstGeom prst="rect">
            <a:avLst/>
          </a:prstGeom>
          <a:solidFill>
            <a:srgbClr val="FFC000"/>
          </a:solidFill>
        </p:spPr>
        <p:txBody>
          <a:bodyPr wrap="square" lIns="90000" rIns="90000" rtlCol="0">
            <a:spAutoFit/>
          </a:bodyPr>
          <a:lstStyle/>
          <a:p>
            <a:r>
              <a:rPr lang="en-US" altLang="zh-CN" sz="2400" err="1"/>
              <a:t>minLevel</a:t>
            </a:r>
            <a:r>
              <a:rPr lang="en-US" altLang="zh-CN" sz="2400"/>
              <a:t> &gt; </a:t>
            </a:r>
            <a:r>
              <a:rPr lang="en-US" altLang="zh-CN" sz="2400" err="1"/>
              <a:t>minSdkVersion</a:t>
            </a:r>
            <a:endParaRPr lang="zh-CN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755576" y="6309320"/>
            <a:ext cx="144016" cy="461665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971600" y="6309320"/>
            <a:ext cx="360040" cy="461665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sz="2400"/>
              <a:t>10</a:t>
            </a:r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827584" y="3429000"/>
            <a:ext cx="0" cy="2880320"/>
          </a:xfrm>
          <a:prstGeom prst="line">
            <a:avLst/>
          </a:prstGeom>
          <a:ln w="571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43608" y="2348880"/>
            <a:ext cx="0" cy="3960440"/>
          </a:xfrm>
          <a:prstGeom prst="line">
            <a:avLst/>
          </a:prstGeom>
          <a:ln w="571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83568" y="3212976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403648" y="5301208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03648" y="580526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07704" y="5229200"/>
            <a:ext cx="5328592" cy="461665"/>
          </a:xfrm>
          <a:prstGeom prst="rect">
            <a:avLst/>
          </a:prstGeom>
          <a:solidFill>
            <a:srgbClr val="92D050"/>
          </a:solidFill>
        </p:spPr>
        <p:txBody>
          <a:bodyPr wrap="square" lIns="90000" rIns="90000" rtlCol="0">
            <a:spAutoFit/>
          </a:bodyPr>
          <a:lstStyle/>
          <a:p>
            <a:r>
              <a:rPr lang="en-US" altLang="zh-CN" sz="2400" dirty="0" err="1"/>
              <a:t>apiOverNum</a:t>
            </a:r>
            <a:r>
              <a:rPr lang="en-US" altLang="zh-CN" sz="2400" dirty="0"/>
              <a:t> &gt;=5:  1 – 60% = 40% = 1,750 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07704" y="5733256"/>
            <a:ext cx="5328592" cy="461665"/>
          </a:xfrm>
          <a:prstGeom prst="rect">
            <a:avLst/>
          </a:prstGeom>
          <a:solidFill>
            <a:srgbClr val="92D050"/>
          </a:solidFill>
        </p:spPr>
        <p:txBody>
          <a:bodyPr wrap="square" lIns="90000" rIns="90000" rtlCol="0">
            <a:spAutoFit/>
          </a:bodyPr>
          <a:lstStyle/>
          <a:p>
            <a:r>
              <a:rPr lang="en-US" altLang="zh-CN" sz="2400" err="1"/>
              <a:t>apiOverNum</a:t>
            </a:r>
            <a:r>
              <a:rPr lang="en-US" altLang="zh-CN" sz="2400"/>
              <a:t> &gt;=10:  1 – 84% = 16% = 692</a:t>
            </a:r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899592" y="220486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Around 400 apps fail to update their </a:t>
            </a:r>
            <a:r>
              <a:rPr lang="en-US" altLang="zh-CN" sz="3200" b="1" dirty="0" err="1">
                <a:latin typeface="Times New Roman" pitchFamily="18" charset="0"/>
                <a:cs typeface="Times New Roman" pitchFamily="18" charset="0"/>
              </a:rPr>
              <a:t>targetSdkVersion</a:t>
            </a:r>
            <a:r>
              <a:rPr lang="en-US" altLang="zh-CN" sz="3200" b="1" dirty="0"/>
              <a:t> values, making them potentially exploitable by remote code execution.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>
                <a:solidFill>
                  <a:srgbClr val="3366FF"/>
                </a:solidFill>
              </a:rPr>
              <a:t>909 </a:t>
            </a:r>
            <a:r>
              <a:rPr lang="en-US" altLang="zh-CN" sz="3200"/>
              <a:t>apps call the </a:t>
            </a:r>
            <a:r>
              <a:rPr lang="en-US" altLang="zh-CN" sz="3200" err="1"/>
              <a:t>addJavascriptInterface</a:t>
            </a:r>
            <a:r>
              <a:rPr lang="en-US" altLang="zh-CN" sz="3200"/>
              <a:t>() API</a:t>
            </a:r>
          </a:p>
          <a:p>
            <a:pPr lvl="1"/>
            <a:r>
              <a:rPr lang="en-US" altLang="zh-CN"/>
              <a:t>Based on all API calls for app codes.</a:t>
            </a:r>
          </a:p>
          <a:p>
            <a:pPr lvl="1"/>
            <a:endParaRPr lang="en-US" altLang="zh-CN"/>
          </a:p>
          <a:p>
            <a:r>
              <a:rPr lang="en-US" altLang="zh-CN">
                <a:solidFill>
                  <a:srgbClr val="3366FF"/>
                </a:solidFill>
              </a:rPr>
              <a:t>413</a:t>
            </a:r>
            <a:r>
              <a:rPr lang="en-US" altLang="zh-CN"/>
              <a:t> apps are potentially vulnerable,</a:t>
            </a:r>
          </a:p>
          <a:p>
            <a:pPr lvl="1"/>
            <a:r>
              <a:rPr lang="en-US" altLang="zh-CN"/>
              <a:t>Because their </a:t>
            </a:r>
            <a:r>
              <a:rPr lang="en-US" altLang="zh-CN" err="1">
                <a:latin typeface="Times New Roman" pitchFamily="18" charset="0"/>
                <a:cs typeface="Times New Roman" pitchFamily="18" charset="0"/>
              </a:rPr>
              <a:t>targetSdkVersion</a:t>
            </a:r>
            <a:r>
              <a:rPr lang="en-US" altLang="zh-CN"/>
              <a:t> &lt; 17 (Android 4.2)</a:t>
            </a:r>
          </a:p>
          <a:p>
            <a:pPr lvl="1"/>
            <a:r>
              <a:rPr lang="en-US" altLang="zh-CN"/>
              <a:t>Interestingly, </a:t>
            </a:r>
            <a:r>
              <a:rPr lang="en-US" altLang="zh-CN">
                <a:solidFill>
                  <a:srgbClr val="3366FF"/>
                </a:solidFill>
              </a:rPr>
              <a:t>238</a:t>
            </a:r>
            <a:r>
              <a:rPr lang="en-US" altLang="zh-CN"/>
              <a:t> of them do not define the </a:t>
            </a:r>
            <a:r>
              <a:rPr lang="en-US" altLang="zh-CN" err="1"/>
              <a:t>targetSdkVersion</a:t>
            </a:r>
            <a:r>
              <a:rPr lang="en-US" altLang="zh-CN"/>
              <a:t> attribute (i.e., it is null).</a:t>
            </a:r>
          </a:p>
          <a:p>
            <a:pPr lvl="1"/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Conclusions and Takeaways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2578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We are </a:t>
            </a:r>
            <a:r>
              <a:rPr lang="en-US" altLang="zh-CN" dirty="0">
                <a:solidFill>
                  <a:srgbClr val="FF0000"/>
                </a:solidFill>
              </a:rPr>
              <a:t>the first to systematically measure</a:t>
            </a:r>
            <a:r>
              <a:rPr lang="en-US" altLang="zh-CN" dirty="0"/>
              <a:t> the declared SDK versions (</a:t>
            </a:r>
            <a:r>
              <a:rPr lang="en-US" altLang="zh-CN" dirty="0">
                <a:solidFill>
                  <a:srgbClr val="3366FF"/>
                </a:solidFill>
              </a:rPr>
              <a:t>a modern software mechanism</a:t>
            </a:r>
            <a:r>
              <a:rPr lang="en-US" altLang="zh-CN" dirty="0"/>
              <a:t>) and their consistency with API calls in Android apps.</a:t>
            </a:r>
          </a:p>
          <a:p>
            <a:r>
              <a:rPr lang="en-US" altLang="zh-CN" dirty="0"/>
              <a:t>Two key findings (out of 23,125 apps we analyzed):</a:t>
            </a:r>
          </a:p>
          <a:p>
            <a:pPr lvl="1"/>
            <a:r>
              <a:rPr lang="en-US" altLang="zh-CN" dirty="0"/>
              <a:t>Around </a:t>
            </a:r>
            <a:r>
              <a:rPr lang="en-US" altLang="zh-CN" b="1" dirty="0"/>
              <a:t>1.8K apps </a:t>
            </a:r>
            <a:r>
              <a:rPr lang="en-US" altLang="zh-CN" dirty="0"/>
              <a:t>under-set the minimum DSDK versions, causing them to </a:t>
            </a:r>
            <a:r>
              <a:rPr lang="en-US" altLang="zh-CN" dirty="0">
                <a:solidFill>
                  <a:srgbClr val="3366FF"/>
                </a:solidFill>
              </a:rPr>
              <a:t>crash</a:t>
            </a:r>
            <a:r>
              <a:rPr lang="en-US" altLang="zh-CN" dirty="0"/>
              <a:t> on lower platforms;</a:t>
            </a:r>
          </a:p>
          <a:p>
            <a:pPr lvl="1"/>
            <a:r>
              <a:rPr lang="en-US" altLang="zh-CN" dirty="0"/>
              <a:t>Over </a:t>
            </a:r>
            <a:r>
              <a:rPr lang="en-US" altLang="zh-CN" b="1" dirty="0"/>
              <a:t>400 apps </a:t>
            </a:r>
            <a:r>
              <a:rPr lang="en-US" altLang="zh-CN" dirty="0"/>
              <a:t>under-claim the targeted DSDK versions, making them </a:t>
            </a:r>
            <a:r>
              <a:rPr lang="en-US" altLang="zh-CN" dirty="0">
                <a:solidFill>
                  <a:srgbClr val="3366FF"/>
                </a:solidFill>
              </a:rPr>
              <a:t>potentially exploitable </a:t>
            </a:r>
            <a:r>
              <a:rPr lang="en-US" altLang="zh-CN" dirty="0"/>
              <a:t>on all platforms.</a:t>
            </a:r>
          </a:p>
          <a:p>
            <a:pPr lvl="3"/>
            <a:endParaRPr lang="en-US" altLang="zh-CN" dirty="0"/>
          </a:p>
          <a:p>
            <a:r>
              <a:rPr lang="en-US" altLang="zh-CN" dirty="0"/>
              <a:t>Contact: Daoyuan Wu (</a:t>
            </a:r>
            <a:r>
              <a:rPr lang="en-US" altLang="zh-CN" sz="2800" dirty="0">
                <a:hlinkClick r:id="rId3"/>
              </a:rPr>
              <a:t>dywu.2015@smu.edu.sg</a:t>
            </a:r>
            <a:r>
              <a:rPr lang="en-US" altLang="zh-CN" sz="2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E1DD-0ED3-47F0-B979-EF2167871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b="1"/>
              <a:t>Backup 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63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538" y="2060848"/>
            <a:ext cx="5638606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Google Play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rPr lang="en-US" altLang="zh-CN">
                <a:solidFill>
                  <a:srgbClr val="3366FF"/>
                </a:solidFill>
              </a:rPr>
              <a:t>filter</a:t>
            </a:r>
            <a:r>
              <a:rPr lang="en-US" altLang="zh-CN"/>
              <a:t> </a:t>
            </a:r>
            <a:r>
              <a:rPr lang="en-US" altLang="zh-CN" b="1"/>
              <a:t>multiple-</a:t>
            </a:r>
            <a:r>
              <a:rPr lang="en-US" altLang="zh-CN" b="1" err="1"/>
              <a:t>apk</a:t>
            </a:r>
            <a:r>
              <a:rPr lang="en-US" altLang="zh-CN" b="1"/>
              <a:t> apps </a:t>
            </a:r>
            <a:r>
              <a:rPr lang="en-US" altLang="zh-CN"/>
              <a:t>(e.g., </a:t>
            </a:r>
            <a:r>
              <a:rPr lang="en-US" altLang="zh-CN" err="1"/>
              <a:t>Facebook</a:t>
            </a:r>
            <a:r>
              <a:rPr lang="en-US" altLang="zh-CN"/>
              <a:t>)</a:t>
            </a:r>
          </a:p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184745" y="4653136"/>
            <a:ext cx="1656184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84745" y="5589240"/>
            <a:ext cx="1656184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8521" y="5589240"/>
            <a:ext cx="1656184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44985" y="4653136"/>
            <a:ext cx="1512168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E:\@SG\course\IS706\project\figures\big-logo.png">
            <a:extLst>
              <a:ext uri="{FF2B5EF4-FFF2-40B4-BE49-F238E27FC236}">
                <a16:creationId xmlns:a16="http://schemas.microsoft.com/office/drawing/2014/main" id="{D792F4E8-EF6B-493E-99CC-0BAC9352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540398"/>
            <a:ext cx="2114550" cy="1912938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800273-8B00-4805-9114-E71EBC53965A}"/>
              </a:ext>
            </a:extLst>
          </p:cNvPr>
          <p:cNvSpPr txBox="1"/>
          <p:nvPr/>
        </p:nvSpPr>
        <p:spPr>
          <a:xfrm>
            <a:off x="5652120" y="3308791"/>
            <a:ext cx="356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We wrote python scripts based on </a:t>
            </a:r>
            <a:r>
              <a:rPr lang="en-US" altLang="zh-CN" sz="2400" b="1">
                <a:solidFill>
                  <a:srgbClr val="3366FF"/>
                </a:solidFill>
              </a:rPr>
              <a:t>Selenium</a:t>
            </a:r>
            <a:r>
              <a:rPr lang="en-US" altLang="zh-CN" sz="2400"/>
              <a:t>, a web browser automation tool.</a:t>
            </a:r>
            <a:endParaRPr lang="zh-CN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/>
              <a:t>The download distribution of multiple-</a:t>
            </a:r>
            <a:r>
              <a:rPr lang="en-US" altLang="zh-CN" b="1" err="1"/>
              <a:t>apk</a:t>
            </a:r>
            <a:r>
              <a:rPr lang="en-US" altLang="zh-CN" b="1"/>
              <a:t> apps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56792"/>
            <a:ext cx="443758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5520" y="1556792"/>
            <a:ext cx="4518480" cy="495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9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</a:t>
            </a:r>
            <a:r>
              <a:rPr lang="en-US" altLang="zh-CN" b="1" err="1"/>
              <a:t>api_diff</a:t>
            </a:r>
            <a:r>
              <a:rPr lang="en-US" altLang="zh-CN" b="1"/>
              <a:t> </a:t>
            </a:r>
            <a:r>
              <a:rPr lang="en-US" altLang="zh-CN"/>
              <a:t>is not accurate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One example on a “removed” API:</a:t>
            </a:r>
          </a:p>
          <a:p>
            <a:pPr lvl="1"/>
            <a:r>
              <a:rPr lang="en-US" altLang="zh-CN"/>
              <a:t>android/accounts/</a:t>
            </a:r>
            <a:r>
              <a:rPr lang="en-US" altLang="zh-CN" err="1"/>
              <a:t>AccountManager</a:t>
            </a:r>
            <a:r>
              <a:rPr lang="en-US" altLang="zh-CN"/>
              <a:t>/</a:t>
            </a:r>
            <a:r>
              <a:rPr lang="en-US" altLang="zh-CN" err="1"/>
              <a:t>removeAccount</a:t>
            </a:r>
            <a:r>
              <a:rPr lang="en-US" altLang="zh-CN"/>
              <a:t>(</a:t>
            </a:r>
            <a:r>
              <a:rPr lang="en-US" altLang="zh-CN" err="1"/>
              <a:t>Account;AccountManagerCallback;Handler</a:t>
            </a:r>
            <a:r>
              <a:rPr lang="en-US" altLang="zh-CN"/>
              <a:t>)</a:t>
            </a:r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60" y="3212976"/>
            <a:ext cx="9018080" cy="2600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60848" y="3666392"/>
            <a:ext cx="12204848" cy="2066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5877272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We will use Soot to build an accurate API-SDK mapping by directly analyzing each SDK jar file.</a:t>
            </a:r>
            <a:endParaRPr lang="zh-CN" alt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5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/>
              <a:t>The Declared SDK (</a:t>
            </a:r>
            <a:r>
              <a:rPr lang="en-US" altLang="zh-CN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DSDK</a:t>
            </a:r>
            <a:r>
              <a:rPr lang="en-US" altLang="zh-CN" b="1"/>
              <a:t>) Versions </a:t>
            </a:r>
            <a:br>
              <a:rPr lang="en-US" altLang="zh-CN" b="1"/>
            </a:br>
            <a:r>
              <a:rPr lang="en-US" altLang="zh-CN" b="1"/>
              <a:t>in Android Apps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It is different from the traditional </a:t>
            </a:r>
            <a:r>
              <a:rPr lang="en-US" altLang="zh-CN">
                <a:solidFill>
                  <a:srgbClr val="FF0000"/>
                </a:solidFill>
              </a:rPr>
              <a:t>compiling</a:t>
            </a:r>
            <a:r>
              <a:rPr lang="en-US" altLang="zh-CN"/>
              <a:t> SDK (</a:t>
            </a:r>
            <a:r>
              <a:rPr lang="en-US" altLang="zh-CN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CSDK</a:t>
            </a:r>
            <a:r>
              <a:rPr lang="en-US" altLang="zh-CN"/>
              <a:t>).</a:t>
            </a:r>
          </a:p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DSDK</a:t>
            </a:r>
            <a:r>
              <a:rPr lang="en-US" altLang="zh-CN"/>
              <a:t> records </a:t>
            </a:r>
            <a:r>
              <a:rPr lang="en-US" altLang="zh-CN" b="1"/>
              <a:t>the supported platform SDK versions</a:t>
            </a:r>
            <a:r>
              <a:rPr lang="en-US" altLang="zh-CN"/>
              <a:t>, which are for the </a:t>
            </a:r>
            <a:r>
              <a:rPr lang="en-US" altLang="zh-CN">
                <a:solidFill>
                  <a:srgbClr val="FF0000"/>
                </a:solidFill>
              </a:rPr>
              <a:t>runtime</a:t>
            </a:r>
            <a:r>
              <a:rPr lang="en-US" altLang="zh-CN"/>
              <a:t> Android system to check apps’ compatibility.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63070"/>
            <a:ext cx="9144000" cy="122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06642" y="5733256"/>
            <a:ext cx="873071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The </a:t>
            </a:r>
            <a:r>
              <a:rPr lang="en-US" altLang="zh-CN" sz="2800" b="1" err="1">
                <a:latin typeface="Times New Roman" pitchFamily="18" charset="0"/>
                <a:cs typeface="Times New Roman" pitchFamily="18" charset="0"/>
              </a:rPr>
              <a:t>minSdkVersion</a:t>
            </a:r>
            <a:r>
              <a:rPr lang="en-US" altLang="zh-CN" sz="2800"/>
              <a:t> integer specifies the minimum platform SDK version required for the app to run.</a:t>
            </a:r>
          </a:p>
        </p:txBody>
      </p:sp>
      <p:sp>
        <p:nvSpPr>
          <p:cNvPr id="7" name="矩形 6"/>
          <p:cNvSpPr/>
          <p:nvPr/>
        </p:nvSpPr>
        <p:spPr>
          <a:xfrm>
            <a:off x="206642" y="5733256"/>
            <a:ext cx="873071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The </a:t>
            </a:r>
            <a:r>
              <a:rPr lang="en-US" altLang="zh-CN" sz="2800" b="1" err="1">
                <a:latin typeface="Times New Roman" pitchFamily="18" charset="0"/>
                <a:cs typeface="Times New Roman" pitchFamily="18" charset="0"/>
              </a:rPr>
              <a:t>targetSdkVersion</a:t>
            </a:r>
            <a:r>
              <a:rPr lang="en-US" altLang="zh-CN" sz="2800"/>
              <a:t> integer designates the platform SDK version that the app targets at.  </a:t>
            </a:r>
            <a:r>
              <a:rPr lang="en-US" altLang="zh-CN" sz="2800" b="1">
                <a:solidFill>
                  <a:srgbClr val="3366FF"/>
                </a:solidFill>
              </a:rPr>
              <a:t>“backward-compatible”</a:t>
            </a:r>
          </a:p>
        </p:txBody>
      </p:sp>
      <p:sp>
        <p:nvSpPr>
          <p:cNvPr id="8" name="矩形 7"/>
          <p:cNvSpPr/>
          <p:nvPr/>
        </p:nvSpPr>
        <p:spPr>
          <a:xfrm>
            <a:off x="206642" y="5733256"/>
            <a:ext cx="873071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2800">
                <a:solidFill>
                  <a:prstClr val="black"/>
                </a:solidFill>
              </a:rPr>
              <a:t>The </a:t>
            </a:r>
            <a:r>
              <a:rPr lang="en-US" altLang="zh-CN" sz="28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maxSdkVersion</a:t>
            </a:r>
            <a:r>
              <a:rPr lang="en-US" altLang="zh-CN" sz="2800">
                <a:solidFill>
                  <a:prstClr val="black"/>
                </a:solidFill>
              </a:rPr>
              <a:t> integer specifies the maximum platform SDK version on which the app can run.</a:t>
            </a:r>
            <a:endParaRPr lang="zh-CN" altLang="en-US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9398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Does this software mechanism work as Google thought? (Is it a silver bullet?)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Could developers declare the supported platform SDK versions correctly?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067944" y="2996952"/>
            <a:ext cx="1008112" cy="936104"/>
          </a:xfrm>
          <a:prstGeom prst="down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93988"/>
            <a:ext cx="9144000" cy="1470025"/>
          </a:xfrm>
        </p:spPr>
        <p:txBody>
          <a:bodyPr lIns="0" rIns="0">
            <a:normAutofit/>
          </a:bodyPr>
          <a:lstStyle/>
          <a:p>
            <a:r>
              <a:rPr lang="en-US" altLang="zh-CN" sz="4000" dirty="0"/>
              <a:t>First, we show that </a:t>
            </a:r>
            <a:r>
              <a:rPr lang="en-US" altLang="zh-CN" sz="4000" dirty="0">
                <a:solidFill>
                  <a:srgbClr val="3366FF"/>
                </a:solidFill>
              </a:rPr>
              <a:t>in theory</a:t>
            </a:r>
            <a:r>
              <a:rPr lang="en-US" altLang="zh-CN" sz="4000" dirty="0"/>
              <a:t>, this software mechanism do have side effects.</a:t>
            </a:r>
            <a:endParaRPr lang="zh-CN" alt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Inappropriate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DSDK </a:t>
            </a:r>
            <a:r>
              <a:rPr lang="en-US" altLang="zh-CN" b="1" dirty="0"/>
              <a:t>Versions</a:t>
            </a:r>
            <a:br>
              <a:rPr lang="en-US" altLang="zh-CN" b="1" dirty="0"/>
            </a:br>
            <a:r>
              <a:rPr lang="en-US" altLang="zh-CN" b="1" dirty="0"/>
              <a:t>and Two Side Effects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140968"/>
            <a:ext cx="2304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app manifest: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15816" y="3212976"/>
            <a:ext cx="5328000" cy="216024"/>
            <a:chOff x="2016075" y="792547"/>
            <a:chExt cx="3528392" cy="216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016075" y="900571"/>
              <a:ext cx="35283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016075" y="792571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544467" y="792547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780271" y="792547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195736" y="2708920"/>
            <a:ext cx="13681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err="1">
                <a:latin typeface="Times New Roman" pitchFamily="18" charset="0"/>
                <a:cs typeface="Times New Roman" pitchFamily="18" charset="0"/>
              </a:rPr>
              <a:t>minSDK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2708920"/>
            <a:ext cx="13681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err="1">
                <a:latin typeface="Times New Roman" pitchFamily="18" charset="0"/>
                <a:cs typeface="Times New Roman" pitchFamily="18" charset="0"/>
              </a:rPr>
              <a:t>maxSDK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355812"/>
            <a:ext cx="26279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app API calls: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864" y="3933056"/>
            <a:ext cx="13681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err="1">
                <a:latin typeface="Times New Roman" pitchFamily="18" charset="0"/>
                <a:cs typeface="Times New Roman" pitchFamily="18" charset="0"/>
              </a:rPr>
              <a:t>minLevel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3933056"/>
            <a:ext cx="17281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err="1">
                <a:latin typeface="Times New Roman" pitchFamily="18" charset="0"/>
                <a:cs typeface="Times New Roman" pitchFamily="18" charset="0"/>
              </a:rPr>
              <a:t>maxLevel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96288" y="4447565"/>
            <a:ext cx="3168000" cy="216000"/>
            <a:chOff x="3942110" y="4159533"/>
            <a:chExt cx="3168000" cy="21600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942110" y="4267533"/>
              <a:ext cx="3168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942110" y="4159533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0110" y="4159533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/>
          <p:cNvCxnSpPr/>
          <p:nvPr/>
        </p:nvCxnSpPr>
        <p:spPr>
          <a:xfrm>
            <a:off x="3995936" y="2060848"/>
            <a:ext cx="0" cy="1296000"/>
          </a:xfrm>
          <a:prstGeom prst="straightConnector1">
            <a:avLst/>
          </a:prstGeom>
          <a:ln w="5715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164288" y="2060992"/>
            <a:ext cx="0" cy="1296000"/>
          </a:xfrm>
          <a:prstGeom prst="straightConnector1">
            <a:avLst/>
          </a:prstGeom>
          <a:ln w="38100">
            <a:solidFill>
              <a:srgbClr val="3366FF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15816" y="1628800"/>
            <a:ext cx="20882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Added APIs</a:t>
            </a:r>
            <a:endParaRPr lang="zh-CN" altLang="en-US" sz="2800" b="1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2160" y="1629961"/>
            <a:ext cx="23042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Removed APIs</a:t>
            </a:r>
            <a:endParaRPr lang="zh-CN" altLang="en-US" sz="2800" b="1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533491"/>
            <a:ext cx="26642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Android platforms: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组合 81"/>
          <p:cNvGrpSpPr/>
          <p:nvPr/>
        </p:nvGrpSpPr>
        <p:grpSpPr>
          <a:xfrm>
            <a:off x="2915816" y="5625244"/>
            <a:ext cx="5328000" cy="216024"/>
            <a:chOff x="2016075" y="1944390"/>
            <a:chExt cx="3528392" cy="216024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2016075" y="2052414"/>
              <a:ext cx="35283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016075" y="1944414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736155" y="1944390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780271" y="1944390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824387" y="1944390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544467" y="1944390"/>
              <a:ext cx="0" cy="216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915816" y="5013176"/>
            <a:ext cx="10801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Crash</a:t>
            </a:r>
            <a:endParaRPr lang="zh-CN" altLang="en-US" sz="2800" b="1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2280" y="5013176"/>
            <a:ext cx="1152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Crash</a:t>
            </a:r>
            <a:endParaRPr lang="zh-CN" altLang="en-US" sz="2800" b="1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088" y="5013176"/>
            <a:ext cx="18722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Less secure</a:t>
            </a:r>
            <a:endParaRPr lang="zh-CN" alt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796136" y="2492896"/>
            <a:ext cx="0" cy="864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16016" y="2708920"/>
            <a:ext cx="16561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targetSDK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6016" y="2123564"/>
            <a:ext cx="2232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patched API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乘号 36"/>
          <p:cNvSpPr/>
          <p:nvPr/>
        </p:nvSpPr>
        <p:spPr>
          <a:xfrm>
            <a:off x="3059928" y="5301208"/>
            <a:ext cx="864000" cy="864000"/>
          </a:xfrm>
          <a:prstGeom prst="mathMultiply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38" name="乘号 37"/>
          <p:cNvSpPr/>
          <p:nvPr/>
        </p:nvSpPr>
        <p:spPr>
          <a:xfrm>
            <a:off x="5940248" y="5301208"/>
            <a:ext cx="864000" cy="864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39" name="乘号 38"/>
          <p:cNvSpPr/>
          <p:nvPr/>
        </p:nvSpPr>
        <p:spPr>
          <a:xfrm>
            <a:off x="7236392" y="5301208"/>
            <a:ext cx="864000" cy="864000"/>
          </a:xfrm>
          <a:prstGeom prst="mathMultiply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7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5" grpId="0"/>
      <p:bldP spid="13" grpId="0"/>
      <p:bldP spid="14" grpId="0"/>
      <p:bldP spid="21" grpId="0"/>
      <p:bldP spid="22" grpId="0"/>
      <p:bldP spid="23" grpId="0"/>
      <p:bldP spid="31" grpId="0"/>
      <p:bldP spid="32" grpId="0"/>
      <p:bldP spid="33" grpId="0"/>
      <p:bldP spid="35" grpId="0"/>
      <p:bldP spid="36" grpId="0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Examples of the Side Effect II:</a:t>
            </a:r>
            <a:br>
              <a:rPr lang="en-US" altLang="zh-CN" b="1" dirty="0"/>
            </a:br>
            <a:r>
              <a:rPr lang="en-US" altLang="zh-CN" b="1" dirty="0"/>
              <a:t> Making Apps Fail to Get Secure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3366FF"/>
                </a:solidFill>
              </a:rPr>
              <a:t>Content provider component </a:t>
            </a:r>
            <a:r>
              <a:rPr lang="en-US" altLang="zh-CN" dirty="0"/>
              <a:t>is </a:t>
            </a:r>
            <a:r>
              <a:rPr lang="en-US" altLang="zh-CN" b="1" dirty="0"/>
              <a:t>by default exported</a:t>
            </a:r>
            <a:r>
              <a:rPr lang="en-US" altLang="zh-CN" dirty="0"/>
              <a:t> prior to Android 4.2.</a:t>
            </a:r>
          </a:p>
          <a:p>
            <a:pPr lvl="1"/>
            <a:r>
              <a:rPr lang="en-US" altLang="zh-CN" dirty="0"/>
              <a:t>Caused a number of vulnerable apps in year 2011-12.</a:t>
            </a:r>
          </a:p>
          <a:p>
            <a:pPr lvl="1"/>
            <a:r>
              <a:rPr lang="en-US" altLang="zh-CN" dirty="0"/>
              <a:t>Android changed this policy since 4.2 (API level 17).</a:t>
            </a:r>
          </a:p>
          <a:p>
            <a:pPr lvl="1"/>
            <a:r>
              <a:rPr lang="en-US" altLang="zh-CN" dirty="0"/>
              <a:t>However, developers need to set </a:t>
            </a:r>
            <a:r>
              <a:rPr lang="en-US" altLang="zh-CN" dirty="0" err="1">
                <a:solidFill>
                  <a:srgbClr val="3366FF"/>
                </a:solidFill>
              </a:rPr>
              <a:t>targetSdkVersion</a:t>
            </a:r>
            <a:r>
              <a:rPr lang="en-US" altLang="zh-CN" dirty="0">
                <a:solidFill>
                  <a:srgbClr val="3366FF"/>
                </a:solidFill>
              </a:rPr>
              <a:t> &gt;= 17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Otherwise, Android still uses the old policy, </a:t>
            </a:r>
            <a:r>
              <a:rPr lang="en-US" altLang="zh-CN" dirty="0">
                <a:solidFill>
                  <a:srgbClr val="3366FF"/>
                </a:solidFill>
              </a:rPr>
              <a:t>even on higher versions of platforms</a:t>
            </a:r>
            <a:r>
              <a:rPr lang="en-US" altLang="zh-CN" dirty="0"/>
              <a:t>.</a:t>
            </a:r>
          </a:p>
          <a:p>
            <a:r>
              <a:rPr lang="en-US" altLang="zh-CN" dirty="0" err="1">
                <a:solidFill>
                  <a:srgbClr val="3366FF"/>
                </a:solidFill>
              </a:rPr>
              <a:t>addJavascriptInterface</a:t>
            </a:r>
            <a:r>
              <a:rPr lang="en-US" altLang="zh-CN" dirty="0"/>
              <a:t> remote code execution </a:t>
            </a:r>
            <a:r>
              <a:rPr lang="en-US" altLang="zh-CN" b="1" dirty="0"/>
              <a:t>via Java reflection</a:t>
            </a:r>
          </a:p>
          <a:p>
            <a:pPr lvl="1"/>
            <a:r>
              <a:rPr lang="en-US" altLang="zh-CN" dirty="0"/>
              <a:t>Android 4.2 disables such Java reflection based attacks.</a:t>
            </a:r>
          </a:p>
          <a:p>
            <a:pPr lvl="1"/>
            <a:r>
              <a:rPr lang="en-US" altLang="zh-CN" dirty="0"/>
              <a:t>Similarly, developers need to upgrade </a:t>
            </a:r>
            <a:r>
              <a:rPr lang="en-US" altLang="zh-CN" dirty="0" err="1">
                <a:solidFill>
                  <a:srgbClr val="3366FF"/>
                </a:solidFill>
              </a:rPr>
              <a:t>targetSdkVersion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330" y="2693988"/>
            <a:ext cx="8675340" cy="147002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How about the reality?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Do real-world apps suffer from these two side effects?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The Objectives of Our Study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1979712" y="1772816"/>
            <a:ext cx="5184576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4000"/>
              <a:t>Android App</a:t>
            </a:r>
            <a:endParaRPr lang="zh-CN" altLang="en-US" sz="4000"/>
          </a:p>
        </p:txBody>
      </p:sp>
      <p:sp>
        <p:nvSpPr>
          <p:cNvPr id="5" name="矩形 4"/>
          <p:cNvSpPr/>
          <p:nvPr/>
        </p:nvSpPr>
        <p:spPr>
          <a:xfrm>
            <a:off x="2267744" y="2708920"/>
            <a:ext cx="1944216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3200"/>
              <a:t>Manifest</a:t>
            </a:r>
          </a:p>
          <a:p>
            <a:pPr algn="ctr"/>
            <a:r>
              <a:rPr lang="en-US" altLang="zh-CN" sz="3200"/>
              <a:t>&lt;uses-</a:t>
            </a:r>
            <a:r>
              <a:rPr lang="en-US" altLang="zh-CN" sz="3200" err="1"/>
              <a:t>sdk</a:t>
            </a:r>
            <a:r>
              <a:rPr lang="en-US" altLang="zh-CN" sz="3200"/>
              <a:t>&gt;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4788024" y="2708920"/>
            <a:ext cx="1944000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3200" err="1"/>
              <a:t>Dex</a:t>
            </a:r>
            <a:r>
              <a:rPr lang="en-US" altLang="zh-CN" sz="3200"/>
              <a:t> </a:t>
            </a:r>
            <a:r>
              <a:rPr lang="en-US" altLang="zh-CN" sz="3200" err="1"/>
              <a:t>bytecodes</a:t>
            </a:r>
            <a:endParaRPr lang="zh-CN" altLang="en-US" sz="3200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4211960" y="3465004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43808" y="4221088"/>
            <a:ext cx="720080" cy="720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4000"/>
              <a:t>1</a:t>
            </a:r>
            <a:endParaRPr lang="zh-CN" altLang="en-US" sz="4000"/>
          </a:p>
        </p:txBody>
      </p:sp>
      <p:sp>
        <p:nvSpPr>
          <p:cNvPr id="14" name="椭圆 13"/>
          <p:cNvSpPr/>
          <p:nvPr/>
        </p:nvSpPr>
        <p:spPr>
          <a:xfrm>
            <a:off x="4139952" y="3645024"/>
            <a:ext cx="720080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4000"/>
              <a:t>2</a:t>
            </a:r>
            <a:endParaRPr lang="zh-CN" altLang="en-US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80840-0A27-4982-8370-8410EB76BB46}"/>
              </a:ext>
            </a:extLst>
          </p:cNvPr>
          <p:cNvSpPr txBox="1"/>
          <p:nvPr/>
        </p:nvSpPr>
        <p:spPr>
          <a:xfrm>
            <a:off x="845528" y="5013176"/>
            <a:ext cx="4716639" cy="10772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The current practice of DSDK versions in real apps</a:t>
            </a:r>
            <a:endParaRPr lang="zh-CN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D6DC3-C056-4286-96DC-3F793752C680}"/>
              </a:ext>
            </a:extLst>
          </p:cNvPr>
          <p:cNvSpPr txBox="1"/>
          <p:nvPr/>
        </p:nvSpPr>
        <p:spPr>
          <a:xfrm>
            <a:off x="5022156" y="3974721"/>
            <a:ext cx="271819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“Consistency”</a:t>
            </a:r>
            <a:endParaRPr lang="zh-CN" alt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1741</Words>
  <Application>Microsoft Office PowerPoint</Application>
  <PresentationFormat>On-screen Show (4:3)</PresentationFormat>
  <Paragraphs>292</Paragraphs>
  <Slides>28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Times New Roman</vt:lpstr>
      <vt:lpstr>Office 主题</vt:lpstr>
      <vt:lpstr>Measuring the Declared SDK Versions and Their Consistency with API Calls in Android Apps</vt:lpstr>
      <vt:lpstr>The fast-evolving Android has multiple platform versions active in the market!</vt:lpstr>
      <vt:lpstr>The Declared SDK (DSDK) Versions  in Android Apps</vt:lpstr>
      <vt:lpstr>Does this software mechanism work as Google thought? (Is it a silver bullet?)   Could developers declare the supported platform SDK versions correctly?</vt:lpstr>
      <vt:lpstr>First, we show that in theory, this software mechanism do have side effects.</vt:lpstr>
      <vt:lpstr>Inappropriate DSDK Versions and Two Side Effects</vt:lpstr>
      <vt:lpstr>Examples of the Side Effect II:  Making Apps Fail to Get Secure</vt:lpstr>
      <vt:lpstr>How about the reality?  Do real-world apps suffer from these two side effects?</vt:lpstr>
      <vt:lpstr>The Objectives of Our Study</vt:lpstr>
      <vt:lpstr>Methodology</vt:lpstr>
      <vt:lpstr>Android Document Analysis</vt:lpstr>
      <vt:lpstr>The Result of Document Analysis</vt:lpstr>
      <vt:lpstr>So We Focus on Added APIs</vt:lpstr>
      <vt:lpstr>The dataset of our study</vt:lpstr>
      <vt:lpstr>Android App Analysis</vt:lpstr>
      <vt:lpstr>Retrieving Declared SDK Versions</vt:lpstr>
      <vt:lpstr>Extracting API Calls</vt:lpstr>
      <vt:lpstr>Computing the Levels of API Calls</vt:lpstr>
      <vt:lpstr>Evaluation</vt:lpstr>
      <vt:lpstr> </vt:lpstr>
      <vt:lpstr> </vt:lpstr>
      <vt:lpstr>Around 1.8K apps under-set the minSdkVersion value, causing them to crash on lower platforms.</vt:lpstr>
      <vt:lpstr>Around 400 apps fail to update their targetSdkVersion values, making them potentially exploitable by remote code execution.</vt:lpstr>
      <vt:lpstr>Conclusions and Takeaways</vt:lpstr>
      <vt:lpstr>Backup Slides</vt:lpstr>
      <vt:lpstr>Google Play Analysis</vt:lpstr>
      <vt:lpstr>The download distribution of multiple-apk apps</vt:lpstr>
      <vt:lpstr>The api_diff is not accurate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Analysis</dc:title>
  <cp:lastModifiedBy>dao</cp:lastModifiedBy>
  <cp:revision>412</cp:revision>
  <dcterms:modified xsi:type="dcterms:W3CDTF">2017-06-25T03:43:12Z</dcterms:modified>
</cp:coreProperties>
</file>