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6" roundtripDataSignature="AMtx7mgAQW1yLCCtpPYO7Zw36v4brN+i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cdab04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cdab04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7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7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7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5" name="Google Shape;45;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7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7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7" name="Google Shape;2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6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6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93425"/>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1800">
                <a:latin typeface="Times New Roman"/>
                <a:ea typeface="Times New Roman"/>
                <a:cs typeface="Times New Roman"/>
                <a:sym typeface="Times New Roman"/>
              </a:rPr>
              <a:t>CLASSIFICATION OF BLOOD CELL IMAGES</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b="1" lang="en-GB" sz="1800">
                <a:latin typeface="Times New Roman"/>
                <a:ea typeface="Times New Roman"/>
                <a:cs typeface="Times New Roman"/>
                <a:sym typeface="Times New Roman"/>
              </a:rPr>
              <a:t>USING DEEP LEARNING</a:t>
            </a:r>
            <a:endParaRPr b="1" sz="1800">
              <a:latin typeface="Times New Roman"/>
              <a:ea typeface="Times New Roman"/>
              <a:cs typeface="Times New Roman"/>
              <a:sym typeface="Times New Roman"/>
            </a:endParaRPr>
          </a:p>
        </p:txBody>
      </p:sp>
      <p:sp>
        <p:nvSpPr>
          <p:cNvPr id="55" name="Google Shape;55;p1"/>
          <p:cNvSpPr txBox="1"/>
          <p:nvPr/>
        </p:nvSpPr>
        <p:spPr>
          <a:xfrm>
            <a:off x="486400" y="2494375"/>
            <a:ext cx="4578900" cy="22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Times New Roman"/>
                <a:ea typeface="Times New Roman"/>
                <a:cs typeface="Times New Roman"/>
                <a:sym typeface="Times New Roman"/>
              </a:rPr>
              <a:t>Guided by</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Times New Roman"/>
                <a:ea typeface="Times New Roman"/>
                <a:cs typeface="Times New Roman"/>
                <a:sym typeface="Times New Roman"/>
              </a:rPr>
              <a:t>Dr.M.NEWLIN RAJKUMAR  M.S.,M.B.A.,Ph.D.,</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Assistant Professor,</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Department of CSE,</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Anna University  Regional Campus,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Coimbatore – 641046.</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5347625" y="2494375"/>
            <a:ext cx="3340200" cy="222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Times New Roman"/>
                <a:ea typeface="Times New Roman"/>
                <a:cs typeface="Times New Roman"/>
                <a:sym typeface="Times New Roman"/>
              </a:rPr>
              <a:t>Presented by</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Times New Roman"/>
                <a:ea typeface="Times New Roman"/>
                <a:cs typeface="Times New Roman"/>
                <a:sym typeface="Times New Roman"/>
              </a:rPr>
              <a:t>D.MAREESWARI LAKSHMI </a:t>
            </a:r>
            <a:r>
              <a:rPr b="0" i="0" lang="en-GB" sz="1600" u="none" cap="none" strike="noStrike">
                <a:solidFill>
                  <a:srgbClr val="000000"/>
                </a:solidFill>
                <a:latin typeface="Times New Roman"/>
                <a:ea typeface="Times New Roman"/>
                <a:cs typeface="Times New Roman"/>
                <a:sym typeface="Times New Roman"/>
              </a:rPr>
              <a:t>Reg.No:</a:t>
            </a:r>
            <a:r>
              <a:rPr b="1" i="0" lang="en-GB" sz="1600" u="none" cap="none" strike="noStrike">
                <a:solidFill>
                  <a:srgbClr val="000000"/>
                </a:solidFill>
                <a:latin typeface="Times New Roman"/>
                <a:ea typeface="Times New Roman"/>
                <a:cs typeface="Times New Roman"/>
                <a:sym typeface="Times New Roman"/>
              </a:rPr>
              <a:t> </a:t>
            </a:r>
            <a:r>
              <a:rPr b="0" i="0" lang="en-GB" sz="1600" u="none" cap="none" strike="noStrike">
                <a:solidFill>
                  <a:srgbClr val="000000"/>
                </a:solidFill>
                <a:latin typeface="Times New Roman"/>
                <a:ea typeface="Times New Roman"/>
                <a:cs typeface="Times New Roman"/>
                <a:sym typeface="Times New Roman"/>
              </a:rPr>
              <a:t>710019405001,</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M.E Computer Science &amp; Engg.,</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Anna University Regional Campus,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Times New Roman"/>
                <a:ea typeface="Times New Roman"/>
                <a:cs typeface="Times New Roman"/>
                <a:sym typeface="Times New Roman"/>
              </a:rPr>
              <a:t>Coimbatore – 641046.</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txBox="1"/>
          <p:nvPr/>
        </p:nvSpPr>
        <p:spPr>
          <a:xfrm>
            <a:off x="2305550" y="408750"/>
            <a:ext cx="5242200" cy="652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Times New Roman"/>
                <a:ea typeface="Times New Roman"/>
                <a:cs typeface="Times New Roman"/>
                <a:sym typeface="Times New Roman"/>
              </a:rPr>
              <a:t>ANNA UNIVERSITY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Times New Roman"/>
                <a:ea typeface="Times New Roman"/>
                <a:cs typeface="Times New Roman"/>
                <a:sym typeface="Times New Roman"/>
              </a:rPr>
              <a:t>REGIONAL CAMPUS </a:t>
            </a:r>
            <a:r>
              <a:rPr b="1" i="0" lang="en-GB" sz="1700" u="none" cap="none" strike="noStrike">
                <a:solidFill>
                  <a:srgbClr val="000000"/>
                </a:solidFill>
                <a:latin typeface="Times New Roman"/>
                <a:ea typeface="Times New Roman"/>
                <a:cs typeface="Times New Roman"/>
                <a:sym typeface="Times New Roman"/>
              </a:rPr>
              <a:t>, COIMBATORE</a:t>
            </a:r>
            <a:endParaRPr b="1" i="0" sz="1700" u="none" cap="none" strike="noStrike">
              <a:solidFill>
                <a:srgbClr val="000000"/>
              </a:solidFill>
              <a:latin typeface="Times New Roman"/>
              <a:ea typeface="Times New Roman"/>
              <a:cs typeface="Times New Roman"/>
              <a:sym typeface="Times New Roman"/>
            </a:endParaRPr>
          </a:p>
        </p:txBody>
      </p:sp>
      <p:pic>
        <p:nvPicPr>
          <p:cNvPr id="58" name="Google Shape;58;p1"/>
          <p:cNvPicPr preferRelativeResize="0"/>
          <p:nvPr/>
        </p:nvPicPr>
        <p:blipFill rotWithShape="1">
          <a:blip r:embed="rId3">
            <a:alphaModFix/>
          </a:blip>
          <a:srcRect b="9389" l="0" r="0" t="9381"/>
          <a:stretch/>
        </p:blipFill>
        <p:spPr>
          <a:xfrm>
            <a:off x="873240" y="124613"/>
            <a:ext cx="1342185" cy="122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a:t>
            </a:r>
            <a:endParaRPr/>
          </a:p>
        </p:txBody>
      </p:sp>
      <p:sp>
        <p:nvSpPr>
          <p:cNvPr id="119" name="Google Shape;11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Remote sensing image acquisition and processing are used in monitoring and observing our earth. </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Traditional methods and algorithms used are not much efficient in processing and computing the hyperspectral images obtained.</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Paoletti et al.[2] developed a new CNN model that is a combination of both spatial and spectral features contained in hyperspectral images.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Paoletti et al. faced challenges in “preprocessing” of the images. </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By combining the features of both spectral and spatial images Paoletti et al. had reached better classification.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120" name="Google Shape;12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a:t>
            </a:r>
            <a:endParaRPr/>
          </a:p>
        </p:txBody>
      </p:sp>
      <p:sp>
        <p:nvSpPr>
          <p:cNvPr id="126" name="Google Shape;12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Hyperspectral images captured by satellite sensors are very rich in spectral information.</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Xudong gang et al.[3] proposed Gabor filtering based deep network (GFDN), for hyperspectral images.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features from Gabor and spectral are collected to form these fused features.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To improve the gabor filtering performance, Xudong et al. had used a combination of gabor filters with SAE. </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 main challenge faced by Xudong et al. is that training a sample requires more number of samples that are correctly labelled.</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a:t>
            </a:r>
            <a:endParaRPr/>
          </a:p>
        </p:txBody>
      </p:sp>
      <p:sp>
        <p:nvSpPr>
          <p:cNvPr id="133" name="Google Shape;13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Hyperspectral images (HSIs) is a combination of rich spectral and spatial information.</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These images suffer from the problem of over fitting.</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Yushi chen et al.[4] proposed a Gabor filtering combined with deep CNN classification framework.</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Thus Yushi chan et al. Concludes that thought they faced difficulty in obtaining spatial features from Hyperspectral images.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This method showed better results for limited samples.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134" name="Google Shape;1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a:t>
            </a:r>
            <a:endParaRPr/>
          </a:p>
        </p:txBody>
      </p:sp>
      <p:sp>
        <p:nvSpPr>
          <p:cNvPr id="140" name="Google Shape;14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Measuring a food’s safety and quality are based on physical and chemical attributes.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Hui Huang et al. proposed that hyperspectral imaging are good at obtaining internal spectral information of samples.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Hui Huang et al.[5] used identification of key wavelengths in hyperspectral images.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Hui Huang et al. Proposed method achieved greater potential in detecting safety and quality.</a:t>
            </a:r>
            <a:endParaRPr>
              <a:solidFill>
                <a:srgbClr val="000000"/>
              </a:solidFill>
              <a:latin typeface="Times New Roman"/>
              <a:ea typeface="Times New Roman"/>
              <a:cs typeface="Times New Roman"/>
              <a:sym typeface="Times New Roman"/>
            </a:endParaRPr>
          </a:p>
        </p:txBody>
      </p:sp>
      <p:sp>
        <p:nvSpPr>
          <p:cNvPr id="141" name="Google Shape;14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Challenges of Blood Cell Classification</a:t>
            </a:r>
            <a:endParaRPr/>
          </a:p>
        </p:txBody>
      </p:sp>
      <p:sp>
        <p:nvSpPr>
          <p:cNvPr id="147" name="Google Shape;14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May produce inaccurate results,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Another antibody-mediated condition that can affect complete blood count results is        red blood cell agglutination,</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Takes more number of trials.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Gabor channel is typically utilized to extricate low-level contextual highlights,, such as edges, corners, bearings, may loses some data.</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Collecting samples is a difficult task.</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148" name="Google Shape;14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Neural network</a:t>
            </a:r>
            <a:endParaRPr/>
          </a:p>
        </p:txBody>
      </p:sp>
      <p:sp>
        <p:nvSpPr>
          <p:cNvPr id="154" name="Google Shape;15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55" name="Google Shape;155;p15"/>
          <p:cNvPicPr preferRelativeResize="0"/>
          <p:nvPr/>
        </p:nvPicPr>
        <p:blipFill rotWithShape="1">
          <a:blip r:embed="rId3">
            <a:alphaModFix/>
          </a:blip>
          <a:srcRect b="0" l="0" r="0" t="0"/>
          <a:stretch/>
        </p:blipFill>
        <p:spPr>
          <a:xfrm>
            <a:off x="921544" y="1017725"/>
            <a:ext cx="6986587" cy="35471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Pixel rep</a:t>
            </a:r>
            <a:endParaRPr/>
          </a:p>
        </p:txBody>
      </p:sp>
      <p:sp>
        <p:nvSpPr>
          <p:cNvPr id="161" name="Google Shape;16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62" name="Google Shape;162;p16"/>
          <p:cNvPicPr preferRelativeResize="0"/>
          <p:nvPr/>
        </p:nvPicPr>
        <p:blipFill rotWithShape="1">
          <a:blip r:embed="rId3">
            <a:alphaModFix/>
          </a:blip>
          <a:srcRect b="0" l="0" r="0" t="0"/>
          <a:stretch/>
        </p:blipFill>
        <p:spPr>
          <a:xfrm>
            <a:off x="250388" y="1017726"/>
            <a:ext cx="8643224" cy="41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Convolution </a:t>
            </a:r>
            <a:endParaRPr/>
          </a:p>
        </p:txBody>
      </p:sp>
      <p:sp>
        <p:nvSpPr>
          <p:cNvPr id="168" name="Google Shape;1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69" name="Google Shape;169;p17"/>
          <p:cNvPicPr preferRelativeResize="0"/>
          <p:nvPr/>
        </p:nvPicPr>
        <p:blipFill rotWithShape="1">
          <a:blip r:embed="rId3">
            <a:alphaModFix/>
          </a:blip>
          <a:srcRect b="0" l="0" r="0" t="0"/>
          <a:stretch/>
        </p:blipFill>
        <p:spPr>
          <a:xfrm>
            <a:off x="1966912" y="1202417"/>
            <a:ext cx="5010150" cy="365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Convolutions – contd.</a:t>
            </a:r>
            <a:endParaRPr/>
          </a:p>
        </p:txBody>
      </p:sp>
      <p:sp>
        <p:nvSpPr>
          <p:cNvPr id="175" name="Google Shape;17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76" name="Google Shape;176;p18"/>
          <p:cNvPicPr preferRelativeResize="0"/>
          <p:nvPr/>
        </p:nvPicPr>
        <p:blipFill rotWithShape="1">
          <a:blip r:embed="rId3">
            <a:alphaModFix/>
          </a:blip>
          <a:srcRect b="0" l="0" r="0" t="0"/>
          <a:stretch/>
        </p:blipFill>
        <p:spPr>
          <a:xfrm>
            <a:off x="889575" y="1228724"/>
            <a:ext cx="7364849" cy="33680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Activations</a:t>
            </a:r>
            <a:endParaRPr/>
          </a:p>
        </p:txBody>
      </p:sp>
      <p:sp>
        <p:nvSpPr>
          <p:cNvPr id="182" name="Google Shape;18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83" name="Google Shape;183;p19"/>
          <p:cNvPicPr preferRelativeResize="0"/>
          <p:nvPr/>
        </p:nvPicPr>
        <p:blipFill rotWithShape="1">
          <a:blip r:embed="rId3">
            <a:alphaModFix/>
          </a:blip>
          <a:srcRect b="0" l="0" r="0" t="0"/>
          <a:stretch/>
        </p:blipFill>
        <p:spPr>
          <a:xfrm>
            <a:off x="1250156" y="1235869"/>
            <a:ext cx="6679407" cy="39076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Blood Cell Classification</a:t>
            </a:r>
            <a:endParaRPr/>
          </a:p>
        </p:txBody>
      </p:sp>
      <p:sp>
        <p:nvSpPr>
          <p:cNvPr id="64" name="Google Shape;64;p2"/>
          <p:cNvSpPr txBox="1"/>
          <p:nvPr>
            <p:ph idx="1" type="body"/>
          </p:nvPr>
        </p:nvSpPr>
        <p:spPr>
          <a:xfrm>
            <a:off x="311700" y="1152475"/>
            <a:ext cx="8520600" cy="3552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 average human adult has more than 5 liters (6 quarts) of blood in his or her body. </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Blood carries oxygen and nutrients to living cells and takes away their waste products.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Three kinds of blood cells namely RBC,WBC and platelets adds up to a total 45% of the blood tissue.</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Hemoglobin is an iron-containing protein that is present in RBC.</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Every second, 2-3 million RBCs are produced in the bone marrow and released into the circulation.</a:t>
            </a:r>
            <a:endParaRPr>
              <a:solidFill>
                <a:srgbClr val="000000"/>
              </a:solidFill>
              <a:latin typeface="Times New Roman"/>
              <a:ea typeface="Times New Roman"/>
              <a:cs typeface="Times New Roman"/>
              <a:sym typeface="Times New Roman"/>
            </a:endParaRPr>
          </a:p>
        </p:txBody>
      </p:sp>
      <p:sp>
        <p:nvSpPr>
          <p:cNvPr id="65" name="Google Shape;6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Maxpooling</a:t>
            </a:r>
            <a:endParaRPr/>
          </a:p>
        </p:txBody>
      </p:sp>
      <p:sp>
        <p:nvSpPr>
          <p:cNvPr id="189" name="Google Shape;18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90" name="Google Shape;190;p20"/>
          <p:cNvPicPr preferRelativeResize="0"/>
          <p:nvPr/>
        </p:nvPicPr>
        <p:blipFill rotWithShape="1">
          <a:blip r:embed="rId3">
            <a:alphaModFix/>
          </a:blip>
          <a:srcRect b="0" l="0" r="0" t="0"/>
          <a:stretch/>
        </p:blipFill>
        <p:spPr>
          <a:xfrm>
            <a:off x="1607346" y="1230992"/>
            <a:ext cx="6050756" cy="3629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Softmax</a:t>
            </a:r>
            <a:endParaRPr/>
          </a:p>
        </p:txBody>
      </p:sp>
      <p:sp>
        <p:nvSpPr>
          <p:cNvPr id="196" name="Google Shape;1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197" name="Google Shape;197;p21"/>
          <p:cNvPicPr preferRelativeResize="0"/>
          <p:nvPr/>
        </p:nvPicPr>
        <p:blipFill rotWithShape="1">
          <a:blip r:embed="rId3">
            <a:alphaModFix/>
          </a:blip>
          <a:srcRect b="0" l="0" r="0" t="0"/>
          <a:stretch/>
        </p:blipFill>
        <p:spPr>
          <a:xfrm>
            <a:off x="422167" y="1017725"/>
            <a:ext cx="8050291" cy="388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Proposed System</a:t>
            </a:r>
            <a:endParaRPr/>
          </a:p>
        </p:txBody>
      </p:sp>
      <p:sp>
        <p:nvSpPr>
          <p:cNvPr id="203" name="Google Shape;20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 order to explore various methods and to overcome the challenges in blood cell classification, following CNN model is proposed. </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 this proposed work features are extracted with the help of Morlet Wavelets.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These initial cnn modulated kernels are fed as input to our second convolutional layer followed by batch normalization and relu.</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 Max pooling is performed on this obtained final modulated cnn kernels, followed by a softmax layer providing us the output with classification labels.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 Morlet wavelet change technique introduced offers a natural extension among recurrence and time.</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1800"/>
              <a:buNone/>
            </a:pPr>
            <a:r>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204" name="Google Shape;20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4081425" y="3986825"/>
            <a:ext cx="24714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sz="2000">
                <a:latin typeface="Times New Roman"/>
                <a:ea typeface="Times New Roman"/>
                <a:cs typeface="Times New Roman"/>
                <a:sym typeface="Times New Roman"/>
              </a:rPr>
              <a:t>Flowchart</a:t>
            </a:r>
            <a:endParaRPr sz="2000">
              <a:latin typeface="Times New Roman"/>
              <a:ea typeface="Times New Roman"/>
              <a:cs typeface="Times New Roman"/>
              <a:sym typeface="Times New Roman"/>
            </a:endParaRPr>
          </a:p>
        </p:txBody>
      </p:sp>
      <p:sp>
        <p:nvSpPr>
          <p:cNvPr id="210" name="Google Shape;2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11" name="Google Shape;211;p23"/>
          <p:cNvPicPr preferRelativeResize="0"/>
          <p:nvPr/>
        </p:nvPicPr>
        <p:blipFill rotWithShape="1">
          <a:blip r:embed="rId3">
            <a:alphaModFix/>
          </a:blip>
          <a:srcRect b="0" l="0" r="0" t="0"/>
          <a:stretch/>
        </p:blipFill>
        <p:spPr>
          <a:xfrm>
            <a:off x="801500" y="336675"/>
            <a:ext cx="7528900" cy="3650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Dataset</a:t>
            </a:r>
            <a:endParaRPr/>
          </a:p>
        </p:txBody>
      </p:sp>
      <p:sp>
        <p:nvSpPr>
          <p:cNvPr id="217" name="Google Shape;21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Blood cell Image Dataset used in this project has been acquired from kaggle.</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Images are of size 640 x 480</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This dataset consists of 384 images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Digital images of normal peripheral blood cells were obtained from samples in this following manner,</a:t>
            </a:r>
            <a:endParaRPr>
              <a:solidFill>
                <a:srgbClr val="000000"/>
              </a:solidFill>
              <a:latin typeface="Times New Roman"/>
              <a:ea typeface="Times New Roman"/>
              <a:cs typeface="Times New Roman"/>
              <a:sym typeface="Times New Roman"/>
            </a:endParaRPr>
          </a:p>
          <a:p>
            <a:pPr indent="-317500" lvl="1" marL="1828800" rtl="0" algn="just">
              <a:lnSpc>
                <a:spcPct val="115000"/>
              </a:lnSpc>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  blood smears collected from patients without any infections,</a:t>
            </a:r>
            <a:endParaRPr>
              <a:solidFill>
                <a:srgbClr val="000000"/>
              </a:solidFill>
              <a:latin typeface="Times New Roman"/>
              <a:ea typeface="Times New Roman"/>
              <a:cs typeface="Times New Roman"/>
              <a:sym typeface="Times New Roman"/>
            </a:endParaRPr>
          </a:p>
          <a:p>
            <a:pPr indent="-317500" lvl="1" marL="1828800" rtl="0" algn="just">
              <a:lnSpc>
                <a:spcPct val="115000"/>
              </a:lnSpc>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  Initially, Autoanalyzer Advia 2120 instrument is used  to obtain a general cell count.</a:t>
            </a:r>
            <a:endParaRPr>
              <a:solidFill>
                <a:srgbClr val="000000"/>
              </a:solidFill>
              <a:latin typeface="Times New Roman"/>
              <a:ea typeface="Times New Roman"/>
              <a:cs typeface="Times New Roman"/>
              <a:sym typeface="Times New Roman"/>
            </a:endParaRPr>
          </a:p>
          <a:p>
            <a:pPr indent="-317500" lvl="1" marL="1828800" rtl="0" algn="just">
              <a:lnSpc>
                <a:spcPct val="115000"/>
              </a:lnSpc>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  Then stained using May Grünwald-Giemsa in the autostainer Sysmex SP1000i.</a:t>
            </a:r>
            <a:endParaRPr>
              <a:solidFill>
                <a:srgbClr val="000000"/>
              </a:solidFill>
              <a:latin typeface="Times New Roman"/>
              <a:ea typeface="Times New Roman"/>
              <a:cs typeface="Times New Roman"/>
              <a:sym typeface="Times New Roman"/>
            </a:endParaRPr>
          </a:p>
          <a:p>
            <a:pPr indent="-317500" lvl="1" marL="1828800" rtl="0" algn="just">
              <a:lnSpc>
                <a:spcPct val="115000"/>
              </a:lnSpc>
              <a:spcBef>
                <a:spcPts val="0"/>
              </a:spcBef>
              <a:spcAft>
                <a:spcPts val="0"/>
              </a:spcAft>
              <a:buClr>
                <a:srgbClr val="000000"/>
              </a:buClr>
              <a:buSzPts val="1400"/>
              <a:buFont typeface="Times New Roman"/>
              <a:buChar char="❏"/>
            </a:pPr>
            <a:r>
              <a:rPr lang="en-GB">
                <a:solidFill>
                  <a:srgbClr val="000000"/>
                </a:solidFill>
                <a:latin typeface="Times New Roman"/>
                <a:ea typeface="Times New Roman"/>
                <a:cs typeface="Times New Roman"/>
                <a:sym typeface="Times New Roman"/>
              </a:rPr>
              <a:t>  resulting stained smear goes through the CellaVision DM96 .</a:t>
            </a:r>
            <a:endParaRPr>
              <a:solidFill>
                <a:srgbClr val="000000"/>
              </a:solidFill>
              <a:latin typeface="Times New Roman"/>
              <a:ea typeface="Times New Roman"/>
              <a:cs typeface="Times New Roman"/>
              <a:sym typeface="Times New Roman"/>
            </a:endParaRPr>
          </a:p>
        </p:txBody>
      </p:sp>
      <p:sp>
        <p:nvSpPr>
          <p:cNvPr id="218" name="Google Shape;21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24" name="Google Shape;224;p25"/>
          <p:cNvPicPr preferRelativeResize="0"/>
          <p:nvPr/>
        </p:nvPicPr>
        <p:blipFill rotWithShape="1">
          <a:blip r:embed="rId3">
            <a:alphaModFix/>
          </a:blip>
          <a:srcRect b="0" l="0" r="0" t="0"/>
          <a:stretch/>
        </p:blipFill>
        <p:spPr>
          <a:xfrm>
            <a:off x="1736225" y="319825"/>
            <a:ext cx="5838825" cy="434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Architectural Diagram</a:t>
            </a:r>
            <a:endParaRPr/>
          </a:p>
        </p:txBody>
      </p:sp>
      <p:pic>
        <p:nvPicPr>
          <p:cNvPr id="230" name="Google Shape;230;p26"/>
          <p:cNvPicPr preferRelativeResize="0"/>
          <p:nvPr/>
        </p:nvPicPr>
        <p:blipFill rotWithShape="1">
          <a:blip r:embed="rId3">
            <a:alphaModFix/>
          </a:blip>
          <a:srcRect b="13298" l="0" r="0" t="0"/>
          <a:stretch/>
        </p:blipFill>
        <p:spPr>
          <a:xfrm>
            <a:off x="1218725" y="1017725"/>
            <a:ext cx="6962775" cy="3154550"/>
          </a:xfrm>
          <a:prstGeom prst="rect">
            <a:avLst/>
          </a:prstGeom>
          <a:noFill/>
          <a:ln>
            <a:noFill/>
          </a:ln>
        </p:spPr>
      </p:pic>
      <p:sp>
        <p:nvSpPr>
          <p:cNvPr id="231" name="Google Shape;2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Implementation</a:t>
            </a:r>
            <a:endParaRPr/>
          </a:p>
        </p:txBody>
      </p:sp>
      <p:sp>
        <p:nvSpPr>
          <p:cNvPr id="237" name="Google Shape;23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Programming Language - Python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Libraries used</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Keras</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Tensorflow</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fastai</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System Configuration</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GPU - preferably CUDA</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Colab</a:t>
            </a:r>
            <a:endParaRPr>
              <a:solidFill>
                <a:srgbClr val="000000"/>
              </a:solidFill>
              <a:latin typeface="Times New Roman"/>
              <a:ea typeface="Times New Roman"/>
              <a:cs typeface="Times New Roman"/>
              <a:sym typeface="Times New Roman"/>
            </a:endParaRPr>
          </a:p>
          <a:p>
            <a:pPr indent="457200" lvl="0" marL="0" rtl="0" algn="l">
              <a:lnSpc>
                <a:spcPct val="115000"/>
              </a:lnSpc>
              <a:spcBef>
                <a:spcPts val="1600"/>
              </a:spcBef>
              <a:spcAft>
                <a:spcPts val="1600"/>
              </a:spcAft>
              <a:buSzPts val="1800"/>
              <a:buNone/>
            </a:pPr>
            <a:r>
              <a:rPr lang="en-GB"/>
              <a:t> </a:t>
            </a:r>
            <a:endParaRPr/>
          </a:p>
        </p:txBody>
      </p:sp>
      <p:sp>
        <p:nvSpPr>
          <p:cNvPr id="238" name="Google Shape;23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idx="1" type="body"/>
          </p:nvPr>
        </p:nvSpPr>
        <p:spPr>
          <a:xfrm>
            <a:off x="3503700" y="3895150"/>
            <a:ext cx="23967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DFD LEVEL - 0</a:t>
            </a:r>
            <a:endParaRPr/>
          </a:p>
        </p:txBody>
      </p:sp>
      <p:sp>
        <p:nvSpPr>
          <p:cNvPr id="244" name="Google Shape;2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45" name="Google Shape;245;p28"/>
          <p:cNvPicPr preferRelativeResize="0"/>
          <p:nvPr/>
        </p:nvPicPr>
        <p:blipFill rotWithShape="1">
          <a:blip r:embed="rId3">
            <a:alphaModFix/>
          </a:blip>
          <a:srcRect b="0" l="0" r="0" t="0"/>
          <a:stretch/>
        </p:blipFill>
        <p:spPr>
          <a:xfrm>
            <a:off x="523875" y="1102825"/>
            <a:ext cx="8096250" cy="2247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1" type="body"/>
          </p:nvPr>
        </p:nvSpPr>
        <p:spPr>
          <a:xfrm>
            <a:off x="3708700" y="3746050"/>
            <a:ext cx="29931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DFD LEVEL -1</a:t>
            </a:r>
            <a:endParaRPr/>
          </a:p>
        </p:txBody>
      </p:sp>
      <p:sp>
        <p:nvSpPr>
          <p:cNvPr id="251" name="Google Shape;2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52" name="Google Shape;252;p29"/>
          <p:cNvPicPr preferRelativeResize="0"/>
          <p:nvPr/>
        </p:nvPicPr>
        <p:blipFill rotWithShape="1">
          <a:blip r:embed="rId3">
            <a:alphaModFix/>
          </a:blip>
          <a:srcRect b="0" l="0" r="0" t="0"/>
          <a:stretch/>
        </p:blipFill>
        <p:spPr>
          <a:xfrm>
            <a:off x="787088" y="786025"/>
            <a:ext cx="7419975" cy="27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1662500" y="3860125"/>
            <a:ext cx="63354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sz="3000">
                <a:latin typeface="Times New Roman"/>
                <a:ea typeface="Times New Roman"/>
                <a:cs typeface="Times New Roman"/>
                <a:sym typeface="Times New Roman"/>
              </a:rPr>
              <a:t>Fig.1 - Components in blood</a:t>
            </a:r>
            <a:endParaRPr sz="3000">
              <a:latin typeface="Times New Roman"/>
              <a:ea typeface="Times New Roman"/>
              <a:cs typeface="Times New Roman"/>
              <a:sym typeface="Times New Roman"/>
            </a:endParaRPr>
          </a:p>
        </p:txBody>
      </p:sp>
      <p:pic>
        <p:nvPicPr>
          <p:cNvPr id="71" name="Google Shape;71;p3"/>
          <p:cNvPicPr preferRelativeResize="0"/>
          <p:nvPr/>
        </p:nvPicPr>
        <p:blipFill rotWithShape="1">
          <a:blip r:embed="rId3">
            <a:alphaModFix/>
          </a:blip>
          <a:srcRect b="0" l="0" r="0" t="0"/>
          <a:stretch/>
        </p:blipFill>
        <p:spPr>
          <a:xfrm>
            <a:off x="1904437" y="722375"/>
            <a:ext cx="5335125" cy="3026500"/>
          </a:xfrm>
          <a:prstGeom prst="rect">
            <a:avLst/>
          </a:prstGeom>
          <a:noFill/>
          <a:ln>
            <a:noFill/>
          </a:ln>
        </p:spPr>
      </p:pic>
      <p:sp>
        <p:nvSpPr>
          <p:cNvPr id="72" name="Google Shape;7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3783225" y="3964950"/>
            <a:ext cx="34590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DFD LEVEL -2</a:t>
            </a:r>
            <a:endParaRPr/>
          </a:p>
        </p:txBody>
      </p:sp>
      <p:sp>
        <p:nvSpPr>
          <p:cNvPr id="258" name="Google Shape;25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59" name="Google Shape;259;p30"/>
          <p:cNvPicPr preferRelativeResize="0"/>
          <p:nvPr/>
        </p:nvPicPr>
        <p:blipFill rotWithShape="1">
          <a:blip r:embed="rId3">
            <a:alphaModFix/>
          </a:blip>
          <a:srcRect b="0" l="0" r="0" t="0"/>
          <a:stretch/>
        </p:blipFill>
        <p:spPr>
          <a:xfrm>
            <a:off x="838775" y="823300"/>
            <a:ext cx="7528900" cy="301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3932350" y="3764700"/>
            <a:ext cx="2694900" cy="6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DFD LEVEL -3</a:t>
            </a:r>
            <a:endParaRPr/>
          </a:p>
        </p:txBody>
      </p:sp>
      <p:sp>
        <p:nvSpPr>
          <p:cNvPr id="265" name="Google Shape;26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66" name="Google Shape;266;p31"/>
          <p:cNvPicPr preferRelativeResize="0"/>
          <p:nvPr/>
        </p:nvPicPr>
        <p:blipFill rotWithShape="1">
          <a:blip r:embed="rId3">
            <a:alphaModFix/>
          </a:blip>
          <a:srcRect b="0" l="0" r="0" t="0"/>
          <a:stretch/>
        </p:blipFill>
        <p:spPr>
          <a:xfrm>
            <a:off x="1081050" y="730125"/>
            <a:ext cx="7237999" cy="2914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For phase - 1 Data collection and preprocessing has been completed.</a:t>
            </a:r>
            <a:endParaRPr/>
          </a:p>
          <a:p>
            <a:pPr indent="0" lvl="0" marL="0" rtl="0" algn="l">
              <a:lnSpc>
                <a:spcPct val="115000"/>
              </a:lnSpc>
              <a:spcBef>
                <a:spcPts val="1600"/>
              </a:spcBef>
              <a:spcAft>
                <a:spcPts val="0"/>
              </a:spcAft>
              <a:buSzPts val="1800"/>
              <a:buNone/>
            </a:pPr>
            <a:r>
              <a:rPr lang="en-GB"/>
              <a:t>In order to improve the GPU efficiency we are using “COLAB” offered by Google</a:t>
            </a:r>
            <a:endParaRPr/>
          </a:p>
          <a:p>
            <a:pPr indent="0" lvl="0" marL="0" rtl="0" algn="l">
              <a:lnSpc>
                <a:spcPct val="115000"/>
              </a:lnSpc>
              <a:spcBef>
                <a:spcPts val="1600"/>
              </a:spcBef>
              <a:spcAft>
                <a:spcPts val="0"/>
              </a:spcAft>
              <a:buSzPts val="1800"/>
              <a:buNone/>
            </a:pPr>
            <a:r>
              <a:rPr lang="en-GB"/>
              <a:t>The main difficulty that we faced is to make our dataset to get iterated </a:t>
            </a:r>
            <a:endParaRPr/>
          </a:p>
          <a:p>
            <a:pPr indent="0" lvl="0" marL="0" rtl="0" algn="l">
              <a:lnSpc>
                <a:spcPct val="115000"/>
              </a:lnSpc>
              <a:spcBef>
                <a:spcPts val="1600"/>
              </a:spcBef>
              <a:spcAft>
                <a:spcPts val="0"/>
              </a:spcAft>
              <a:buSzPts val="1800"/>
              <a:buNone/>
            </a:pPr>
            <a:r>
              <a:rPr lang="en-GB"/>
              <a:t>Fastai have been used for the iteration method.</a:t>
            </a:r>
            <a:endParaRPr/>
          </a:p>
          <a:p>
            <a:pPr indent="0" lvl="0" marL="0" rtl="0" algn="l">
              <a:lnSpc>
                <a:spcPct val="115000"/>
              </a:lnSpc>
              <a:spcBef>
                <a:spcPts val="1600"/>
              </a:spcBef>
              <a:spcAft>
                <a:spcPts val="1600"/>
              </a:spcAft>
              <a:buSzPts val="1800"/>
              <a:buNone/>
            </a:pPr>
            <a:r>
              <a:t/>
            </a:r>
            <a:endParaRPr/>
          </a:p>
        </p:txBody>
      </p:sp>
      <p:sp>
        <p:nvSpPr>
          <p:cNvPr id="272" name="Google Shape;27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73" name="Google Shape;27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Works Completed in Phase - 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79" name="Google Shape;27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0" name="Google Shape;28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Installing Libraries</a:t>
            </a:r>
            <a:endParaRPr>
              <a:latin typeface="Times New Roman"/>
              <a:ea typeface="Times New Roman"/>
              <a:cs typeface="Times New Roman"/>
              <a:sym typeface="Times New Roman"/>
            </a:endParaRPr>
          </a:p>
        </p:txBody>
      </p:sp>
      <p:pic>
        <p:nvPicPr>
          <p:cNvPr id="281" name="Google Shape;281;p33"/>
          <p:cNvPicPr preferRelativeResize="0"/>
          <p:nvPr/>
        </p:nvPicPr>
        <p:blipFill rotWithShape="1">
          <a:blip r:embed="rId3">
            <a:alphaModFix/>
          </a:blip>
          <a:srcRect b="0" l="0" r="0" t="0"/>
          <a:stretch/>
        </p:blipFill>
        <p:spPr>
          <a:xfrm>
            <a:off x="423875" y="1155600"/>
            <a:ext cx="8296275" cy="34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87" name="Google Shape;28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8" name="Google Shape;288;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ImageDataGenerator</a:t>
            </a:r>
            <a:endParaRPr/>
          </a:p>
        </p:txBody>
      </p:sp>
      <p:pic>
        <p:nvPicPr>
          <p:cNvPr id="289" name="Google Shape;289;p34"/>
          <p:cNvPicPr preferRelativeResize="0"/>
          <p:nvPr/>
        </p:nvPicPr>
        <p:blipFill rotWithShape="1">
          <a:blip r:embed="rId3">
            <a:alphaModFix/>
          </a:blip>
          <a:srcRect b="17675" l="0" r="0" t="0"/>
          <a:stretch/>
        </p:blipFill>
        <p:spPr>
          <a:xfrm>
            <a:off x="311700" y="1152475"/>
            <a:ext cx="8520601" cy="341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Mounting Google Drive</a:t>
            </a:r>
            <a:endParaRPr/>
          </a:p>
        </p:txBody>
      </p:sp>
      <p:sp>
        <p:nvSpPr>
          <p:cNvPr id="295" name="Google Shape;29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296" name="Google Shape;29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297" name="Google Shape;297;p35"/>
          <p:cNvPicPr preferRelativeResize="0"/>
          <p:nvPr/>
        </p:nvPicPr>
        <p:blipFill rotWithShape="1">
          <a:blip r:embed="rId3">
            <a:alphaModFix/>
          </a:blip>
          <a:srcRect b="13355" l="0" r="0" t="8033"/>
          <a:stretch/>
        </p:blipFill>
        <p:spPr>
          <a:xfrm>
            <a:off x="261950" y="1152475"/>
            <a:ext cx="8620125" cy="3416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Works Completed in Phase2</a:t>
            </a:r>
            <a:endParaRPr/>
          </a:p>
        </p:txBody>
      </p:sp>
      <p:sp>
        <p:nvSpPr>
          <p:cNvPr id="303" name="Google Shape;303;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Features are  extracted using hidden layers, in convolution process features are extracted by using morlet wavelets function.</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These features are given as input to RELU</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Relu is used as an activation function.</a:t>
            </a:r>
            <a:endParaRPr sz="2000">
              <a:solidFill>
                <a:srgbClr val="00000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Then maxpooling is performed, followed by softmax.</a:t>
            </a:r>
            <a:endParaRPr sz="2000">
              <a:solidFill>
                <a:srgbClr val="000000"/>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800"/>
              <a:buNone/>
            </a:pPr>
            <a:r>
              <a:t/>
            </a:r>
            <a:endParaRPr sz="2000">
              <a:solidFill>
                <a:srgbClr val="000000"/>
              </a:solidFill>
              <a:latin typeface="Times New Roman"/>
              <a:ea typeface="Times New Roman"/>
              <a:cs typeface="Times New Roman"/>
              <a:sym typeface="Times New Roman"/>
            </a:endParaRPr>
          </a:p>
        </p:txBody>
      </p:sp>
      <p:sp>
        <p:nvSpPr>
          <p:cNvPr id="304" name="Google Shape;30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Kaggle API Key</a:t>
            </a:r>
            <a:endParaRPr/>
          </a:p>
        </p:txBody>
      </p:sp>
      <p:sp>
        <p:nvSpPr>
          <p:cNvPr id="310" name="Google Shape;31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11" name="Google Shape;311;p37"/>
          <p:cNvPicPr preferRelativeResize="0"/>
          <p:nvPr/>
        </p:nvPicPr>
        <p:blipFill rotWithShape="1">
          <a:blip r:embed="rId3">
            <a:alphaModFix/>
          </a:blip>
          <a:srcRect b="17067" l="0" r="781" t="-24"/>
          <a:stretch/>
        </p:blipFill>
        <p:spPr>
          <a:xfrm>
            <a:off x="823395" y="1017725"/>
            <a:ext cx="7649063" cy="35956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API KEY - COLAB</a:t>
            </a:r>
            <a:endParaRPr/>
          </a:p>
        </p:txBody>
      </p:sp>
      <p:sp>
        <p:nvSpPr>
          <p:cNvPr id="317" name="Google Shape;31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18" name="Google Shape;318;p38"/>
          <p:cNvPicPr preferRelativeResize="0"/>
          <p:nvPr/>
        </p:nvPicPr>
        <p:blipFill rotWithShape="1">
          <a:blip r:embed="rId3">
            <a:alphaModFix/>
          </a:blip>
          <a:srcRect b="13870" l="25000" r="0" t="14150"/>
          <a:stretch/>
        </p:blipFill>
        <p:spPr>
          <a:xfrm>
            <a:off x="1021557" y="1159555"/>
            <a:ext cx="6858000" cy="37004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Unzipping Dataset</a:t>
            </a:r>
            <a:endParaRPr/>
          </a:p>
        </p:txBody>
      </p:sp>
      <p:sp>
        <p:nvSpPr>
          <p:cNvPr id="324" name="Google Shape;3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25" name="Google Shape;325;p39"/>
          <p:cNvPicPr preferRelativeResize="0"/>
          <p:nvPr/>
        </p:nvPicPr>
        <p:blipFill rotWithShape="1">
          <a:blip r:embed="rId3">
            <a:alphaModFix/>
          </a:blip>
          <a:srcRect b="33603" l="0" r="0" t="13315"/>
          <a:stretch/>
        </p:blipFill>
        <p:spPr>
          <a:xfrm>
            <a:off x="450057" y="1535906"/>
            <a:ext cx="8114703" cy="24217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Importance of Blood Cell Classification</a:t>
            </a:r>
            <a:endParaRPr/>
          </a:p>
        </p:txBody>
      </p:sp>
      <p:sp>
        <p:nvSpPr>
          <p:cNvPr id="78" name="Google Shape;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A complete blood count (CBC) gives information about the cells in blood.</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Importance of Complete Blood Cell (CBC) are,</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 To check anemia</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 To diagonize leukamia</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 To check other health conditions like fever, weakness.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To check genetic disorders </a:t>
            </a:r>
            <a:endParaRPr>
              <a:solidFill>
                <a:srgbClr val="000000"/>
              </a:solidFill>
              <a:latin typeface="Times New Roman"/>
              <a:ea typeface="Times New Roman"/>
              <a:cs typeface="Times New Roman"/>
              <a:sym typeface="Times New Roman"/>
            </a:endParaRPr>
          </a:p>
        </p:txBody>
      </p:sp>
      <p:sp>
        <p:nvSpPr>
          <p:cNvPr id="79" name="Google Shape;7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ImageDataGenerator</a:t>
            </a:r>
            <a:endParaRPr/>
          </a:p>
        </p:txBody>
      </p:sp>
      <p:sp>
        <p:nvSpPr>
          <p:cNvPr id="331" name="Google Shape;3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32" name="Google Shape;332;p40"/>
          <p:cNvPicPr preferRelativeResize="0"/>
          <p:nvPr/>
        </p:nvPicPr>
        <p:blipFill rotWithShape="1">
          <a:blip r:embed="rId3">
            <a:alphaModFix/>
          </a:blip>
          <a:srcRect b="5117" l="7110" r="701" t="13038"/>
          <a:stretch/>
        </p:blipFill>
        <p:spPr>
          <a:xfrm>
            <a:off x="840819" y="1153367"/>
            <a:ext cx="7462361" cy="372485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ccdab04279_0_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a:t>
            </a:r>
            <a:endParaRPr/>
          </a:p>
        </p:txBody>
      </p:sp>
      <p:sp>
        <p:nvSpPr>
          <p:cNvPr id="338" name="Google Shape;338;gccdab04279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339" name="Google Shape;339;gccdab04279_0_0"/>
          <p:cNvPicPr preferRelativeResize="0"/>
          <p:nvPr/>
        </p:nvPicPr>
        <p:blipFill rotWithShape="1">
          <a:blip r:embed="rId3">
            <a:alphaModFix/>
          </a:blip>
          <a:srcRect b="16977" l="0" r="0" t="13785"/>
          <a:stretch/>
        </p:blipFill>
        <p:spPr>
          <a:xfrm>
            <a:off x="134300" y="1086750"/>
            <a:ext cx="8698002" cy="35764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Training the Model</a:t>
            </a:r>
            <a:endParaRPr/>
          </a:p>
        </p:txBody>
      </p:sp>
      <p:sp>
        <p:nvSpPr>
          <p:cNvPr id="345" name="Google Shape;34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46" name="Google Shape;346;p41"/>
          <p:cNvPicPr preferRelativeResize="0"/>
          <p:nvPr/>
        </p:nvPicPr>
        <p:blipFill rotWithShape="1">
          <a:blip r:embed="rId3">
            <a:alphaModFix/>
          </a:blip>
          <a:srcRect b="22624" l="0" r="0" t="13036"/>
          <a:stretch/>
        </p:blipFill>
        <p:spPr>
          <a:xfrm>
            <a:off x="414337" y="1357238"/>
            <a:ext cx="8201025" cy="296646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Model.h5</a:t>
            </a:r>
            <a:endParaRPr/>
          </a:p>
        </p:txBody>
      </p:sp>
      <p:sp>
        <p:nvSpPr>
          <p:cNvPr id="352" name="Google Shape;35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53" name="Google Shape;353;p42"/>
          <p:cNvPicPr preferRelativeResize="0"/>
          <p:nvPr/>
        </p:nvPicPr>
        <p:blipFill rotWithShape="1">
          <a:blip r:embed="rId3">
            <a:alphaModFix/>
          </a:blip>
          <a:srcRect b="6783" l="3408" r="30781" t="26099"/>
          <a:stretch/>
        </p:blipFill>
        <p:spPr>
          <a:xfrm>
            <a:off x="1411837" y="1248044"/>
            <a:ext cx="6017663" cy="345043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Model - Summary</a:t>
            </a:r>
            <a:endParaRPr/>
          </a:p>
        </p:txBody>
      </p:sp>
      <p:sp>
        <p:nvSpPr>
          <p:cNvPr id="359" name="Google Shape;35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60" name="Google Shape;360;p43"/>
          <p:cNvPicPr preferRelativeResize="0"/>
          <p:nvPr/>
        </p:nvPicPr>
        <p:blipFill rotWithShape="1">
          <a:blip r:embed="rId3">
            <a:alphaModFix/>
          </a:blip>
          <a:srcRect b="4978" l="3408" r="0" t="13036"/>
          <a:stretch/>
        </p:blipFill>
        <p:spPr>
          <a:xfrm>
            <a:off x="518600" y="1188217"/>
            <a:ext cx="8106799" cy="3868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Result</a:t>
            </a:r>
            <a:endParaRPr/>
          </a:p>
        </p:txBody>
      </p:sp>
      <p:sp>
        <p:nvSpPr>
          <p:cNvPr id="366" name="Google Shape;36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67" name="Google Shape;367;p44"/>
          <p:cNvPicPr preferRelativeResize="0"/>
          <p:nvPr/>
        </p:nvPicPr>
        <p:blipFill rotWithShape="1">
          <a:blip r:embed="rId3">
            <a:alphaModFix/>
          </a:blip>
          <a:srcRect b="7065" l="3408" r="8749" t="29850"/>
          <a:stretch/>
        </p:blipFill>
        <p:spPr>
          <a:xfrm>
            <a:off x="555900" y="1218839"/>
            <a:ext cx="8032200" cy="324326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Create-react-app</a:t>
            </a:r>
            <a:endParaRPr/>
          </a:p>
        </p:txBody>
      </p:sp>
      <p:sp>
        <p:nvSpPr>
          <p:cNvPr id="373" name="Google Shape;37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74" name="Google Shape;374;p45"/>
          <p:cNvPicPr preferRelativeResize="0"/>
          <p:nvPr/>
        </p:nvPicPr>
        <p:blipFill rotWithShape="1">
          <a:blip r:embed="rId3">
            <a:alphaModFix/>
          </a:blip>
          <a:srcRect b="5555" l="0" r="0" t="14027"/>
          <a:stretch/>
        </p:blipFill>
        <p:spPr>
          <a:xfrm>
            <a:off x="1796653" y="1178719"/>
            <a:ext cx="5550694" cy="35197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Server start</a:t>
            </a:r>
            <a:endParaRPr/>
          </a:p>
        </p:txBody>
      </p:sp>
      <p:sp>
        <p:nvSpPr>
          <p:cNvPr id="380" name="Google Shape;38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81" name="Google Shape;381;p46"/>
          <p:cNvPicPr preferRelativeResize="0"/>
          <p:nvPr/>
        </p:nvPicPr>
        <p:blipFill rotWithShape="1">
          <a:blip r:embed="rId3">
            <a:alphaModFix/>
          </a:blip>
          <a:srcRect b="72083" l="0" r="29828" t="0"/>
          <a:stretch/>
        </p:blipFill>
        <p:spPr>
          <a:xfrm>
            <a:off x="1208094" y="1278732"/>
            <a:ext cx="6727812" cy="27860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App window</a:t>
            </a:r>
            <a:endParaRPr/>
          </a:p>
        </p:txBody>
      </p:sp>
      <p:sp>
        <p:nvSpPr>
          <p:cNvPr id="387" name="Google Shape;38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88" name="Google Shape;388;p47"/>
          <p:cNvPicPr preferRelativeResize="0"/>
          <p:nvPr/>
        </p:nvPicPr>
        <p:blipFill rotWithShape="1">
          <a:blip r:embed="rId3">
            <a:alphaModFix/>
          </a:blip>
          <a:srcRect b="55694" l="0" r="0" t="0"/>
          <a:stretch/>
        </p:blipFill>
        <p:spPr>
          <a:xfrm>
            <a:off x="627310" y="1485900"/>
            <a:ext cx="3858965" cy="2278856"/>
          </a:xfrm>
          <a:prstGeom prst="rect">
            <a:avLst/>
          </a:prstGeom>
          <a:noFill/>
          <a:ln>
            <a:noFill/>
          </a:ln>
        </p:spPr>
      </p:pic>
      <p:pic>
        <p:nvPicPr>
          <p:cNvPr id="389" name="Google Shape;389;p47"/>
          <p:cNvPicPr preferRelativeResize="0"/>
          <p:nvPr/>
        </p:nvPicPr>
        <p:blipFill rotWithShape="1">
          <a:blip r:embed="rId4">
            <a:alphaModFix/>
          </a:blip>
          <a:srcRect b="55694" l="0" r="6270" t="0"/>
          <a:stretch/>
        </p:blipFill>
        <p:spPr>
          <a:xfrm>
            <a:off x="4486275" y="1503524"/>
            <a:ext cx="4470703" cy="198025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Prediction</a:t>
            </a:r>
            <a:endParaRPr/>
          </a:p>
        </p:txBody>
      </p:sp>
      <p:sp>
        <p:nvSpPr>
          <p:cNvPr id="395" name="Google Shape;39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396" name="Google Shape;396;p48"/>
          <p:cNvPicPr preferRelativeResize="0"/>
          <p:nvPr/>
        </p:nvPicPr>
        <p:blipFill rotWithShape="1">
          <a:blip r:embed="rId3">
            <a:alphaModFix/>
          </a:blip>
          <a:srcRect b="43473" l="0" r="0" t="-2"/>
          <a:stretch/>
        </p:blipFill>
        <p:spPr>
          <a:xfrm>
            <a:off x="1827460" y="1386718"/>
            <a:ext cx="5489079" cy="29075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Methods</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1658 - Jan Swammerdam observed red blood cells under a microscope</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1695 - microscopist Antoni van Leeuwenhoek, was the first to draw an illustration of "red corpuscles”.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1842 - Alfred Donné discovered platelets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1843 - Gabriel  Andreil discovered leucocytes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1879 - Paul Ehlrich discovered blood cell stain filming technique</a:t>
            </a:r>
            <a:endParaRPr>
              <a:solidFill>
                <a:srgbClr val="000000"/>
              </a:solidFill>
              <a:latin typeface="Times New Roman"/>
              <a:ea typeface="Times New Roman"/>
              <a:cs typeface="Times New Roman"/>
              <a:sym typeface="Times New Roman"/>
            </a:endParaRPr>
          </a:p>
        </p:txBody>
      </p:sp>
      <p:sp>
        <p:nvSpPr>
          <p:cNvPr id="86" name="Google Shape;8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Evaluating the Model</a:t>
            </a:r>
            <a:endParaRPr/>
          </a:p>
        </p:txBody>
      </p:sp>
      <p:sp>
        <p:nvSpPr>
          <p:cNvPr id="402" name="Google Shape;402;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just">
              <a:lnSpc>
                <a:spcPct val="115000"/>
              </a:lnSpc>
              <a:spcBef>
                <a:spcPts val="1600"/>
              </a:spcBef>
              <a:spcAft>
                <a:spcPts val="0"/>
              </a:spcAft>
              <a:buSzPts val="1800"/>
              <a:buFont typeface="Arial"/>
              <a:buChar char="•"/>
            </a:pPr>
            <a:r>
              <a:rPr lang="en-GB">
                <a:solidFill>
                  <a:srgbClr val="000000"/>
                </a:solidFill>
                <a:latin typeface="Times New Roman"/>
                <a:ea typeface="Times New Roman"/>
                <a:cs typeface="Times New Roman"/>
                <a:sym typeface="Times New Roman"/>
              </a:rPr>
              <a:t>The model that we have trained and used for prediction has an accuracy of 93%.</a:t>
            </a:r>
            <a:endParaRPr/>
          </a:p>
          <a:p>
            <a:pPr indent="-285750" lvl="0" marL="285750" rtl="0" algn="just">
              <a:lnSpc>
                <a:spcPct val="115000"/>
              </a:lnSpc>
              <a:spcBef>
                <a:spcPts val="1600"/>
              </a:spcBef>
              <a:spcAft>
                <a:spcPts val="0"/>
              </a:spcAft>
              <a:buSzPts val="1800"/>
              <a:buFont typeface="Arial"/>
              <a:buChar char="•"/>
            </a:pPr>
            <a:r>
              <a:rPr lang="en-GB">
                <a:solidFill>
                  <a:srgbClr val="000000"/>
                </a:solidFill>
                <a:latin typeface="Times New Roman"/>
                <a:ea typeface="Times New Roman"/>
                <a:cs typeface="Times New Roman"/>
                <a:sym typeface="Times New Roman"/>
              </a:rPr>
              <a:t>This model has been very good at finding the clear images.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403" name="Google Shape;40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FUTURE WORK</a:t>
            </a:r>
            <a:endParaRPr/>
          </a:p>
        </p:txBody>
      </p:sp>
      <p:sp>
        <p:nvSpPr>
          <p:cNvPr id="409" name="Google Shape;409;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We have implemented blood cell image classification using convolutional neural networks. CNN doesn't encode the position and direction of the item into their expectations.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To overcome these disadvantages we are trying to extend the work on Capsule Neural Network.</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410" name="Google Shape;41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REFERENCE</a:t>
            </a:r>
            <a:endParaRPr/>
          </a:p>
        </p:txBody>
      </p:sp>
      <p:sp>
        <p:nvSpPr>
          <p:cNvPr id="416" name="Google Shape;416;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1.	Iešmantas,Tomas,and Robertas Alzbutas. ‘Convolutional neural network for detection and classification of seizures in clinical data’, Medical &amp; Biological Engineering &amp; Computing(2020): 1-14.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2.	Paoletti M.E., Haut J.M., Plaza J. and Plaza A. ‘A new deep convolutional neural network for fast hyperspectral image classification’, ISPRS journal of photogrammetry and remote sensing 145 (2018): 120-147.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3.	Kang, Xudong, Chengchao Li, Shutao Li, and Hui Lin. ‘Classification of hyperspectral images by Gabor filtering based deep network.’ IEEE Journal of Selected Topics in Applied Earth Observations and Remote Sensing 11, no. 4 (2017): 1166-1178.</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417" name="Google Shape;41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23" name="Google Shape;423;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4.	Chen, Yushi, Lin Zhu, Pedram Ghamisi, Xiuping Jia, Guoyu Li, and Liang Tang. ‘Hyperspectral images classification with Gabor filtering and convolutional neural network’, IEEE Geoscience and Remote Sensing Letters 14, no. 12 (2017): 2355-2359.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5.	Huang, Hui, Li Liu and Michael Ngadi O. ‘Recent developments in hyperspectral imaging for assessment of food quality and safety.’ Sensors 14, no. 4 (2014): 7248-7276.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rPr lang="en-GB">
                <a:solidFill>
                  <a:srgbClr val="000000"/>
                </a:solidFill>
                <a:latin typeface="Times New Roman"/>
                <a:ea typeface="Times New Roman"/>
                <a:cs typeface="Times New Roman"/>
                <a:sym typeface="Times New Roman"/>
              </a:rPr>
              <a:t>6.	Yang Y., Yan L.F., Zhang X., Han Y., Nan H.Y., Hu Y.C., ‘Glioma grading on conventional MR images: a deep learning study with transfer learning’, Frontiers Neuroscience.2018 vol 12.</a:t>
            </a:r>
            <a:endParaRPr>
              <a:solidFill>
                <a:srgbClr val="000000"/>
              </a:solidFill>
              <a:latin typeface="Times New Roman"/>
              <a:ea typeface="Times New Roman"/>
              <a:cs typeface="Times New Roman"/>
              <a:sym typeface="Times New Roman"/>
            </a:endParaRPr>
          </a:p>
        </p:txBody>
      </p:sp>
      <p:sp>
        <p:nvSpPr>
          <p:cNvPr id="424" name="Google Shape;42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30" name="Google Shape;430;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7.	Talo M., Baloglu U.B., Acharya U.R., ‘Application of deep transfer learning for automated brain abnormality classification using MR images’, Cognitive Systems Research. 54.</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a:solidFill>
                  <a:srgbClr val="000000"/>
                </a:solidFill>
                <a:latin typeface="Times New Roman"/>
                <a:ea typeface="Times New Roman"/>
                <a:cs typeface="Times New Roman"/>
                <a:sym typeface="Times New Roman"/>
              </a:rPr>
              <a:t>8.	Rajasekaran K.A., and Chellamuthu C., ‘Advanced Brain Tumour Segmentation from MRI Images’, Chapter in High-Resolution Neuroimaging, Intech open  Publications.2018 https://doi.org/10.5772/intechopen.71416.</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rPr lang="en-GB">
                <a:solidFill>
                  <a:srgbClr val="000000"/>
                </a:solidFill>
                <a:latin typeface="Times New Roman"/>
                <a:ea typeface="Times New Roman"/>
                <a:cs typeface="Times New Roman"/>
                <a:sym typeface="Times New Roman"/>
              </a:rPr>
              <a:t>9.	Gu Y., Lu X., Yang L., Zhang B., Yu D., Zhao Y., Thou T., ‘Automatic lung nodule detection using a 3D deep convolutional neural network combined with a multi-scale prediction strategy in chest CI's’, Computers in Biology and Medicine. 2018 Vol 103, pp.220-231.</a:t>
            </a:r>
            <a:endParaRPr>
              <a:solidFill>
                <a:srgbClr val="000000"/>
              </a:solidFill>
              <a:latin typeface="Times New Roman"/>
              <a:ea typeface="Times New Roman"/>
              <a:cs typeface="Times New Roman"/>
              <a:sym typeface="Times New Roman"/>
            </a:endParaRPr>
          </a:p>
        </p:txBody>
      </p:sp>
      <p:sp>
        <p:nvSpPr>
          <p:cNvPr id="431" name="Google Shape;43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37" name="Google Shape;43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latin typeface="Times New Roman"/>
                <a:ea typeface="Times New Roman"/>
                <a:cs typeface="Times New Roman"/>
                <a:sym typeface="Times New Roman"/>
              </a:rPr>
              <a:t>1</a:t>
            </a:r>
            <a:r>
              <a:rPr lang="en-GB" sz="1700">
                <a:solidFill>
                  <a:srgbClr val="000000"/>
                </a:solidFill>
                <a:latin typeface="Times New Roman"/>
                <a:ea typeface="Times New Roman"/>
                <a:cs typeface="Times New Roman"/>
                <a:sym typeface="Times New Roman"/>
              </a:rPr>
              <a:t>0.	Yousefi M., Krzysiak A., Suen C.Y., ‘Mass detection in digital breast tomosynthesis data using convolutional neural networks and multiple instance learning’, Computers in Biology and Medicine.2018 vol. 96 pp.283-293.</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sz="1700">
                <a:solidFill>
                  <a:srgbClr val="000000"/>
                </a:solidFill>
                <a:latin typeface="Times New Roman"/>
                <a:ea typeface="Times New Roman"/>
                <a:cs typeface="Times New Roman"/>
                <a:sym typeface="Times New Roman"/>
              </a:rPr>
              <a:t>11.	Nyoman Abiwinanda, Muhammad Hanif, Tafwida Hesaputra S., Astri Handayani, and Tati Rajab Mengko, ‘Brain Tumor Classification Using Convolutional Neural Network’, Lhotska et al. (eds.), World Congress on Medical Physics and Biomedical Engineering 2018, IFMBE Proceedings. Vol 103, pp.220-231.</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rPr lang="en-GB" sz="1700">
                <a:solidFill>
                  <a:srgbClr val="000000"/>
                </a:solidFill>
                <a:latin typeface="Times New Roman"/>
                <a:ea typeface="Times New Roman"/>
                <a:cs typeface="Times New Roman"/>
                <a:sym typeface="Times New Roman"/>
              </a:rPr>
              <a:t>12.	Sunanda Das, Riaz Rahman Aranya O.F.M., Nishat Nayla Labiba, ‘Brain Tumor Classification Using Convolutional Neural Network’, 1st  International Conference on Advances in Science, Engineering and Robotics Technology 2019 (ICASERT 2019</a:t>
            </a:r>
            <a:r>
              <a:rPr lang="en-GB">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
        <p:nvSpPr>
          <p:cNvPr id="438" name="Google Shape;4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44" name="Google Shape;444;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sz="1700">
                <a:solidFill>
                  <a:srgbClr val="000000"/>
                </a:solidFill>
                <a:latin typeface="Times New Roman"/>
                <a:ea typeface="Times New Roman"/>
                <a:cs typeface="Times New Roman"/>
                <a:sym typeface="Times New Roman"/>
              </a:rPr>
              <a:t>13.	Amin J., Sharif M. and Gul N., Yasmin M. and Shad S.A., ‘Brain tumor classification based on DWT fusion of MRI sequences using Convolutional neural network’, Pattern Recognition Letters, 2020 Vol.no. 129, pp. 115-122.</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sz="1700">
                <a:solidFill>
                  <a:srgbClr val="000000"/>
                </a:solidFill>
                <a:latin typeface="Times New Roman"/>
                <a:ea typeface="Times New Roman"/>
                <a:cs typeface="Times New Roman"/>
                <a:sym typeface="Times New Roman"/>
              </a:rPr>
              <a:t>14.	Ucuzal H., YAŞAR S. and Çolak C., ‘Classification of brain tumor types by deep learning with convolutional neural network on magnetic resonance images using a developed web-based interface’, 3rd International Symposium on Multidisciplinary Studies and Innovative Technologies (ISMSIT), Ankara, Turkey, 2019, pp. 1-5, doi: 10.1109/ISMSIT.2019.8932761.</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sz="1700">
                <a:solidFill>
                  <a:srgbClr val="000000"/>
                </a:solidFill>
                <a:latin typeface="Times New Roman"/>
                <a:ea typeface="Times New Roman"/>
                <a:cs typeface="Times New Roman"/>
                <a:sym typeface="Times New Roman"/>
              </a:rPr>
              <a:t>15.	Ari A., Hanbay D., ‘Deep learning based brain tumor classification and detection system’, Turkish Journal of Electrical Engineering and Computer Sciences,  2018  Vol. 26, pp.2275–2286.</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445" name="Google Shape;44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451" name="Google Shape;451;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sz="1700">
                <a:solidFill>
                  <a:srgbClr val="000000"/>
                </a:solidFill>
                <a:latin typeface="Times New Roman"/>
                <a:ea typeface="Times New Roman"/>
                <a:cs typeface="Times New Roman"/>
                <a:sym typeface="Times New Roman"/>
              </a:rPr>
              <a:t>16.	Seetha J., Raja S., ‘Brain tumor classification using Convolutional neural Networks’, Biomedical and Pharmacology Journal, 2018 vol.11, no.3, pp. 1457-1461.</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rPr lang="en-GB" sz="1700">
                <a:solidFill>
                  <a:srgbClr val="000000"/>
                </a:solidFill>
                <a:latin typeface="Times New Roman"/>
                <a:ea typeface="Times New Roman"/>
                <a:cs typeface="Times New Roman"/>
                <a:sym typeface="Times New Roman"/>
              </a:rPr>
              <a:t>17.	Fatih Özyurt, Eser Sert, Engin Avci, Esin Dogantekin. ‘Brain tumor detection based on Convolutional Neural Network with neutrosophic expert maximum’, pp.106830(1-8).https://doi.org/10.1016/j.measurement.2019.07.058</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rPr lang="en-GB" sz="1700">
                <a:solidFill>
                  <a:srgbClr val="000000"/>
                </a:solidFill>
                <a:latin typeface="Times New Roman"/>
                <a:ea typeface="Times New Roman"/>
                <a:cs typeface="Times New Roman"/>
                <a:sym typeface="Times New Roman"/>
              </a:rPr>
              <a:t>18.	Ali Mohammad Alqudah, Hiam Al Quran, Isam Abu Qasmieh, Amin Alqudah,Wafaa Al-Sharu,. ‘Brain Tumor Classification Using Deep Learning Technique – A Comparison between Cropped, Uncropped, and Segmented Lesion Images with Different Sizes’, International Journal of Advanced Trends in Computer Science and Engineering, 2019 Vol.8,no.6, pp.3684-3691. </a:t>
            </a:r>
            <a:endParaRPr sz="1700">
              <a:solidFill>
                <a:srgbClr val="000000"/>
              </a:solidFill>
              <a:latin typeface="Times New Roman"/>
              <a:ea typeface="Times New Roman"/>
              <a:cs typeface="Times New Roman"/>
              <a:sym typeface="Times New Roman"/>
            </a:endParaRPr>
          </a:p>
        </p:txBody>
      </p:sp>
      <p:sp>
        <p:nvSpPr>
          <p:cNvPr id="452" name="Google Shape;45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Webinars attended so far</a:t>
            </a:r>
            <a:endParaRPr/>
          </a:p>
        </p:txBody>
      </p:sp>
      <p:sp>
        <p:nvSpPr>
          <p:cNvPr id="458" name="Google Shape;45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FDP on Deep Neural Networks and Expert Systems</a:t>
            </a:r>
            <a:endParaRPr/>
          </a:p>
        </p:txBody>
      </p:sp>
      <p:sp>
        <p:nvSpPr>
          <p:cNvPr id="464" name="Google Shape;46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465" name="Google Shape;46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pic>
        <p:nvPicPr>
          <p:cNvPr id="466" name="Google Shape;466;p58"/>
          <p:cNvPicPr preferRelativeResize="0"/>
          <p:nvPr/>
        </p:nvPicPr>
        <p:blipFill rotWithShape="1">
          <a:blip r:embed="rId3">
            <a:alphaModFix/>
          </a:blip>
          <a:srcRect b="0" l="0" r="0" t="0"/>
          <a:stretch/>
        </p:blipFill>
        <p:spPr>
          <a:xfrm>
            <a:off x="311700" y="1152475"/>
            <a:ext cx="8520601" cy="375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Traditional Methods</a:t>
            </a:r>
            <a:endParaRPr/>
          </a:p>
        </p:txBody>
      </p:sp>
      <p:sp>
        <p:nvSpPr>
          <p:cNvPr id="92" name="Google Shape;9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Manual gating has been performed for measuring CBC.</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Further advancements lead to automated gating technique.</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 automated the sample is divided into two channels and various reagents are added to analyze different health conditions.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 manual testing we apply romanowsky stain to visualize blood cells clearly.</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In both, manual and automated we use microscope to count the blood cells.</a:t>
            </a:r>
            <a:endParaRPr>
              <a:solidFill>
                <a:srgbClr val="000000"/>
              </a:solidFill>
              <a:latin typeface="Times New Roman"/>
              <a:ea typeface="Times New Roman"/>
              <a:cs typeface="Times New Roman"/>
              <a:sym typeface="Times New Roman"/>
            </a:endParaRPr>
          </a:p>
        </p:txBody>
      </p:sp>
      <p:sp>
        <p:nvSpPr>
          <p:cNvPr id="93" name="Google Shape;9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t>THANK YOU</a:t>
            </a:r>
            <a:endParaRPr/>
          </a:p>
        </p:txBody>
      </p:sp>
      <p:sp>
        <p:nvSpPr>
          <p:cNvPr id="472" name="Google Shape;47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7"/>
          <p:cNvPicPr preferRelativeResize="0"/>
          <p:nvPr/>
        </p:nvPicPr>
        <p:blipFill rotWithShape="1">
          <a:blip r:embed="rId3">
            <a:alphaModFix/>
          </a:blip>
          <a:srcRect b="0" l="0" r="0" t="0"/>
          <a:stretch/>
        </p:blipFill>
        <p:spPr>
          <a:xfrm>
            <a:off x="2896650" y="152400"/>
            <a:ext cx="3677621" cy="4838699"/>
          </a:xfrm>
          <a:prstGeom prst="rect">
            <a:avLst/>
          </a:prstGeom>
          <a:noFill/>
          <a:ln>
            <a:noFill/>
          </a:ln>
        </p:spPr>
      </p:pic>
      <p:sp>
        <p:nvSpPr>
          <p:cNvPr id="99" name="Google Shape;9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Traditional Method</a:t>
            </a:r>
            <a:endParaRPr>
              <a:latin typeface="Times New Roman"/>
              <a:ea typeface="Times New Roman"/>
              <a:cs typeface="Times New Roman"/>
              <a:sym typeface="Times New Roman"/>
            </a:endParaRPr>
          </a:p>
        </p:txBody>
      </p:sp>
      <p:sp>
        <p:nvSpPr>
          <p:cNvPr id="105" name="Google Shape;105;p8"/>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Blood cell images have been classified by using spatial and spectral information from hyperspectral cubes using Gabor wavelet.</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Gabor channel is typically utilized to extricate low-level contextual highlights,, such as edges, corners, bearings, may loses some data.</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It is hard to decide, if these subspaces.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This CNN model uses CONV_2D.</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1600"/>
              </a:spcBef>
              <a:spcAft>
                <a:spcPts val="0"/>
              </a:spcAft>
              <a:buSzPts val="1800"/>
              <a:buNone/>
            </a:pPr>
            <a:r>
              <a:t/>
            </a:r>
            <a:endParaRPr>
              <a:latin typeface="Times New Roman"/>
              <a:ea typeface="Times New Roman"/>
              <a:cs typeface="Times New Roman"/>
              <a:sym typeface="Times New Roman"/>
            </a:endParaRPr>
          </a:p>
          <a:p>
            <a:pPr indent="0" lvl="0" marL="0" rtl="0" algn="just">
              <a:lnSpc>
                <a:spcPct val="115000"/>
              </a:lnSpc>
              <a:spcBef>
                <a:spcPts val="1600"/>
              </a:spcBef>
              <a:spcAft>
                <a:spcPts val="1600"/>
              </a:spcAft>
              <a:buSzPts val="1800"/>
              <a:buNone/>
            </a:pPr>
            <a:r>
              <a:t/>
            </a:r>
            <a:endParaRPr>
              <a:latin typeface="Times New Roman"/>
              <a:ea typeface="Times New Roman"/>
              <a:cs typeface="Times New Roman"/>
              <a:sym typeface="Times New Roman"/>
            </a:endParaRPr>
          </a:p>
        </p:txBody>
      </p:sp>
      <p:sp>
        <p:nvSpPr>
          <p:cNvPr id="106" name="Google Shape;10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Times New Roman"/>
                <a:ea typeface="Times New Roman"/>
                <a:cs typeface="Times New Roman"/>
                <a:sym typeface="Times New Roman"/>
              </a:rPr>
              <a:t>Traditional Method</a:t>
            </a:r>
            <a:endParaRPr>
              <a:latin typeface="Times New Roman"/>
              <a:ea typeface="Times New Roman"/>
              <a:cs typeface="Times New Roman"/>
              <a:sym typeface="Times New Roman"/>
            </a:endParaRPr>
          </a:p>
        </p:txBody>
      </p:sp>
      <p:sp>
        <p:nvSpPr>
          <p:cNvPr id="112" name="Google Shape;11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Tomas et.al [1] proposed a convolutional neural network model to detect epileptic seizure effects.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Tomas et al. CNN model had reached a sensitivity and specificity level of 0.68 and 0.67.</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Also Tomas et al. concludes that an accurate tool for clinical/hospital usage will not be constructed unless the shift of paradigm occurs.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p>
        </p:txBody>
      </p:sp>
      <p:sp>
        <p:nvSpPr>
          <p:cNvPr id="113" name="Google Shape;11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