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85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DF88-4275-4663-A290-EBDD7FEB1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9FBD4-6497-468C-8B39-30B99232D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664D-6815-4BED-A602-F548E7E4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535F-6549-4305-BB40-BEF3A941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7D44-D39D-4AF0-8EFF-F2F146E8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31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91DF-4052-4BF5-AA4A-7D8CB447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1E0-79B1-43DB-8E9D-9FD0A4E4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0FED-C207-4D75-A8F4-05950DCE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75B7-8A72-4C57-94B2-B5CE829D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7E12-DA79-4209-92AC-74F8EEA4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79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0A36F-CFB6-4923-A3A2-AE91027A6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43845-52DF-40C8-9E7C-4E4943637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2B57-9A00-4578-93C1-5D21501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96E8-98F6-4EF5-9423-161C2786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87E9-CA78-4333-81F8-ABE6915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76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383-2352-4159-9516-A2428E7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C11F-5397-46B1-A560-AA84628E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7609-71DA-4D4F-9111-2AA83CF0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F45D-BD70-430C-97DF-4F32CE64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182E-31FA-4112-85E5-409AC932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047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1229-B689-44B2-A55B-A4AA4949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113F-CAB8-4C51-967B-F9C77EC1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33F0-4069-47D3-9257-91FA1606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325C-943E-45B4-933F-99EB75E5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7F84-530C-4435-BE20-8EB3FBE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039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04A6-6A76-4A9E-BB57-95E7D44B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260D-4270-49AA-A905-57AB545EB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1DF8-9FD4-4422-A360-4FCACCA8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FA1B-528C-4734-A3EB-9C9C4ECD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C111-34F2-4641-90C9-14BB5D0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A28B6-1E60-47FF-85E2-FAA1E59C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050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6FFE-0D5D-4CDA-B4D8-6529980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0B38-C6B1-4222-A43E-9AD0B8AE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788EC-311F-49AB-8D20-B92F7325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A2C44-08F8-4984-9169-0F18B7A2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A26C-0800-4942-91F7-EE3A521BE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1CBE-644F-4A05-A7CA-86C89EA4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9EC71-7F69-4A1E-B6E1-73F25A09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A0FBA-60AE-4EB2-B843-A3C725E2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2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DFDC-5432-44E4-A21F-6EC60796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02EE0-97B2-4987-B95A-BA2478E7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DF9B8-A358-4EEA-BBD4-B3E0F11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40F7-0FDF-4A4E-AB6B-16C073D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388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5CA1B-5D41-471D-B0DC-88DE965C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59064-8169-4019-A27C-32F09532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B155-9873-4ED1-ABBB-EE5E0AE1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400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CEF5-A072-4CAB-B03E-06EF3759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50A7-08C4-43D0-A483-069B44A0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9152-DB7F-4340-9D16-5A55BDCF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8CF2-AE86-4B1D-8AC7-07D21B4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BA54-1E5C-4FBB-A9DE-0DE9CEEE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1968-3E3C-4404-84A0-C3A581C6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0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361A-BB87-4843-81C0-63908E25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774B5-7607-4C5E-AFED-6BE383B5C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07EF5-D234-4FA5-B657-0DB9A197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6B105-F6EC-496D-8B10-5444BF39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3418D-A30B-4C3F-B9FF-021E94D7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0584-BD75-470C-91EE-9C31A978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578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CF9AC-9F65-4EFA-A56D-C9590285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E5D0-157B-4317-9107-C9931AFF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FF27-3EEC-4069-8450-C087405BF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A184-C6D1-4525-B82B-1F002FFA255D}" type="datetimeFigureOut">
              <a:rPr lang="LID4096" smtClean="0"/>
              <a:t>07/06/2019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E4C9-E733-4F27-8B05-8946252EC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C46E-EB9A-4E4B-8232-59237A01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4171-5169-4BDB-B110-F642FEF015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56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797BF-097A-486D-BC0C-13FA3EC4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508" y="921874"/>
            <a:ext cx="6956983" cy="30185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it-IT" sz="2800" b="1" dirty="0">
                <a:solidFill>
                  <a:schemeClr val="bg1"/>
                </a:solidFill>
              </a:rPr>
            </a:br>
            <a:br>
              <a:rPr lang="it-IT" sz="2800" b="1" dirty="0">
                <a:solidFill>
                  <a:schemeClr val="bg1"/>
                </a:solidFill>
              </a:rPr>
            </a:br>
            <a:r>
              <a:rPr lang="it-IT" sz="2800" b="1" dirty="0">
                <a:solidFill>
                  <a:schemeClr val="bg1"/>
                </a:solidFill>
              </a:rPr>
              <a:t>IBM CAPSTONE PROJECT – </a:t>
            </a:r>
            <a:br>
              <a:rPr lang="it-IT" sz="2800" b="1" dirty="0">
                <a:solidFill>
                  <a:schemeClr val="bg1"/>
                </a:solidFill>
              </a:rPr>
            </a:br>
            <a:r>
              <a:rPr lang="en" sz="2800" b="1" dirty="0">
                <a:solidFill>
                  <a:schemeClr val="bg1"/>
                </a:solidFill>
              </a:rPr>
              <a:t>The Battle of Neighborhoods: </a:t>
            </a:r>
            <a:br>
              <a:rPr lang="en" sz="2800" b="1" dirty="0">
                <a:solidFill>
                  <a:schemeClr val="bg1"/>
                </a:solidFill>
              </a:rPr>
            </a:br>
            <a:r>
              <a:rPr lang="en" sz="2800" b="1" dirty="0">
                <a:solidFill>
                  <a:schemeClr val="bg1"/>
                </a:solidFill>
              </a:rPr>
              <a:t>Cluster Analysis of London Real Estate Market</a:t>
            </a:r>
            <a:endParaRPr lang="en-US" sz="28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9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000000"/>
                </a:solidFill>
              </a:rPr>
              <a:t>Business Problem section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838FD92F-CA16-4F47-9A44-38719139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" sz="2000">
                <a:solidFill>
                  <a:srgbClr val="000000"/>
                </a:solidFill>
              </a:rPr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Tax hikes addressing overseas buyers of homes in England and Wales.</a:t>
            </a: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" sz="2000">
                <a:solidFill>
                  <a:srgbClr val="000000"/>
                </a:solidFill>
              </a:rPr>
              <a:t>How could we provide support to homebuyers clientele in to purchase a suitable real estate in London in this uncertain economic and financial scenario?</a:t>
            </a: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" sz="2400">
                <a:solidFill>
                  <a:srgbClr val="000000"/>
                </a:solidFill>
              </a:rPr>
              <a:t>Clustering London neighborhoods in order to recommend venues and the current average price of real estate where homebuyers can make a real estate investment. </a:t>
            </a:r>
            <a:endParaRPr lang="it-IT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FFFFFF"/>
                </a:solidFill>
              </a:rPr>
              <a:t>Data and Methodology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</a:rPr>
              <a:t>Data: </a:t>
            </a:r>
            <a:r>
              <a:rPr lang="en" sz="2400">
                <a:solidFill>
                  <a:srgbClr val="000000"/>
                </a:solidFill>
              </a:rPr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r>
              <a:rPr lang="en" sz="2400">
                <a:solidFill>
                  <a:srgbClr val="000000"/>
                </a:solidFill>
              </a:rPr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Modeling</a:t>
            </a:r>
            <a:endParaRPr lang="it-IT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E47046-1A7A-4003-A777-9D56AC7BC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6" r="14349" b="-1"/>
          <a:stretch/>
        </p:blipFill>
        <p:spPr>
          <a:xfrm>
            <a:off x="20" y="10"/>
            <a:ext cx="11196300" cy="66954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K-Means clustering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>
                <a:solidFill>
                  <a:srgbClr val="FFFFFF"/>
                </a:solidFill>
              </a:rPr>
              <a:t>Outcome: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" sz="1700">
                <a:solidFill>
                  <a:srgbClr val="000000"/>
                </a:solidFill>
              </a:rPr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sz="1700">
                <a:solidFill>
                  <a:srgbClr val="000000"/>
                </a:solidFill>
              </a:rPr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Clusters 1 and 3 may target individuals who love pubs, theatres and soccer.</a:t>
            </a:r>
            <a:endParaRPr lang="it-IT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IBM CAPSTONE PROJECT – 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 The Battle of Neighborhoods:  Cluster Analysis of London Real Estate Market</dc:title>
  <dc:creator>LAKSHMI SRIDHAR MOVVA</dc:creator>
  <cp:lastModifiedBy>LAKSHMI SRIDHAR MOVVA</cp:lastModifiedBy>
  <cp:revision>1</cp:revision>
  <dcterms:created xsi:type="dcterms:W3CDTF">2019-07-06T14:22:22Z</dcterms:created>
  <dcterms:modified xsi:type="dcterms:W3CDTF">2019-07-06T14:25:42Z</dcterms:modified>
</cp:coreProperties>
</file>