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8" r:id="rId21"/>
    <p:sldId id="279" r:id="rId22"/>
    <p:sldId id="272" r:id="rId23"/>
    <p:sldId id="276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D14BEB3-C7A5-45E8-8BDC-0D841B213E51}">
          <p14:sldIdLst>
            <p14:sldId id="256"/>
            <p14:sldId id="257"/>
          </p14:sldIdLst>
        </p14:section>
        <p14:section name="DX Intro" id="{5FBFC92A-46DD-495A-992B-30410BA9A196}">
          <p14:sldIdLst>
            <p14:sldId id="281"/>
          </p14:sldIdLst>
        </p14:section>
        <p14:section name="Video stack" id="{74D2532F-48C1-43E1-8BDB-734606F49770}">
          <p14:sldIdLst>
            <p14:sldId id="259"/>
            <p14:sldId id="260"/>
            <p14:sldId id="261"/>
            <p14:sldId id="262"/>
          </p14:sldIdLst>
        </p14:section>
        <p14:section name="User-land" id="{3864AC8A-E2D3-44CC-A429-C1DFF4EE4ED7}">
          <p14:sldIdLst>
            <p14:sldId id="263"/>
            <p14:sldId id="264"/>
            <p14:sldId id="265"/>
          </p14:sldIdLst>
        </p14:section>
        <p14:section name="DXGI" id="{C74ADFBC-9F7D-46E9-B14C-404414150376}">
          <p14:sldIdLst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3D10" id="{67E7AF2F-A886-4812-9BE7-E4FD37DB3C05}">
          <p14:sldIdLst>
            <p14:sldId id="273"/>
            <p14:sldId id="274"/>
            <p14:sldId id="275"/>
          </p14:sldIdLst>
        </p14:section>
        <p14:section name="Bonus" id="{9A087F32-1B49-4F64-A90E-42ADFF0A4EAA}">
          <p14:sldIdLst>
            <p14:sldId id="278"/>
          </p14:sldIdLst>
        </p14:section>
        <p14:section name="Outro" id="{B00D5C7C-2019-4F31-BDAD-ACB88CCBE2B0}">
          <p14:sldIdLst>
            <p14:sldId id="279"/>
            <p14:sldId id="272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55C106-3914-4106-9ED8-59B95CECC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D0C5BD-474A-4EC9-A32A-FA66861B2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F9190B-D8FB-4F98-9966-127E58FD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04DA-9FC0-4D1C-ADD8-6B862FC11729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252376-5188-4F67-847A-343AAEC6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127B06-608A-4253-B3D6-7091E9E5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4F8-5B6A-49CF-AEFF-0EC05D229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741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01DDE-0C6E-427B-BBC1-FD314CB6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41AB7F-20C1-4F42-BEEA-16654E76A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29DFCC-00CA-4C27-B21C-303CB959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04DA-9FC0-4D1C-ADD8-6B862FC11729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C08167-10D3-4F2A-B9FB-B5993E6C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088381-D553-470C-96F8-903DF134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4F8-5B6A-49CF-AEFF-0EC05D229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16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C023EAB-6CA8-42BE-8027-7A3879104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938371-BAD1-44A2-8FE1-8B2769E74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C77C3E-AEC1-467D-A6C8-B6253A47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04DA-9FC0-4D1C-ADD8-6B862FC11729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A99BDE-5D8D-4943-B836-AB93F360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26146D-DBE7-4223-93F1-69EFC208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4F8-5B6A-49CF-AEFF-0EC05D229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93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CAE118-1887-4FD1-8E95-AD4BD84B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BB891-2F6B-4833-A384-9337C75C9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2A8088-134C-43D9-942D-A7F90796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04DA-9FC0-4D1C-ADD8-6B862FC11729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4A82EC-069D-4053-A10E-CE6FA45C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EB6AC9-9A31-45EB-AA26-9D6A2D4C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4F8-5B6A-49CF-AEFF-0EC05D229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63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5729F-A88B-4E58-9AD9-668F3E71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545723-549F-4873-B52B-D21E7B109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5AA89D-F82C-478F-8EF1-FB3ECDCB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04DA-9FC0-4D1C-ADD8-6B862FC11729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D8FA26-FBF7-4D6C-8F97-10580C7F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9C93A8-6DC2-40FE-89BC-52545828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4F8-5B6A-49CF-AEFF-0EC05D229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79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DB3EA0-D947-4865-AA40-CABC9F92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8F7CA2-EC10-4DDE-8039-15CD1EA1D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1D8B8E-0AA9-48D4-BAD5-9ED51874D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3BF9EE-D778-45AA-BC00-52432456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04DA-9FC0-4D1C-ADD8-6B862FC11729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1F4A47-6614-4C13-BD9C-7CFA0A1E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33A6AF-09D4-42C2-8D2A-5E8CFFE0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4F8-5B6A-49CF-AEFF-0EC05D229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340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FC1A13-C3A9-44D3-B8C6-5589FB35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0DF786-6BCB-40CC-B104-EF973444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5E9E6A-7B93-4A5A-B19C-A442F3355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2995CEF-3896-47B5-9F6E-F972EEBDA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5D5E4DC-EB2B-4885-8EB3-9120FB042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C688C73-C39D-4C80-97FA-16638819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04DA-9FC0-4D1C-ADD8-6B862FC11729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1CC2F1E-A7C6-4F1D-8C6C-7FB74DEA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0847568-99D2-4BA1-91F5-655FD5ED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4F8-5B6A-49CF-AEFF-0EC05D229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530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808A7-0A88-4765-9AA4-865BBA7E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972752-060D-4196-85CB-A45DC576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04DA-9FC0-4D1C-ADD8-6B862FC11729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ACE21DB-7A8C-4B0C-868E-4E31402F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3DCDD29-3AA4-40F6-907A-F888276C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4F8-5B6A-49CF-AEFF-0EC05D229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39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6856BA5-F3D6-4574-91DE-B6FA5143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04DA-9FC0-4D1C-ADD8-6B862FC11729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1F87D55-458E-4CF6-A0E3-30324924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0B0036-0314-4F0F-9EEE-6956ACFA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4F8-5B6A-49CF-AEFF-0EC05D229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46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4870F-9E18-4B6C-ABC7-AC2A40CE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0D5B13-39B5-43C5-85CF-B70C8ED96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1A3CFC-E96D-4610-B5B8-4BA379D46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D60B8-D992-41E8-9647-A806FA05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04DA-9FC0-4D1C-ADD8-6B862FC11729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9ED42B-D321-4136-8CE4-8846A3F9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A10764-7AB5-4885-B2CF-46671064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4F8-5B6A-49CF-AEFF-0EC05D229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44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A1B92D-505C-42E4-B743-B7480FEF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1C3BA62-FACD-4F76-9498-54F1B10C4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42F8D7-899D-4560-BE68-04FE6798C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A06754-4A08-4BBD-986B-B5016B49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04DA-9FC0-4D1C-ADD8-6B862FC11729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3500C1E-14ED-47E0-B6C8-04155A1E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0AF049-557C-45E5-927E-74A5DEDA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4F8-5B6A-49CF-AEFF-0EC05D229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92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27C76AD-A102-4F92-B397-8A29E07B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4A90AE-A777-402A-B938-2F7BA806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20EB49-70B9-4159-BD0F-412D8ADF0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804DA-9FC0-4D1C-ADD8-6B862FC11729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D2CD85-47B1-433D-96F0-95705ECAC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625088-355D-41E7-81D9-92B796604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94F8-5B6A-49CF-AEFF-0EC05D229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125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lakor64/pff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8752DB-E6AB-4CB6-8471-0F04B5BA9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6335"/>
            <a:ext cx="9144000" cy="2387600"/>
          </a:xfrm>
        </p:spPr>
        <p:txBody>
          <a:bodyPr>
            <a:noAutofit/>
          </a:bodyPr>
          <a:lstStyle/>
          <a:p>
            <a:r>
              <a:rPr lang="it-IT" sz="4000" b="1" dirty="0" err="1"/>
              <a:t>Discovering</a:t>
            </a:r>
            <a:r>
              <a:rPr lang="it-IT" sz="4000" b="1" dirty="0"/>
              <a:t> DirectX: user-</a:t>
            </a:r>
            <a:r>
              <a:rPr lang="it-IT" sz="4000" b="1" dirty="0" err="1"/>
              <a:t>land</a:t>
            </a:r>
            <a:r>
              <a:rPr lang="it-IT" sz="4000" b="1" dirty="0"/>
              <a:t> </a:t>
            </a:r>
            <a:r>
              <a:rPr lang="it-IT" sz="4000" b="1" dirty="0" err="1"/>
              <a:t>internals</a:t>
            </a:r>
            <a:r>
              <a:rPr lang="it-IT" sz="4000" b="1" dirty="0"/>
              <a:t> of the Windows Vista graphic stacks</a:t>
            </a:r>
            <a:br>
              <a:rPr lang="it-IT" sz="4000" b="1" dirty="0"/>
            </a:br>
            <a:endParaRPr lang="it-IT" sz="4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DB89C9-6C46-4F3D-A7AA-2FB2570D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it-IT" dirty="0"/>
              <a:t>Christian Rendina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F57C3BA-2DDC-465B-9048-F55994BBD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38" y="834053"/>
            <a:ext cx="1572924" cy="168617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CD4C6E4-E330-4884-99DE-A9E669DD4F47}"/>
              </a:ext>
            </a:extLst>
          </p:cNvPr>
          <p:cNvSpPr txBox="1"/>
          <p:nvPr/>
        </p:nvSpPr>
        <p:spPr>
          <a:xfrm>
            <a:off x="5565074" y="2956335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ESC 2023</a:t>
            </a:r>
          </a:p>
        </p:txBody>
      </p:sp>
    </p:spTree>
    <p:extLst>
      <p:ext uri="{BB962C8B-B14F-4D97-AF65-F5344CB8AC3E}">
        <p14:creationId xmlns:p14="http://schemas.microsoft.com/office/powerpoint/2010/main" val="22397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62E06A-0DCF-4506-BACA-4DC33419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glued</a:t>
            </a:r>
            <a:r>
              <a:rPr lang="it-IT" dirty="0"/>
              <a:t> back to GDI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EBE714-FE7C-4EFF-B48F-3CD898686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609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GDI32 </a:t>
            </a:r>
            <a:r>
              <a:rPr lang="it-IT" dirty="0" err="1"/>
              <a:t>exposes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user-</a:t>
            </a:r>
            <a:r>
              <a:rPr lang="it-IT" dirty="0" err="1"/>
              <a:t>land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Each</a:t>
            </a:r>
            <a:r>
              <a:rPr lang="it-IT" dirty="0"/>
              <a:t> D3DKMT* (DXGKRNL </a:t>
            </a:r>
            <a:r>
              <a:rPr lang="it-IT" dirty="0" err="1"/>
              <a:t>exposed</a:t>
            </a:r>
            <a:r>
              <a:rPr lang="it-IT" dirty="0"/>
              <a:t> api)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trough</a:t>
            </a:r>
            <a:r>
              <a:rPr lang="it-IT" dirty="0"/>
              <a:t> a </a:t>
            </a:r>
            <a:r>
              <a:rPr lang="it-IT" dirty="0" err="1"/>
              <a:t>syscall</a:t>
            </a:r>
            <a:r>
              <a:rPr lang="it-IT" dirty="0"/>
              <a:t> to WIN32K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WIN32K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forwards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to DXGKRNL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operation</a:t>
            </a:r>
            <a:r>
              <a:rPr lang="it-IT" dirty="0"/>
              <a:t> </a:t>
            </a:r>
            <a:r>
              <a:rPr lang="it-IT" dirty="0" err="1"/>
              <a:t>happens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21A74E4-D9C5-4B71-BF5C-C8D3CC8D1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62" y="1912690"/>
            <a:ext cx="4932727" cy="36995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64E9EF9-380B-442A-AAEF-3FD80D1EECB8}"/>
              </a:ext>
            </a:extLst>
          </p:cNvPr>
          <p:cNvSpPr txBox="1"/>
          <p:nvPr/>
        </p:nvSpPr>
        <p:spPr>
          <a:xfrm>
            <a:off x="8682605" y="5618793"/>
            <a:ext cx="2197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290425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DC44BD-47B8-47FC-A0F8-6C5717D9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inside DXGI?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5FEA00-17C8-431F-97AF-659B32C09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717"/>
            <a:ext cx="4827662" cy="4351338"/>
          </a:xfrm>
        </p:spPr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factory</a:t>
            </a:r>
            <a:r>
              <a:rPr lang="it-IT" dirty="0"/>
              <a:t> to create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classes</a:t>
            </a:r>
          </a:p>
          <a:p>
            <a:r>
              <a:rPr lang="it-IT" dirty="0" err="1"/>
              <a:t>Rapresentations</a:t>
            </a:r>
            <a:r>
              <a:rPr lang="it-IT" dirty="0"/>
              <a:t> of GPU </a:t>
            </a:r>
            <a:r>
              <a:rPr lang="it-IT" dirty="0" err="1"/>
              <a:t>Adapters</a:t>
            </a:r>
            <a:endParaRPr lang="it-IT" dirty="0"/>
          </a:p>
          <a:p>
            <a:r>
              <a:rPr lang="it-IT" dirty="0" err="1"/>
              <a:t>Rapresentations</a:t>
            </a:r>
            <a:r>
              <a:rPr lang="it-IT" dirty="0"/>
              <a:t> of </a:t>
            </a:r>
            <a:r>
              <a:rPr lang="it-IT" dirty="0" err="1"/>
              <a:t>Monitors</a:t>
            </a:r>
            <a:endParaRPr lang="it-IT" dirty="0"/>
          </a:p>
          <a:p>
            <a:r>
              <a:rPr lang="it-IT" dirty="0"/>
              <a:t>A </a:t>
            </a:r>
            <a:r>
              <a:rPr lang="it-IT" dirty="0" err="1"/>
              <a:t>swapchain</a:t>
            </a:r>
            <a:endParaRPr lang="it-IT" dirty="0"/>
          </a:p>
          <a:p>
            <a:r>
              <a:rPr lang="it-IT" dirty="0"/>
              <a:t>Base </a:t>
            </a:r>
            <a:r>
              <a:rPr lang="it-IT" dirty="0" err="1"/>
              <a:t>objects</a:t>
            </a:r>
            <a:r>
              <a:rPr lang="it-IT" dirty="0"/>
              <a:t> for </a:t>
            </a:r>
            <a:r>
              <a:rPr lang="it-IT" dirty="0" err="1"/>
              <a:t>everything</a:t>
            </a:r>
            <a:r>
              <a:rPr lang="it-IT" dirty="0"/>
              <a:t> DirectX </a:t>
            </a:r>
            <a:r>
              <a:rPr lang="it-IT" dirty="0" err="1"/>
              <a:t>related</a:t>
            </a:r>
            <a:endParaRPr lang="it-IT" dirty="0"/>
          </a:p>
          <a:p>
            <a:r>
              <a:rPr lang="it-IT" dirty="0" err="1"/>
              <a:t>Internal</a:t>
            </a:r>
            <a:r>
              <a:rPr lang="it-IT" dirty="0"/>
              <a:t> </a:t>
            </a:r>
            <a:r>
              <a:rPr lang="it-IT" dirty="0" err="1"/>
              <a:t>structures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807DCD0-2ADB-4DB6-BACF-7ED7B6DB5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559" y="2119132"/>
            <a:ext cx="5501241" cy="323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9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B8358-6E2C-45C3-986B-A20A351A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GPUs</a:t>
            </a:r>
            <a:r>
              <a:rPr lang="it-IT" dirty="0"/>
              <a:t> and </a:t>
            </a:r>
            <a:r>
              <a:rPr lang="it-IT" dirty="0" err="1"/>
              <a:t>Monitors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218788-9433-47FB-9697-A38A20E2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0193" cy="4351338"/>
          </a:xfrm>
        </p:spPr>
        <p:txBody>
          <a:bodyPr/>
          <a:lstStyle/>
          <a:p>
            <a:r>
              <a:rPr lang="it-IT" dirty="0"/>
              <a:t>A system can </a:t>
            </a:r>
            <a:r>
              <a:rPr lang="it-IT" dirty="0" err="1"/>
              <a:t>have</a:t>
            </a:r>
            <a:r>
              <a:rPr lang="it-IT" dirty="0"/>
              <a:t> one or more </a:t>
            </a:r>
            <a:r>
              <a:rPr lang="it-IT" dirty="0" err="1"/>
              <a:t>GPUs</a:t>
            </a:r>
            <a:r>
              <a:rPr lang="it-IT" dirty="0"/>
              <a:t> (</a:t>
            </a:r>
            <a:r>
              <a:rPr lang="it-IT" dirty="0" err="1"/>
              <a:t>rapresented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adapters</a:t>
            </a:r>
            <a:r>
              <a:rPr lang="it-IT" dirty="0"/>
              <a:t>)</a:t>
            </a:r>
          </a:p>
          <a:p>
            <a:r>
              <a:rPr lang="it-IT" dirty="0"/>
              <a:t>A GPU can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attached</a:t>
            </a:r>
            <a:r>
              <a:rPr lang="it-IT" dirty="0"/>
              <a:t> none, one or more </a:t>
            </a:r>
            <a:r>
              <a:rPr lang="it-IT" dirty="0" err="1"/>
              <a:t>monitors</a:t>
            </a:r>
            <a:endParaRPr lang="it-IT" dirty="0"/>
          </a:p>
          <a:p>
            <a:r>
              <a:rPr lang="it-IT" dirty="0"/>
              <a:t>Remote </a:t>
            </a:r>
            <a:r>
              <a:rPr lang="it-IT" dirty="0" err="1"/>
              <a:t>GPUs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supported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C560864-9A7C-4BE4-AD07-23A56E805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239" y="1521462"/>
            <a:ext cx="6123684" cy="405039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D8759C2-12BE-424C-866E-AB085510DE56}"/>
              </a:ext>
            </a:extLst>
          </p:cNvPr>
          <p:cNvSpPr txBox="1"/>
          <p:nvPr/>
        </p:nvSpPr>
        <p:spPr>
          <a:xfrm>
            <a:off x="8366332" y="5768412"/>
            <a:ext cx="931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Source: MSDN</a:t>
            </a:r>
          </a:p>
        </p:txBody>
      </p:sp>
    </p:spTree>
    <p:extLst>
      <p:ext uri="{BB962C8B-B14F-4D97-AF65-F5344CB8AC3E}">
        <p14:creationId xmlns:p14="http://schemas.microsoft.com/office/powerpoint/2010/main" val="79115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288ABF-724C-4D28-924C-A1193C60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enumeration</a:t>
            </a:r>
            <a:r>
              <a:rPr lang="it-IT" dirty="0"/>
              <a:t> to </a:t>
            </a:r>
            <a:r>
              <a:rPr lang="it-IT" dirty="0" err="1"/>
              <a:t>adapters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D97FAF1-B2BC-4012-8896-FB7F51DE5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302" y="1837500"/>
            <a:ext cx="5979506" cy="4351338"/>
          </a:xfrm>
        </p:spPr>
      </p:pic>
    </p:spTree>
    <p:extLst>
      <p:ext uri="{BB962C8B-B14F-4D97-AF65-F5344CB8AC3E}">
        <p14:creationId xmlns:p14="http://schemas.microsoft.com/office/powerpoint/2010/main" val="389950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A5254B-1B2E-4718-8F4B-1C4A7A76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Did</a:t>
            </a:r>
            <a:r>
              <a:rPr lang="it-IT" dirty="0"/>
              <a:t> Microsoft </a:t>
            </a:r>
            <a:r>
              <a:rPr lang="it-IT" dirty="0" err="1"/>
              <a:t>lie</a:t>
            </a:r>
            <a:r>
              <a:rPr lang="it-IT" dirty="0"/>
              <a:t> to </a:t>
            </a:r>
            <a:r>
              <a:rPr lang="it-IT" dirty="0" err="1"/>
              <a:t>us</a:t>
            </a:r>
            <a:r>
              <a:rPr lang="it-IT" dirty="0"/>
              <a:t>?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3DFBE55-407D-4C53-9148-26C75403C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0" y="1902814"/>
            <a:ext cx="7367820" cy="469082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7CDEDA0-3A42-49F2-B247-66824AECEBAF}"/>
              </a:ext>
            </a:extLst>
          </p:cNvPr>
          <p:cNvSpPr txBox="1"/>
          <p:nvPr/>
        </p:nvSpPr>
        <p:spPr>
          <a:xfrm>
            <a:off x="7594270" y="2964090"/>
            <a:ext cx="28025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/>
              <a:t>GDI32 calls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292891-F630-441E-B0A7-FA884497FBA3}"/>
              </a:ext>
            </a:extLst>
          </p:cNvPr>
          <p:cNvSpPr txBox="1"/>
          <p:nvPr/>
        </p:nvSpPr>
        <p:spPr>
          <a:xfrm>
            <a:off x="7552706" y="4773881"/>
            <a:ext cx="3627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/>
              <a:t>Adapter access from GDI name</a:t>
            </a:r>
          </a:p>
        </p:txBody>
      </p:sp>
    </p:spTree>
    <p:extLst>
      <p:ext uri="{BB962C8B-B14F-4D97-AF65-F5344CB8AC3E}">
        <p14:creationId xmlns:p14="http://schemas.microsoft.com/office/powerpoint/2010/main" val="3844839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AAEA88-8414-4E73-9700-B64BAEA5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What’s</a:t>
            </a:r>
            <a:r>
              <a:rPr lang="it-IT" dirty="0"/>
              <a:t> a </a:t>
            </a:r>
            <a:r>
              <a:rPr lang="it-IT" dirty="0" err="1"/>
              <a:t>swapchain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9BFAFB-7A48-422A-BA52-CD78EEB4B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81400" cy="4351338"/>
          </a:xfrm>
        </p:spPr>
        <p:txBody>
          <a:bodyPr/>
          <a:lstStyle/>
          <a:p>
            <a:r>
              <a:rPr lang="it-IT" dirty="0"/>
              <a:t>A component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holds</a:t>
            </a:r>
            <a:r>
              <a:rPr lang="it-IT" dirty="0"/>
              <a:t> multiple «screens»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  <a:p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responsability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swap </a:t>
            </a:r>
            <a:r>
              <a:rPr lang="it-IT" dirty="0" err="1"/>
              <a:t>them</a:t>
            </a:r>
            <a:r>
              <a:rPr lang="it-IT" dirty="0"/>
              <a:t> to the screen</a:t>
            </a:r>
          </a:p>
          <a:p>
            <a:r>
              <a:rPr lang="it-IT" dirty="0" err="1"/>
              <a:t>Avoids</a:t>
            </a:r>
            <a:r>
              <a:rPr lang="it-IT" dirty="0"/>
              <a:t> </a:t>
            </a:r>
            <a:r>
              <a:rPr lang="it-IT" dirty="0" err="1"/>
              <a:t>tearing</a:t>
            </a:r>
            <a:r>
              <a:rPr lang="it-IT" dirty="0"/>
              <a:t> and </a:t>
            </a:r>
            <a:r>
              <a:rPr lang="it-IT" dirty="0" err="1"/>
              <a:t>similar</a:t>
            </a:r>
            <a:r>
              <a:rPr lang="it-IT" dirty="0"/>
              <a:t> </a:t>
            </a:r>
            <a:r>
              <a:rPr lang="it-IT" dirty="0" err="1"/>
              <a:t>issue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1E11BA-7CAE-4BA3-9614-57F7856F8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94" y="1920143"/>
            <a:ext cx="6937169" cy="416230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BD33A9-E450-401B-A39E-D9081BCC7515}"/>
              </a:ext>
            </a:extLst>
          </p:cNvPr>
          <p:cNvSpPr txBox="1"/>
          <p:nvPr/>
        </p:nvSpPr>
        <p:spPr>
          <a:xfrm>
            <a:off x="8368148" y="5974722"/>
            <a:ext cx="849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Source: MSDN</a:t>
            </a:r>
          </a:p>
        </p:txBody>
      </p:sp>
    </p:spTree>
    <p:extLst>
      <p:ext uri="{BB962C8B-B14F-4D97-AF65-F5344CB8AC3E}">
        <p14:creationId xmlns:p14="http://schemas.microsoft.com/office/powerpoint/2010/main" val="1593293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D4920-CD84-44BD-8307-CD3640B5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swapchains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FC95A-E24B-4535-9540-CAB0B4E05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4036" cy="4351338"/>
          </a:xfrm>
        </p:spPr>
        <p:txBody>
          <a:bodyPr/>
          <a:lstStyle/>
          <a:p>
            <a:r>
              <a:rPr lang="it-IT" dirty="0" err="1"/>
              <a:t>Fullscreen</a:t>
            </a:r>
            <a:r>
              <a:rPr lang="it-IT" dirty="0"/>
              <a:t> </a:t>
            </a:r>
            <a:r>
              <a:rPr lang="it-IT" dirty="0" err="1"/>
              <a:t>Swapchain</a:t>
            </a:r>
            <a:r>
              <a:rPr lang="it-IT" dirty="0"/>
              <a:t> (DWM)</a:t>
            </a:r>
          </a:p>
          <a:p>
            <a:r>
              <a:rPr lang="it-IT" dirty="0"/>
              <a:t>DDA </a:t>
            </a:r>
            <a:r>
              <a:rPr lang="it-IT" dirty="0" err="1"/>
              <a:t>Swapchain</a:t>
            </a:r>
            <a:endParaRPr lang="it-IT" dirty="0"/>
          </a:p>
          <a:p>
            <a:r>
              <a:rPr lang="it-IT" dirty="0" err="1"/>
              <a:t>Windowed</a:t>
            </a:r>
            <a:r>
              <a:rPr lang="it-IT" dirty="0"/>
              <a:t> </a:t>
            </a:r>
            <a:r>
              <a:rPr lang="it-IT" dirty="0" err="1"/>
              <a:t>Swapchain</a:t>
            </a:r>
            <a:endParaRPr lang="it-IT" dirty="0"/>
          </a:p>
          <a:p>
            <a:r>
              <a:rPr lang="it-IT" dirty="0" err="1"/>
              <a:t>DirectComposition</a:t>
            </a:r>
            <a:r>
              <a:rPr lang="it-IT" dirty="0"/>
              <a:t> (Partner) </a:t>
            </a:r>
            <a:r>
              <a:rPr lang="it-IT" dirty="0" err="1"/>
              <a:t>Swapchain</a:t>
            </a:r>
            <a:endParaRPr lang="it-IT" dirty="0"/>
          </a:p>
          <a:p>
            <a:r>
              <a:rPr lang="it-IT" dirty="0"/>
              <a:t>UWP (XAML) </a:t>
            </a:r>
            <a:r>
              <a:rPr lang="it-IT" dirty="0" err="1"/>
              <a:t>Swapchain</a:t>
            </a:r>
            <a:endParaRPr lang="it-IT" dirty="0"/>
          </a:p>
          <a:p>
            <a:r>
              <a:rPr lang="it-IT" dirty="0" err="1"/>
              <a:t>Probably</a:t>
            </a:r>
            <a:r>
              <a:rPr lang="it-IT" dirty="0"/>
              <a:t> more </a:t>
            </a:r>
            <a:r>
              <a:rPr lang="it-IT" dirty="0" err="1"/>
              <a:t>undiscovered</a:t>
            </a:r>
            <a:r>
              <a:rPr lang="it-IT" dirty="0"/>
              <a:t>?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66D09F8-1C1A-4F82-97F2-49F9AFE14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14" y="2150714"/>
            <a:ext cx="5059884" cy="255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4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141094-9109-4DDF-8EF6-FDD8025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What’s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in D3D10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D50B66-3034-4EA4-892C-FF788095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9119" cy="435133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A device to render </a:t>
            </a:r>
            <a:r>
              <a:rPr lang="it-IT" dirty="0" err="1"/>
              <a:t>resources</a:t>
            </a:r>
            <a:r>
              <a:rPr lang="it-IT" dirty="0"/>
              <a:t> to the GPU</a:t>
            </a:r>
          </a:p>
          <a:p>
            <a:r>
              <a:rPr lang="it-IT" dirty="0"/>
              <a:t>Connections to the UMD</a:t>
            </a:r>
          </a:p>
          <a:p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game (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texture or vertex buffers)</a:t>
            </a:r>
          </a:p>
          <a:p>
            <a:r>
              <a:rPr lang="it-IT" dirty="0" err="1"/>
              <a:t>Presenting</a:t>
            </a: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 to the screen</a:t>
            </a:r>
          </a:p>
          <a:p>
            <a:r>
              <a:rPr lang="it-IT" dirty="0"/>
              <a:t>Shader compilation and </a:t>
            </a:r>
            <a:r>
              <a:rPr lang="it-IT" dirty="0" err="1"/>
              <a:t>submit</a:t>
            </a:r>
            <a:r>
              <a:rPr lang="it-IT" dirty="0"/>
              <a:t> to the GPU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8C6DE4F-2F18-444A-BBC2-E0CF89B42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50" y="1383475"/>
            <a:ext cx="3306608" cy="501394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EB92E4-3B11-46BF-8BCE-EF269E8AE96A}"/>
              </a:ext>
            </a:extLst>
          </p:cNvPr>
          <p:cNvSpPr txBox="1"/>
          <p:nvPr/>
        </p:nvSpPr>
        <p:spPr>
          <a:xfrm>
            <a:off x="9132125" y="6504750"/>
            <a:ext cx="2297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Source: MSDN</a:t>
            </a:r>
          </a:p>
        </p:txBody>
      </p:sp>
    </p:spTree>
    <p:extLst>
      <p:ext uri="{BB962C8B-B14F-4D97-AF65-F5344CB8AC3E}">
        <p14:creationId xmlns:p14="http://schemas.microsoft.com/office/powerpoint/2010/main" val="380841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B7FDDE-B768-4EF3-8E4D-C5488953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D3D10 talks to DXGI and UMD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23C6AA-970A-495A-9CAA-EDF663DAB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4716" cy="4351338"/>
          </a:xfrm>
        </p:spPr>
        <p:txBody>
          <a:bodyPr/>
          <a:lstStyle/>
          <a:p>
            <a:r>
              <a:rPr lang="it-IT" dirty="0"/>
              <a:t>DXGI </a:t>
            </a:r>
            <a:r>
              <a:rPr lang="it-IT" dirty="0" err="1"/>
              <a:t>Thunks</a:t>
            </a:r>
            <a:r>
              <a:rPr lang="it-IT" dirty="0"/>
              <a:t> are </a:t>
            </a:r>
            <a:r>
              <a:rPr lang="it-IT" dirty="0" err="1"/>
              <a:t>exchanged</a:t>
            </a:r>
            <a:r>
              <a:rPr lang="it-IT" dirty="0"/>
              <a:t> from kernel to the </a:t>
            </a:r>
            <a:r>
              <a:rPr lang="it-IT" dirty="0" err="1"/>
              <a:t>runtime</a:t>
            </a:r>
            <a:r>
              <a:rPr lang="it-IT" dirty="0"/>
              <a:t> to bypass DXGI</a:t>
            </a:r>
          </a:p>
          <a:p>
            <a:r>
              <a:rPr lang="it-IT" dirty="0" err="1"/>
              <a:t>Internal</a:t>
            </a:r>
            <a:r>
              <a:rPr lang="it-IT" dirty="0"/>
              <a:t> COM </a:t>
            </a:r>
            <a:r>
              <a:rPr lang="it-IT" dirty="0" err="1"/>
              <a:t>structures</a:t>
            </a:r>
            <a:r>
              <a:rPr lang="it-IT" dirty="0"/>
              <a:t> to talk to DXGI</a:t>
            </a:r>
          </a:p>
          <a:p>
            <a:r>
              <a:rPr lang="it-IT" dirty="0"/>
              <a:t>The </a:t>
            </a:r>
            <a:r>
              <a:rPr lang="it-IT" dirty="0" err="1"/>
              <a:t>exchange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UMD </a:t>
            </a:r>
            <a:r>
              <a:rPr lang="it-IT" dirty="0" err="1"/>
              <a:t>is</a:t>
            </a:r>
            <a:r>
              <a:rPr lang="it-IT" dirty="0"/>
              <a:t> just a </a:t>
            </a:r>
            <a:r>
              <a:rPr lang="it-IT" dirty="0" err="1"/>
              <a:t>bunch</a:t>
            </a:r>
            <a:r>
              <a:rPr lang="it-IT" dirty="0"/>
              <a:t> of </a:t>
            </a:r>
            <a:r>
              <a:rPr lang="it-IT" dirty="0" err="1"/>
              <a:t>callbacks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59681A5-C1EF-49A9-8F8C-73F272BE2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626" y="1825625"/>
            <a:ext cx="6214662" cy="385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06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403481-D3D8-4C0A-BB23-EFDD072A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responsable</a:t>
            </a:r>
            <a:r>
              <a:rPr lang="it-IT" dirty="0"/>
              <a:t> for the UMD?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A2B096A-51EB-4408-AA1E-955970F57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0" y="2026523"/>
            <a:ext cx="11535316" cy="4267400"/>
          </a:xfrm>
        </p:spPr>
      </p:pic>
    </p:spTree>
    <p:extLst>
      <p:ext uri="{BB962C8B-B14F-4D97-AF65-F5344CB8AC3E}">
        <p14:creationId xmlns:p14="http://schemas.microsoft.com/office/powerpoint/2010/main" val="197219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9ABAD0-A274-4FE0-888B-8A5A3F3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whoami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F6D69A-CCEE-49A0-B545-0F1AB7E02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4138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Christian Rendina</a:t>
            </a:r>
          </a:p>
          <a:p>
            <a:r>
              <a:rPr lang="it-IT" dirty="0" err="1"/>
              <a:t>Student</a:t>
            </a:r>
            <a:endParaRPr lang="it-IT" dirty="0"/>
          </a:p>
          <a:p>
            <a:r>
              <a:rPr lang="it-IT" dirty="0"/>
              <a:t>Self-</a:t>
            </a:r>
            <a:r>
              <a:rPr lang="it-IT" dirty="0" err="1"/>
              <a:t>taught</a:t>
            </a:r>
            <a:r>
              <a:rPr lang="it-IT" dirty="0"/>
              <a:t> developer and </a:t>
            </a:r>
            <a:r>
              <a:rPr lang="it-IT" dirty="0" err="1"/>
              <a:t>improvised</a:t>
            </a:r>
            <a:r>
              <a:rPr lang="it-IT" dirty="0"/>
              <a:t> reverse </a:t>
            </a:r>
            <a:r>
              <a:rPr lang="it-IT" dirty="0" err="1"/>
              <a:t>engineer</a:t>
            </a:r>
            <a:endParaRPr lang="it-IT" dirty="0"/>
          </a:p>
          <a:p>
            <a:r>
              <a:rPr lang="it-IT" dirty="0"/>
              <a:t>Low </a:t>
            </a:r>
            <a:r>
              <a:rPr lang="it-IT" dirty="0" err="1"/>
              <a:t>level</a:t>
            </a:r>
            <a:r>
              <a:rPr lang="it-IT" dirty="0"/>
              <a:t>, computer graphics and game </a:t>
            </a:r>
            <a:r>
              <a:rPr lang="it-IT" dirty="0" err="1"/>
              <a:t>dev</a:t>
            </a:r>
            <a:r>
              <a:rPr lang="it-IT" dirty="0"/>
              <a:t> </a:t>
            </a:r>
            <a:r>
              <a:rPr lang="it-IT" dirty="0" err="1"/>
              <a:t>enthusiast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58B5B4-0C52-4CD4-9FC0-4C78B7C80BE5}"/>
              </a:ext>
            </a:extLst>
          </p:cNvPr>
          <p:cNvSpPr txBox="1"/>
          <p:nvPr/>
        </p:nvSpPr>
        <p:spPr>
          <a:xfrm>
            <a:off x="7704266" y="6166205"/>
            <a:ext cx="6138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(Inside </a:t>
            </a:r>
            <a:r>
              <a:rPr lang="it-IT" sz="800" dirty="0" err="1"/>
              <a:t>joke</a:t>
            </a:r>
            <a:r>
              <a:rPr lang="it-IT" sz="800" dirty="0"/>
              <a:t> with some friends)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39C7003-F3AD-4A78-9415-93F94B682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93" y="375883"/>
            <a:ext cx="4399711" cy="55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61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EEF84B-CD89-485C-9DAD-B82BE6AE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Want</a:t>
            </a:r>
            <a:r>
              <a:rPr lang="it-IT" dirty="0"/>
              <a:t> some Wine?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D78EA7-39E7-4A0C-8BE3-0BA20D3A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951749"/>
            <a:ext cx="4989786" cy="4351338"/>
          </a:xfrm>
        </p:spPr>
        <p:txBody>
          <a:bodyPr>
            <a:normAutofit/>
          </a:bodyPr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expected</a:t>
            </a:r>
            <a:r>
              <a:rPr lang="it-IT" dirty="0"/>
              <a:t>, Wine </a:t>
            </a:r>
            <a:r>
              <a:rPr lang="it-IT" dirty="0" err="1"/>
              <a:t>doesn’t</a:t>
            </a:r>
            <a:r>
              <a:rPr lang="it-IT" dirty="0"/>
              <a:t> talk to </a:t>
            </a:r>
            <a:r>
              <a:rPr lang="it-IT" dirty="0" err="1"/>
              <a:t>any</a:t>
            </a:r>
            <a:r>
              <a:rPr lang="it-IT" dirty="0"/>
              <a:t> kernel</a:t>
            </a:r>
          </a:p>
          <a:p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translated</a:t>
            </a:r>
            <a:r>
              <a:rPr lang="it-IT" dirty="0"/>
              <a:t> back to OpenGL or </a:t>
            </a:r>
            <a:r>
              <a:rPr lang="it-IT" dirty="0" err="1"/>
              <a:t>Vulkan</a:t>
            </a:r>
            <a:endParaRPr lang="it-IT" dirty="0"/>
          </a:p>
          <a:p>
            <a:r>
              <a:rPr lang="it-IT" dirty="0" err="1"/>
              <a:t>Internally</a:t>
            </a:r>
            <a:r>
              <a:rPr lang="it-IT" dirty="0"/>
              <a:t> D3D10 and DXGI </a:t>
            </a:r>
            <a:r>
              <a:rPr lang="it-IT" dirty="0" err="1"/>
              <a:t>communicates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via COM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 err="1"/>
              <a:t>Interoperability</a:t>
            </a:r>
            <a:r>
              <a:rPr lang="it-IT" dirty="0"/>
              <a:t> </a:t>
            </a:r>
            <a:r>
              <a:rPr lang="it-IT" dirty="0" err="1"/>
              <a:t>unlocked</a:t>
            </a:r>
            <a:r>
              <a:rPr lang="it-IT" dirty="0"/>
              <a:t>?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E8D71C6-8AAE-47B8-BE13-8F20C5EF4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526" y="1664008"/>
            <a:ext cx="5791399" cy="375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73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7E764E-A6B2-434F-9B7D-052B117E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 demo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810AC1-3478-424E-9AEC-EA4D81E5D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183" y="2566604"/>
            <a:ext cx="7375634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Proof</a:t>
            </a:r>
            <a:r>
              <a:rPr lang="it-IT" dirty="0"/>
              <a:t> of concept of a custom made DXGI</a:t>
            </a:r>
          </a:p>
          <a:p>
            <a:pPr marL="0" indent="0">
              <a:buNone/>
            </a:pPr>
            <a:r>
              <a:rPr lang="it-IT" dirty="0"/>
              <a:t>Running under Windows 7 SP1 DirectX </a:t>
            </a:r>
            <a:r>
              <a:rPr lang="it-IT" dirty="0" err="1"/>
              <a:t>runtime</a:t>
            </a:r>
            <a:r>
              <a:rPr lang="it-IT" dirty="0"/>
              <a:t> (D3D11 with Windows 8 updates)</a:t>
            </a:r>
          </a:p>
        </p:txBody>
      </p:sp>
    </p:spTree>
    <p:extLst>
      <p:ext uri="{BB962C8B-B14F-4D97-AF65-F5344CB8AC3E}">
        <p14:creationId xmlns:p14="http://schemas.microsoft.com/office/powerpoint/2010/main" val="1777982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1FF928-40E5-4DA6-8300-4F0EE14D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everything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13BA3-69CE-4545-8BB1-CCBBB7B2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113810" cy="4351338"/>
          </a:xfrm>
        </p:spPr>
        <p:txBody>
          <a:bodyPr/>
          <a:lstStyle/>
          <a:p>
            <a:r>
              <a:rPr lang="it-IT" dirty="0"/>
              <a:t>More </a:t>
            </a:r>
            <a:r>
              <a:rPr lang="it-IT" dirty="0" err="1"/>
              <a:t>than</a:t>
            </a:r>
            <a:r>
              <a:rPr lang="it-IT" dirty="0"/>
              <a:t> 20 </a:t>
            </a:r>
            <a:r>
              <a:rPr lang="it-IT" dirty="0" err="1"/>
              <a:t>undocumented</a:t>
            </a:r>
            <a:r>
              <a:rPr lang="it-IT" dirty="0"/>
              <a:t> </a:t>
            </a:r>
            <a:r>
              <a:rPr lang="it-IT" dirty="0" err="1"/>
              <a:t>APIs</a:t>
            </a:r>
            <a:r>
              <a:rPr lang="it-IT" dirty="0"/>
              <a:t> on DXGI alone</a:t>
            </a:r>
          </a:p>
          <a:p>
            <a:r>
              <a:rPr lang="it-IT" dirty="0" err="1"/>
              <a:t>Undocumented</a:t>
            </a:r>
            <a:r>
              <a:rPr lang="it-IT" dirty="0"/>
              <a:t> </a:t>
            </a:r>
            <a:r>
              <a:rPr lang="it-IT" dirty="0" err="1"/>
              <a:t>APIs</a:t>
            </a:r>
            <a:r>
              <a:rPr lang="it-IT" dirty="0"/>
              <a:t> for DWM, XAML and </a:t>
            </a:r>
            <a:r>
              <a:rPr lang="it-IT" dirty="0" err="1"/>
              <a:t>DirectComposition</a:t>
            </a:r>
            <a:endParaRPr lang="it-IT" dirty="0"/>
          </a:p>
          <a:p>
            <a:r>
              <a:rPr lang="it-IT" dirty="0" err="1"/>
              <a:t>Something</a:t>
            </a:r>
            <a:r>
              <a:rPr lang="it-IT" dirty="0"/>
              <a:t> more in the future?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F96A28-BB5C-4773-AD6C-6824E965A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29" y="1690688"/>
            <a:ext cx="4838571" cy="38001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93D5D74-3217-45CD-8C02-332692D23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714" y="2944999"/>
            <a:ext cx="4002088" cy="387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72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1CCF50-46A4-411C-B2E4-8EDD10E6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Thank </a:t>
            </a:r>
            <a:r>
              <a:rPr lang="it-IT" dirty="0" err="1"/>
              <a:t>you</a:t>
            </a:r>
            <a:r>
              <a:rPr lang="it-IT" dirty="0"/>
              <a:t>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4D6662-67A1-4BE8-B464-CD141577F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Special thanks to ESC  for </a:t>
            </a:r>
            <a:r>
              <a:rPr lang="it-IT" dirty="0" err="1"/>
              <a:t>inviting</a:t>
            </a:r>
            <a:r>
              <a:rPr lang="it-IT" dirty="0"/>
              <a:t> me to do </a:t>
            </a:r>
            <a:r>
              <a:rPr lang="it-IT" dirty="0" err="1"/>
              <a:t>this</a:t>
            </a:r>
            <a:r>
              <a:rPr lang="it-IT" dirty="0"/>
              <a:t> talk</a:t>
            </a:r>
          </a:p>
          <a:p>
            <a:r>
              <a:rPr lang="it-IT" dirty="0"/>
              <a:t>Special thanks to the people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ReactOS</a:t>
            </a:r>
            <a:r>
              <a:rPr lang="it-IT" dirty="0"/>
              <a:t> </a:t>
            </a:r>
            <a:r>
              <a:rPr lang="it-IT" dirty="0" err="1"/>
              <a:t>Longhorn</a:t>
            </a:r>
            <a:r>
              <a:rPr lang="it-IT" dirty="0"/>
              <a:t> for help and support on the kernel part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F025CF-F012-4F3A-BFBA-B7AFFB38546E}"/>
              </a:ext>
            </a:extLst>
          </p:cNvPr>
          <p:cNvSpPr txBox="1"/>
          <p:nvPr/>
        </p:nvSpPr>
        <p:spPr>
          <a:xfrm>
            <a:off x="4619502" y="4232863"/>
            <a:ext cx="626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2"/>
              </a:rPr>
              <a:t>https://github.com/lakor64/pff/</a:t>
            </a:r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AD87DF5-20A2-48D4-B4B8-51025F7F9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148" y="4097927"/>
            <a:ext cx="680852" cy="6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8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AE3A43-D598-4E9B-AE49-805252A8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DirectX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B36198-13F1-4594-B155-852DC8E6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58491" cy="4351338"/>
          </a:xfrm>
        </p:spPr>
        <p:txBody>
          <a:bodyPr/>
          <a:lstStyle/>
          <a:p>
            <a:r>
              <a:rPr lang="it-IT" dirty="0"/>
              <a:t>A set of </a:t>
            </a:r>
            <a:r>
              <a:rPr lang="it-IT" dirty="0" err="1"/>
              <a:t>components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videogames</a:t>
            </a:r>
          </a:p>
          <a:p>
            <a:r>
              <a:rPr lang="it-IT" dirty="0"/>
              <a:t>Direct3D </a:t>
            </a:r>
            <a:r>
              <a:rPr lang="it-IT" dirty="0" err="1"/>
              <a:t>is</a:t>
            </a:r>
            <a:r>
              <a:rPr lang="it-IT" dirty="0"/>
              <a:t> the component </a:t>
            </a:r>
            <a:r>
              <a:rPr lang="it-IT" dirty="0" err="1"/>
              <a:t>that</a:t>
            </a:r>
            <a:r>
              <a:rPr lang="it-IT" dirty="0"/>
              <a:t> talks to the GPU to </a:t>
            </a:r>
            <a:r>
              <a:rPr lang="it-IT" dirty="0" err="1"/>
              <a:t>perform</a:t>
            </a:r>
            <a:r>
              <a:rPr lang="it-IT" dirty="0"/>
              <a:t> 3D </a:t>
            </a:r>
            <a:r>
              <a:rPr lang="it-IT" dirty="0" err="1"/>
              <a:t>functionalities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linux</a:t>
            </a:r>
            <a:r>
              <a:rPr lang="it-IT" dirty="0"/>
              <a:t> </a:t>
            </a:r>
            <a:r>
              <a:rPr lang="it-IT" dirty="0" err="1"/>
              <a:t>counterpart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OpenGL or </a:t>
            </a:r>
            <a:r>
              <a:rPr lang="it-IT" dirty="0" err="1"/>
              <a:t>Vulkan</a:t>
            </a:r>
            <a:endParaRPr lang="it-IT" dirty="0"/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165A3B-C1E1-439B-8481-8E91CE5C226D}"/>
              </a:ext>
            </a:extLst>
          </p:cNvPr>
          <p:cNvSpPr txBox="1"/>
          <p:nvPr/>
        </p:nvSpPr>
        <p:spPr>
          <a:xfrm>
            <a:off x="7343168" y="6470650"/>
            <a:ext cx="1995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Source: informit.com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F499E32F-71CC-4E2A-AB96-70E8F327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52" y="445617"/>
            <a:ext cx="2451753" cy="596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2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643DA2-B45A-4148-B7B6-B999B3EA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Windows XP Display </a:t>
            </a:r>
            <a:r>
              <a:rPr lang="it-IT" dirty="0" err="1"/>
              <a:t>architecture</a:t>
            </a:r>
            <a:r>
              <a:rPr lang="it-IT" dirty="0"/>
              <a:t> (XDDM)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EC09D-B454-47C5-9CAA-A89FDBDDE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8512" cy="4351338"/>
          </a:xfrm>
        </p:spPr>
        <p:txBody>
          <a:bodyPr/>
          <a:lstStyle/>
          <a:p>
            <a:r>
              <a:rPr lang="it-IT" dirty="0"/>
              <a:t>Kernel-mode miniport driver </a:t>
            </a:r>
          </a:p>
          <a:p>
            <a:r>
              <a:rPr lang="it-IT" dirty="0"/>
              <a:t>Kernel-mode display driver </a:t>
            </a:r>
          </a:p>
          <a:p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via the Window </a:t>
            </a:r>
            <a:r>
              <a:rPr lang="it-IT" dirty="0" err="1"/>
              <a:t>subsystem</a:t>
            </a:r>
            <a:r>
              <a:rPr lang="it-IT" dirty="0"/>
              <a:t> (win32k.sys)</a:t>
            </a:r>
          </a:p>
          <a:p>
            <a:r>
              <a:rPr lang="it-IT" dirty="0" err="1"/>
              <a:t>Accesed</a:t>
            </a:r>
            <a:r>
              <a:rPr lang="it-IT" dirty="0"/>
              <a:t> in user-mode via Win32k </a:t>
            </a:r>
            <a:r>
              <a:rPr lang="it-IT" dirty="0" err="1"/>
              <a:t>syscalls</a:t>
            </a:r>
            <a:r>
              <a:rPr lang="it-IT" dirty="0"/>
              <a:t> (GDI32.dll)</a:t>
            </a:r>
          </a:p>
          <a:p>
            <a:r>
              <a:rPr lang="it-IT" dirty="0"/>
              <a:t>Display driver talks </a:t>
            </a:r>
            <a:r>
              <a:rPr lang="it-IT" dirty="0" err="1"/>
              <a:t>directly</a:t>
            </a:r>
            <a:r>
              <a:rPr lang="it-IT" dirty="0"/>
              <a:t> to the miniport via IOCTL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288061A-A6CE-43D8-B168-F58298314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86" y="2003281"/>
            <a:ext cx="3749461" cy="3685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49A195-5916-4E65-84E7-3B824F48478D}"/>
              </a:ext>
            </a:extLst>
          </p:cNvPr>
          <p:cNvSpPr txBox="1"/>
          <p:nvPr/>
        </p:nvSpPr>
        <p:spPr>
          <a:xfrm>
            <a:off x="8651173" y="5961519"/>
            <a:ext cx="32419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Source: MSDN</a:t>
            </a:r>
          </a:p>
        </p:txBody>
      </p:sp>
    </p:spTree>
    <p:extLst>
      <p:ext uri="{BB962C8B-B14F-4D97-AF65-F5344CB8AC3E}">
        <p14:creationId xmlns:p14="http://schemas.microsoft.com/office/powerpoint/2010/main" val="18048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984CEA-E4CF-4B82-91BE-DB07B91D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Windows Vista Display </a:t>
            </a:r>
            <a:r>
              <a:rPr lang="it-IT" dirty="0" err="1"/>
              <a:t>architecture</a:t>
            </a:r>
            <a:r>
              <a:rPr lang="it-IT" dirty="0"/>
              <a:t> (WDDM)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BEFB1B-4D34-487F-8051-F82F65CD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7873" cy="4351338"/>
          </a:xfrm>
        </p:spPr>
        <p:txBody>
          <a:bodyPr>
            <a:normAutofit fontScale="92500"/>
          </a:bodyPr>
          <a:lstStyle/>
          <a:p>
            <a:r>
              <a:rPr lang="it-IT" dirty="0"/>
              <a:t>Kernel-mode miniport driver</a:t>
            </a:r>
          </a:p>
          <a:p>
            <a:r>
              <a:rPr lang="it-IT" dirty="0"/>
              <a:t>User-mode display driver (UMD)</a:t>
            </a:r>
          </a:p>
          <a:p>
            <a:r>
              <a:rPr lang="it-IT" dirty="0"/>
              <a:t>DirectX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 inside the kernel (dxgkrnl.sys)</a:t>
            </a:r>
          </a:p>
          <a:p>
            <a:r>
              <a:rPr lang="it-IT" dirty="0"/>
              <a:t>GDI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disconnected</a:t>
            </a:r>
            <a:r>
              <a:rPr lang="it-IT" dirty="0"/>
              <a:t> from the graphics </a:t>
            </a:r>
            <a:r>
              <a:rPr lang="it-IT" dirty="0" err="1"/>
              <a:t>subsystem</a:t>
            </a:r>
            <a:endParaRPr lang="it-IT" dirty="0"/>
          </a:p>
          <a:p>
            <a:r>
              <a:rPr lang="it-IT" dirty="0"/>
              <a:t>No more IOCTL or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to the GPU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B0F72F-776F-43B1-BF81-71CB79B7C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532" y="2292804"/>
            <a:ext cx="6031660" cy="359735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DA33CD-A3D4-4476-BD5C-C57B8CFADB12}"/>
              </a:ext>
            </a:extLst>
          </p:cNvPr>
          <p:cNvSpPr txBox="1"/>
          <p:nvPr/>
        </p:nvSpPr>
        <p:spPr>
          <a:xfrm>
            <a:off x="8520545" y="6069241"/>
            <a:ext cx="32419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Source: MSDN</a:t>
            </a:r>
          </a:p>
        </p:txBody>
      </p:sp>
    </p:spTree>
    <p:extLst>
      <p:ext uri="{BB962C8B-B14F-4D97-AF65-F5344CB8AC3E}">
        <p14:creationId xmlns:p14="http://schemas.microsoft.com/office/powerpoint/2010/main" val="139321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D46788-F26D-409B-B856-0A6A167F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60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Linux Display </a:t>
            </a:r>
            <a:r>
              <a:rPr lang="it-IT" dirty="0" err="1"/>
              <a:t>architecture</a:t>
            </a:r>
            <a:r>
              <a:rPr lang="it-IT" dirty="0"/>
              <a:t> (for </a:t>
            </a:r>
            <a:r>
              <a:rPr lang="it-IT" dirty="0" err="1"/>
              <a:t>comparison</a:t>
            </a:r>
            <a:r>
              <a:rPr lang="it-IT" dirty="0"/>
              <a:t>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EDB2A40-FC72-4C46-AA83-ECBB3016B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970" y="2342200"/>
            <a:ext cx="6138592" cy="345295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A1CDFAB-683E-4F70-ACD7-E78E946260FF}"/>
              </a:ext>
            </a:extLst>
          </p:cNvPr>
          <p:cNvSpPr txBox="1"/>
          <p:nvPr/>
        </p:nvSpPr>
        <p:spPr>
          <a:xfrm>
            <a:off x="7819903" y="6062354"/>
            <a:ext cx="34735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Source: Wikimedia Commons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6B1C096-855E-4A4B-A258-259ACEA2711E}"/>
              </a:ext>
            </a:extLst>
          </p:cNvPr>
          <p:cNvSpPr txBox="1"/>
          <p:nvPr/>
        </p:nvSpPr>
        <p:spPr>
          <a:xfrm>
            <a:off x="178130" y="1810987"/>
            <a:ext cx="447699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/>
              <a:t>The </a:t>
            </a:r>
            <a:r>
              <a:rPr lang="it-IT" sz="2600" dirty="0" err="1"/>
              <a:t>division</a:t>
            </a:r>
            <a:r>
              <a:rPr lang="it-IT" sz="2600" dirty="0"/>
              <a:t> </a:t>
            </a:r>
            <a:r>
              <a:rPr lang="it-IT" sz="2600" dirty="0" err="1"/>
              <a:t>between</a:t>
            </a:r>
            <a:r>
              <a:rPr lang="it-IT" sz="2600" dirty="0"/>
              <a:t> OpenGL </a:t>
            </a:r>
            <a:r>
              <a:rPr lang="it-IT" sz="2600" dirty="0" err="1"/>
              <a:t>runtime</a:t>
            </a:r>
            <a:r>
              <a:rPr lang="it-IT" sz="2600" dirty="0"/>
              <a:t> and the driver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internally</a:t>
            </a:r>
            <a:r>
              <a:rPr lang="it-IT" sz="2600" dirty="0"/>
              <a:t> </a:t>
            </a:r>
            <a:r>
              <a:rPr lang="it-IT" sz="2600" dirty="0" err="1"/>
              <a:t>done</a:t>
            </a:r>
            <a:r>
              <a:rPr lang="it-IT" sz="2600" dirty="0"/>
              <a:t> inside Mesa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/>
              <a:t>Mesa </a:t>
            </a:r>
            <a:r>
              <a:rPr lang="it-IT" sz="2600" dirty="0" err="1"/>
              <a:t>runs</a:t>
            </a:r>
            <a:r>
              <a:rPr lang="it-IT" sz="2600" dirty="0"/>
              <a:t> in user-mode like the UMD with the d3d </a:t>
            </a:r>
            <a:r>
              <a:rPr lang="it-IT" sz="2600" dirty="0" err="1"/>
              <a:t>runtime</a:t>
            </a:r>
            <a:endParaRPr lang="it-IT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 err="1"/>
              <a:t>Different</a:t>
            </a:r>
            <a:r>
              <a:rPr lang="it-IT" sz="2600" dirty="0"/>
              <a:t> </a:t>
            </a:r>
            <a:r>
              <a:rPr lang="it-IT" sz="2600" dirty="0" err="1"/>
              <a:t>components</a:t>
            </a:r>
            <a:r>
              <a:rPr lang="it-IT" sz="2600" dirty="0"/>
              <a:t> of </a:t>
            </a:r>
            <a:r>
              <a:rPr lang="it-IT" sz="2600" dirty="0" err="1"/>
              <a:t>dxkgrnl</a:t>
            </a:r>
            <a:r>
              <a:rPr lang="it-IT" sz="2600" dirty="0"/>
              <a:t> are </a:t>
            </a:r>
            <a:r>
              <a:rPr lang="it-IT" sz="2600" dirty="0" err="1"/>
              <a:t>implemented</a:t>
            </a:r>
            <a:r>
              <a:rPr lang="it-IT" sz="2600" dirty="0"/>
              <a:t> inside DRM (KMS </a:t>
            </a:r>
            <a:r>
              <a:rPr lang="it-IT" sz="2600" dirty="0" err="1"/>
              <a:t>is</a:t>
            </a:r>
            <a:r>
              <a:rPr lang="it-IT" sz="2600" dirty="0"/>
              <a:t> part of </a:t>
            </a:r>
            <a:r>
              <a:rPr lang="it-IT" sz="2600" dirty="0" err="1"/>
              <a:t>it</a:t>
            </a:r>
            <a:r>
              <a:rPr lang="it-IT" sz="2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/>
              <a:t>No graphic </a:t>
            </a:r>
            <a:r>
              <a:rPr lang="it-IT" sz="2600" dirty="0" err="1"/>
              <a:t>subsystem</a:t>
            </a:r>
            <a:r>
              <a:rPr lang="it-IT" sz="2600" dirty="0"/>
              <a:t> running in the kernel</a:t>
            </a:r>
          </a:p>
        </p:txBody>
      </p:sp>
    </p:spTree>
    <p:extLst>
      <p:ext uri="{BB962C8B-B14F-4D97-AF65-F5344CB8AC3E}">
        <p14:creationId xmlns:p14="http://schemas.microsoft.com/office/powerpoint/2010/main" val="346748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C4162-4D41-45BD-8FC5-45608468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User-</a:t>
            </a:r>
            <a:r>
              <a:rPr lang="it-IT" dirty="0" err="1"/>
              <a:t>land</a:t>
            </a:r>
            <a:r>
              <a:rPr lang="it-IT" dirty="0"/>
              <a:t> </a:t>
            </a:r>
            <a:r>
              <a:rPr lang="it-IT" dirty="0" err="1"/>
              <a:t>components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4B04C83-731C-4D03-8E59-E2782646A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46" y="2388477"/>
            <a:ext cx="4468462" cy="336818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7733F6-B743-4BBB-8307-806C790B921D}"/>
              </a:ext>
            </a:extLst>
          </p:cNvPr>
          <p:cNvSpPr txBox="1"/>
          <p:nvPr/>
        </p:nvSpPr>
        <p:spPr>
          <a:xfrm>
            <a:off x="308758" y="2084119"/>
            <a:ext cx="587828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Two </a:t>
            </a:r>
            <a:r>
              <a:rPr lang="it-IT" sz="2600" dirty="0" err="1"/>
              <a:t>main</a:t>
            </a:r>
            <a:r>
              <a:rPr lang="it-IT" sz="2600" dirty="0"/>
              <a:t> </a:t>
            </a:r>
            <a:r>
              <a:rPr lang="it-IT" sz="2600" dirty="0" err="1"/>
              <a:t>components</a:t>
            </a:r>
            <a:r>
              <a:rPr lang="it-IT" sz="2600" dirty="0"/>
              <a:t> </a:t>
            </a:r>
            <a:r>
              <a:rPr lang="it-IT" sz="2600" dirty="0" err="1"/>
              <a:t>exposed</a:t>
            </a:r>
            <a:r>
              <a:rPr lang="it-IT" sz="2600" dirty="0"/>
              <a:t> for the </a:t>
            </a:r>
            <a:r>
              <a:rPr lang="it-IT" sz="2600" dirty="0" err="1"/>
              <a:t>userland</a:t>
            </a:r>
            <a:r>
              <a:rPr lang="it-IT" sz="26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 dirty="0"/>
              <a:t>Direct3D Runtime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 dirty="0"/>
              <a:t>DirectX Graphics </a:t>
            </a:r>
            <a:r>
              <a:rPr lang="it-IT" sz="2600" dirty="0" err="1"/>
              <a:t>Infrastructure</a:t>
            </a:r>
            <a:r>
              <a:rPr lang="it-IT" sz="2600" dirty="0"/>
              <a:t> (DXGI)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600" dirty="0"/>
          </a:p>
          <a:p>
            <a:r>
              <a:rPr lang="it-IT" sz="2600" dirty="0"/>
              <a:t>Looks </a:t>
            </a:r>
            <a:r>
              <a:rPr lang="it-IT" sz="2600" dirty="0" err="1"/>
              <a:t>quite</a:t>
            </a:r>
            <a:r>
              <a:rPr lang="it-IT" sz="2600" dirty="0"/>
              <a:t> </a:t>
            </a:r>
            <a:r>
              <a:rPr lang="it-IT" sz="2600" dirty="0" err="1"/>
              <a:t>simple</a:t>
            </a:r>
            <a:r>
              <a:rPr lang="it-IT" sz="2600" dirty="0"/>
              <a:t>, </a:t>
            </a:r>
            <a:r>
              <a:rPr lang="it-IT" sz="2600" dirty="0" err="1"/>
              <a:t>right</a:t>
            </a:r>
            <a:r>
              <a:rPr lang="it-IT" sz="2600" dirty="0"/>
              <a:t>?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160921E-D134-4F02-9B33-05A1B3D64027}"/>
              </a:ext>
            </a:extLst>
          </p:cNvPr>
          <p:cNvSpPr txBox="1"/>
          <p:nvPr/>
        </p:nvSpPr>
        <p:spPr>
          <a:xfrm>
            <a:off x="8579922" y="5962363"/>
            <a:ext cx="32419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Source: MSDN</a:t>
            </a:r>
          </a:p>
        </p:txBody>
      </p:sp>
    </p:spTree>
    <p:extLst>
      <p:ext uri="{BB962C8B-B14F-4D97-AF65-F5344CB8AC3E}">
        <p14:creationId xmlns:p14="http://schemas.microsoft.com/office/powerpoint/2010/main" val="285679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5E5C61-8917-4414-8C90-88736323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Cirno’s</a:t>
            </a:r>
            <a:r>
              <a:rPr lang="it-IT" dirty="0"/>
              <a:t> Perfect COM Class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ED597B-7EED-44A5-8D93-F185C85B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7275" cy="4351338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Enables</a:t>
            </a:r>
            <a:r>
              <a:rPr lang="it-IT" dirty="0"/>
              <a:t> inter-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of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components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know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implementations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an abstract </a:t>
            </a:r>
            <a:r>
              <a:rPr lang="it-IT" dirty="0" err="1"/>
              <a:t>interface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component </a:t>
            </a:r>
            <a:r>
              <a:rPr lang="it-IT" dirty="0" err="1"/>
              <a:t>implements</a:t>
            </a:r>
            <a:r>
              <a:rPr lang="it-IT" dirty="0"/>
              <a:t> </a:t>
            </a:r>
            <a:r>
              <a:rPr lang="it-IT" dirty="0" err="1"/>
              <a:t>reference</a:t>
            </a:r>
            <a:r>
              <a:rPr lang="it-IT" dirty="0"/>
              <a:t> </a:t>
            </a:r>
            <a:r>
              <a:rPr lang="it-IT" dirty="0" err="1"/>
              <a:t>counting</a:t>
            </a:r>
            <a:endParaRPr lang="it-IT" dirty="0"/>
          </a:p>
          <a:p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UUID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be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identificable</a:t>
            </a:r>
            <a:r>
              <a:rPr lang="it-IT" dirty="0"/>
              <a:t> and </a:t>
            </a:r>
            <a:r>
              <a:rPr lang="it-IT" dirty="0" err="1"/>
              <a:t>buildable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70A5A16-ECB8-4428-ADD5-71CCDB467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827" y="1536796"/>
            <a:ext cx="4148386" cy="49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7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2C2E7-38A3-4E9B-A704-6669AEDA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DXGI and D3D </a:t>
            </a:r>
            <a:r>
              <a:rPr lang="it-IT" b="1" dirty="0" err="1"/>
              <a:t>really</a:t>
            </a:r>
            <a:r>
              <a:rPr lang="it-IT" dirty="0"/>
              <a:t> works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026064-A733-4D07-84B9-F79871563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96" y="1808847"/>
            <a:ext cx="4396530" cy="4351338"/>
          </a:xfrm>
        </p:spPr>
        <p:txBody>
          <a:bodyPr/>
          <a:lstStyle/>
          <a:p>
            <a:r>
              <a:rPr lang="it-IT" dirty="0"/>
              <a:t>User-</a:t>
            </a:r>
            <a:r>
              <a:rPr lang="it-IT" dirty="0" err="1"/>
              <a:t>land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correct</a:t>
            </a:r>
            <a:endParaRPr lang="it-IT" dirty="0"/>
          </a:p>
          <a:p>
            <a:r>
              <a:rPr lang="it-IT" dirty="0"/>
              <a:t>D3D10 and DXGI talks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undocumented</a:t>
            </a:r>
            <a:r>
              <a:rPr lang="it-IT" dirty="0"/>
              <a:t> COM </a:t>
            </a:r>
            <a:r>
              <a:rPr lang="it-IT" dirty="0" err="1"/>
              <a:t>interfaces</a:t>
            </a:r>
            <a:endParaRPr lang="it-IT" dirty="0"/>
          </a:p>
          <a:p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escapes</a:t>
            </a:r>
            <a:r>
              <a:rPr lang="it-IT" dirty="0"/>
              <a:t> back to GDI32 and WIN32K</a:t>
            </a:r>
          </a:p>
          <a:p>
            <a:r>
              <a:rPr lang="it-IT" dirty="0"/>
              <a:t>WIN32K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glued</a:t>
            </a:r>
            <a:r>
              <a:rPr lang="it-IT" dirty="0"/>
              <a:t> with DXGKRNL for GDI </a:t>
            </a:r>
            <a:r>
              <a:rPr lang="it-IT" dirty="0" err="1"/>
              <a:t>acceleration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AA15EFD-9317-46E4-8A4B-86B3DA360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863" y="1690688"/>
            <a:ext cx="5724005" cy="48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84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730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di Office</vt:lpstr>
      <vt:lpstr>Discovering DirectX: user-land internals of the Windows Vista graphic stacks </vt:lpstr>
      <vt:lpstr>whoami</vt:lpstr>
      <vt:lpstr>What is DirectX</vt:lpstr>
      <vt:lpstr>Windows XP Display architecture (XDDM)</vt:lpstr>
      <vt:lpstr>Windows Vista Display architecture (WDDM)</vt:lpstr>
      <vt:lpstr>Linux Display architecture (for comparison)</vt:lpstr>
      <vt:lpstr>User-land components</vt:lpstr>
      <vt:lpstr>Cirno’s Perfect COM Class</vt:lpstr>
      <vt:lpstr>How DXGI and D3D really works</vt:lpstr>
      <vt:lpstr>It’s all glued back to GDI</vt:lpstr>
      <vt:lpstr>What is implemented inside DXGI?</vt:lpstr>
      <vt:lpstr>GPUs and Monitors</vt:lpstr>
      <vt:lpstr>Example enumeration to adapters</vt:lpstr>
      <vt:lpstr>Did Microsoft lie to us?</vt:lpstr>
      <vt:lpstr>What’s a swapchain</vt:lpstr>
      <vt:lpstr>Types of swapchains</vt:lpstr>
      <vt:lpstr>What’s implemented in D3D10</vt:lpstr>
      <vt:lpstr>How D3D10 talks to DXGI and UMD</vt:lpstr>
      <vt:lpstr>Who is responsable for the UMD?</vt:lpstr>
      <vt:lpstr>Want some Wine?</vt:lpstr>
      <vt:lpstr>Live demo</vt:lpstr>
      <vt:lpstr>Is it really everything?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Alla scoperta di DirectX: gestione user-land dello stack grafico di Windows</dc:title>
  <dc:creator>Christian</dc:creator>
  <cp:lastModifiedBy>Arves fdaf</cp:lastModifiedBy>
  <cp:revision>65</cp:revision>
  <dcterms:created xsi:type="dcterms:W3CDTF">2023-08-24T22:52:56Z</dcterms:created>
  <dcterms:modified xsi:type="dcterms:W3CDTF">2023-09-09T04:16:14Z</dcterms:modified>
</cp:coreProperties>
</file>