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47235" y="2053970"/>
            <a:ext cx="4097528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spc="-5" dirty="0">
                <a:latin typeface="Trebuchet MS" panose="020B0603020202020204"/>
                <a:cs typeface="Trebuchet MS" panose="020B0603020202020204"/>
              </a:rPr>
              <a:t>3/21/2024</a:t>
            </a:r>
            <a:r>
              <a:rPr b="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5" dirty="0"/>
              <a:t>Annual</a:t>
            </a:r>
            <a:r>
              <a:rPr spc="-15" dirty="0"/>
              <a:t> </a:t>
            </a:r>
            <a:r>
              <a:rPr spc="-5" dirty="0"/>
              <a:t>Review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spc="-5" dirty="0">
                <a:latin typeface="Trebuchet MS" panose="020B0603020202020204"/>
                <a:cs typeface="Trebuchet MS" panose="020B0603020202020204"/>
              </a:rPr>
              <a:t>3/21/2024</a:t>
            </a:r>
            <a:r>
              <a:rPr b="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5" dirty="0"/>
              <a:t>Annual</a:t>
            </a:r>
            <a:r>
              <a:rPr spc="-15" dirty="0"/>
              <a:t> </a:t>
            </a:r>
            <a:r>
              <a:rPr spc="-5" dirty="0"/>
              <a:t>Review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spc="-5" dirty="0">
                <a:latin typeface="Trebuchet MS" panose="020B0603020202020204"/>
                <a:cs typeface="Trebuchet MS" panose="020B0603020202020204"/>
              </a:rPr>
              <a:t>3/21/2024</a:t>
            </a:r>
            <a:r>
              <a:rPr b="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5" dirty="0"/>
              <a:t>Annual</a:t>
            </a:r>
            <a:r>
              <a:rPr spc="-15" dirty="0"/>
              <a:t> </a:t>
            </a:r>
            <a:r>
              <a:rPr spc="-5" dirty="0"/>
              <a:t>Review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spc="-5" dirty="0">
                <a:latin typeface="Trebuchet MS" panose="020B0603020202020204"/>
                <a:cs typeface="Trebuchet MS" panose="020B0603020202020204"/>
              </a:rPr>
              <a:t>3/21/2024</a:t>
            </a:r>
            <a:r>
              <a:rPr b="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5" dirty="0"/>
              <a:t>Annual</a:t>
            </a:r>
            <a:r>
              <a:rPr spc="-15" dirty="0"/>
              <a:t> </a:t>
            </a:r>
            <a:r>
              <a:rPr spc="-5" dirty="0"/>
              <a:t>Review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spc="-5" dirty="0">
                <a:latin typeface="Trebuchet MS" panose="020B0603020202020204"/>
                <a:cs typeface="Trebuchet MS" panose="020B0603020202020204"/>
              </a:rPr>
              <a:t>3/21/2024</a:t>
            </a:r>
            <a:r>
              <a:rPr b="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5" dirty="0"/>
              <a:t>Annual</a:t>
            </a:r>
            <a:r>
              <a:rPr spc="-15" dirty="0"/>
              <a:t> </a:t>
            </a:r>
            <a:r>
              <a:rPr spc="-5" dirty="0"/>
              <a:t>Review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56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5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4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5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4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6409" y="360679"/>
            <a:ext cx="1121918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22525" y="1785619"/>
            <a:ext cx="7346950" cy="337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39775" y="6498417"/>
            <a:ext cx="1731010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spc="-5" dirty="0">
                <a:latin typeface="Trebuchet MS" panose="020B0603020202020204"/>
                <a:cs typeface="Trebuchet MS" panose="020B0603020202020204"/>
              </a:rPr>
              <a:t>3/21/2024</a:t>
            </a:r>
            <a:r>
              <a:rPr b="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5" dirty="0"/>
              <a:t>Annual</a:t>
            </a:r>
            <a:r>
              <a:rPr spc="-15" dirty="0"/>
              <a:t> </a:t>
            </a:r>
            <a:r>
              <a:rPr spc="-5" dirty="0"/>
              <a:t>Review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69842"/>
            <a:ext cx="1498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5971" y="0"/>
            <a:ext cx="4746625" cy="6859270"/>
            <a:chOff x="7445971" y="0"/>
            <a:chExt cx="4746625" cy="6859270"/>
          </a:xfrm>
        </p:grpSpPr>
        <p:sp>
          <p:nvSpPr>
            <p:cNvPr id="3" name="object 3"/>
            <p:cNvSpPr/>
            <p:nvPr/>
          </p:nvSpPr>
          <p:spPr>
            <a:xfrm>
              <a:off x="7445972" y="3987"/>
              <a:ext cx="4746625" cy="6855459"/>
            </a:xfrm>
            <a:custGeom>
              <a:avLst/>
              <a:gdLst/>
              <a:ahLst/>
              <a:cxnLst/>
              <a:rect l="l" t="t" r="r" b="b"/>
              <a:pathLst>
                <a:path w="4746625" h="6855459">
                  <a:moveTo>
                    <a:pt x="4746028" y="3690912"/>
                  </a:moveTo>
                  <a:lnTo>
                    <a:pt x="4743386" y="3686949"/>
                  </a:lnTo>
                  <a:lnTo>
                    <a:pt x="2819654" y="4969776"/>
                  </a:lnTo>
                  <a:lnTo>
                    <a:pt x="1936140" y="0"/>
                  </a:lnTo>
                  <a:lnTo>
                    <a:pt x="1926767" y="1676"/>
                  </a:lnTo>
                  <a:lnTo>
                    <a:pt x="2811005" y="4975542"/>
                  </a:lnTo>
                  <a:lnTo>
                    <a:pt x="0" y="6850050"/>
                  </a:lnTo>
                  <a:lnTo>
                    <a:pt x="2641" y="6854012"/>
                  </a:lnTo>
                  <a:lnTo>
                    <a:pt x="11214" y="6854012"/>
                  </a:lnTo>
                  <a:lnTo>
                    <a:pt x="2812834" y="4985778"/>
                  </a:lnTo>
                  <a:lnTo>
                    <a:pt x="3145117" y="6854838"/>
                  </a:lnTo>
                  <a:lnTo>
                    <a:pt x="3154489" y="6853174"/>
                  </a:lnTo>
                  <a:lnTo>
                    <a:pt x="2821470" y="4980013"/>
                  </a:lnTo>
                  <a:lnTo>
                    <a:pt x="4746028" y="3696639"/>
                  </a:lnTo>
                  <a:lnTo>
                    <a:pt x="4746028" y="3690912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6858000"/>
                  </a:moveTo>
                  <a:lnTo>
                    <a:pt x="0" y="6858000"/>
                  </a:lnTo>
                  <a:lnTo>
                    <a:pt x="2044395" y="0"/>
                  </a:lnTo>
                  <a:lnTo>
                    <a:pt x="3009900" y="0"/>
                  </a:lnTo>
                  <a:lnTo>
                    <a:pt x="3009900" y="6858000"/>
                  </a:lnTo>
                  <a:close/>
                </a:path>
              </a:pathLst>
            </a:custGeom>
            <a:solidFill>
              <a:srgbClr val="5FC9ED">
                <a:alpha val="356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02876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3" y="6858000"/>
                  </a:moveTo>
                  <a:lnTo>
                    <a:pt x="1208887" y="6858000"/>
                  </a:lnTo>
                  <a:lnTo>
                    <a:pt x="0" y="0"/>
                  </a:lnTo>
                  <a:lnTo>
                    <a:pt x="2589123" y="0"/>
                  </a:lnTo>
                  <a:lnTo>
                    <a:pt x="2589123" y="6858000"/>
                  </a:lnTo>
                  <a:close/>
                </a:path>
              </a:pathLst>
            </a:custGeom>
            <a:solidFill>
              <a:srgbClr val="5FC9ED">
                <a:alpha val="195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3810000"/>
                  </a:moveTo>
                  <a:lnTo>
                    <a:pt x="0" y="3810000"/>
                  </a:lnTo>
                  <a:lnTo>
                    <a:pt x="3257550" y="0"/>
                  </a:lnTo>
                  <a:lnTo>
                    <a:pt x="3257550" y="3810000"/>
                  </a:lnTo>
                  <a:close/>
                </a:path>
              </a:pathLst>
            </a:custGeom>
            <a:solidFill>
              <a:srgbClr val="16AEE2">
                <a:alpha val="654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6858000"/>
                  </a:moveTo>
                  <a:lnTo>
                    <a:pt x="2470023" y="6858000"/>
                  </a:lnTo>
                  <a:lnTo>
                    <a:pt x="0" y="0"/>
                  </a:lnTo>
                  <a:lnTo>
                    <a:pt x="2854071" y="0"/>
                  </a:lnTo>
                  <a:lnTo>
                    <a:pt x="2854071" y="6858000"/>
                  </a:lnTo>
                  <a:close/>
                </a:path>
              </a:pathLst>
            </a:custGeom>
            <a:solidFill>
              <a:srgbClr val="16AEE2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6858000"/>
                  </a:moveTo>
                  <a:lnTo>
                    <a:pt x="0" y="6858000"/>
                  </a:lnTo>
                  <a:lnTo>
                    <a:pt x="1022451" y="0"/>
                  </a:lnTo>
                  <a:lnTo>
                    <a:pt x="1295400" y="0"/>
                  </a:lnTo>
                  <a:lnTo>
                    <a:pt x="1295400" y="6858000"/>
                  </a:lnTo>
                  <a:close/>
                </a:path>
              </a:pathLst>
            </a:custGeom>
            <a:solidFill>
              <a:srgbClr val="2C83C3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936249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0" y="6858000"/>
                  </a:moveTo>
                  <a:lnTo>
                    <a:pt x="1114526" y="6858000"/>
                  </a:lnTo>
                  <a:lnTo>
                    <a:pt x="0" y="0"/>
                  </a:lnTo>
                  <a:lnTo>
                    <a:pt x="1255750" y="0"/>
                  </a:lnTo>
                  <a:lnTo>
                    <a:pt x="1255750" y="6858000"/>
                  </a:lnTo>
                  <a:close/>
                </a:path>
              </a:pathLst>
            </a:custGeom>
            <a:solidFill>
              <a:srgbClr val="216092">
                <a:alpha val="795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3267075"/>
                  </a:moveTo>
                  <a:lnTo>
                    <a:pt x="0" y="3267075"/>
                  </a:lnTo>
                  <a:lnTo>
                    <a:pt x="1819275" y="0"/>
                  </a:lnTo>
                  <a:lnTo>
                    <a:pt x="1819275" y="3267075"/>
                  </a:lnTo>
                  <a:close/>
                </a:path>
              </a:pathLst>
            </a:custGeom>
            <a:solidFill>
              <a:srgbClr val="16AEE2">
                <a:alpha val="654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3" name="object 1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1057275"/>
                  </a:moveTo>
                  <a:lnTo>
                    <a:pt x="264312" y="1057275"/>
                  </a:lnTo>
                  <a:lnTo>
                    <a:pt x="0" y="528701"/>
                  </a:lnTo>
                  <a:lnTo>
                    <a:pt x="264312" y="0"/>
                  </a:lnTo>
                  <a:lnTo>
                    <a:pt x="964438" y="0"/>
                  </a:lnTo>
                  <a:lnTo>
                    <a:pt x="1228725" y="528701"/>
                  </a:lnTo>
                  <a:lnTo>
                    <a:pt x="964438" y="1057275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561975"/>
                  </a:moveTo>
                  <a:lnTo>
                    <a:pt x="140462" y="561975"/>
                  </a:lnTo>
                  <a:lnTo>
                    <a:pt x="0" y="280924"/>
                  </a:lnTo>
                  <a:lnTo>
                    <a:pt x="140462" y="0"/>
                  </a:lnTo>
                  <a:lnTo>
                    <a:pt x="507238" y="0"/>
                  </a:lnTo>
                  <a:lnTo>
                    <a:pt x="647700" y="280924"/>
                  </a:lnTo>
                  <a:lnTo>
                    <a:pt x="507238" y="561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1438275"/>
                </a:moveTo>
                <a:lnTo>
                  <a:pt x="359537" y="1438275"/>
                </a:lnTo>
                <a:lnTo>
                  <a:pt x="0" y="719074"/>
                </a:lnTo>
                <a:lnTo>
                  <a:pt x="359537" y="0"/>
                </a:lnTo>
                <a:lnTo>
                  <a:pt x="1307338" y="0"/>
                </a:lnTo>
                <a:lnTo>
                  <a:pt x="1666875" y="719074"/>
                </a:lnTo>
                <a:lnTo>
                  <a:pt x="1307338" y="1438275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619125"/>
                </a:moveTo>
                <a:lnTo>
                  <a:pt x="154812" y="619125"/>
                </a:lnTo>
                <a:lnTo>
                  <a:pt x="0" y="309625"/>
                </a:lnTo>
                <a:lnTo>
                  <a:pt x="154812" y="0"/>
                </a:lnTo>
                <a:lnTo>
                  <a:pt x="569087" y="0"/>
                </a:lnTo>
                <a:lnTo>
                  <a:pt x="723900" y="309625"/>
                </a:lnTo>
                <a:lnTo>
                  <a:pt x="569087" y="619125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xfrm>
            <a:off x="4047490" y="2054225"/>
            <a:ext cx="5154930" cy="99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61565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Lakshana JK</a:t>
            </a:r>
            <a:br>
              <a:rPr dirty="0"/>
            </a:br>
            <a:r>
              <a:rPr lang="en-US" dirty="0"/>
              <a:t>711721244027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6484620" y="3734117"/>
            <a:ext cx="1864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55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20" name="object 2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67079" y="6467856"/>
              <a:ext cx="76186" cy="19964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spc="-5" dirty="0">
                <a:latin typeface="Trebuchet MS" panose="020B0603020202020204"/>
                <a:cs typeface="Trebuchet MS" panose="020B0603020202020204"/>
              </a:rPr>
              <a:t>3/21/2024</a:t>
            </a:r>
            <a:r>
              <a:rPr b="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5" dirty="0"/>
              <a:t>Annual</a:t>
            </a:r>
            <a:r>
              <a:rPr spc="-15" dirty="0"/>
              <a:t> </a:t>
            </a:r>
            <a:r>
              <a:rPr spc="-5" dirty="0"/>
              <a:t>Review</a:t>
            </a: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4804"/>
            <a:ext cx="10120630" cy="6513195"/>
            <a:chOff x="0" y="344804"/>
            <a:chExt cx="10120630" cy="6513195"/>
          </a:xfrm>
        </p:grpSpPr>
        <p:sp>
          <p:nvSpPr>
            <p:cNvPr id="3" name="object 3"/>
            <p:cNvSpPr/>
            <p:nvPr/>
          </p:nvSpPr>
          <p:spPr>
            <a:xfrm>
              <a:off x="9663430" y="56197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561069" y="344804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323850"/>
                  </a:moveTo>
                  <a:lnTo>
                    <a:pt x="0" y="323850"/>
                  </a:lnTo>
                  <a:lnTo>
                    <a:pt x="0" y="0"/>
                  </a:lnTo>
                  <a:lnTo>
                    <a:pt x="314325" y="0"/>
                  </a:lnTo>
                  <a:lnTo>
                    <a:pt x="314325" y="32385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6409" y="360679"/>
            <a:ext cx="2491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</a:t>
            </a:r>
            <a:r>
              <a:rPr dirty="0"/>
              <a:t>SUL</a:t>
            </a:r>
            <a:r>
              <a:rPr spc="-5" dirty="0"/>
              <a:t>T</a:t>
            </a:r>
            <a:r>
              <a:rPr dirty="0"/>
              <a:t>S</a:t>
            </a:r>
            <a:endParaRPr dirty="0"/>
          </a:p>
        </p:txBody>
      </p:sp>
      <p:grpSp>
        <p:nvGrpSpPr>
          <p:cNvPr id="7" name="object 7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86156" y="2164079"/>
              <a:ext cx="3781044" cy="20772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8011" y="1202436"/>
              <a:ext cx="5266944" cy="41605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1277218" y="6469842"/>
            <a:ext cx="222885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10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spc="-5" dirty="0">
                <a:latin typeface="Trebuchet MS" panose="020B0603020202020204"/>
                <a:cs typeface="Trebuchet MS" panose="020B0603020202020204"/>
              </a:rPr>
              <a:t>3/21/2024</a:t>
            </a:r>
            <a:r>
              <a:rPr b="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5" dirty="0"/>
              <a:t>Annual</a:t>
            </a:r>
            <a:r>
              <a:rPr spc="-15" dirty="0"/>
              <a:t> </a:t>
            </a:r>
            <a:r>
              <a:rPr spc="-5" dirty="0"/>
              <a:t>Review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5971" y="0"/>
            <a:ext cx="4746625" cy="6859270"/>
            <a:chOff x="7445971" y="0"/>
            <a:chExt cx="4746625" cy="6859270"/>
          </a:xfrm>
        </p:grpSpPr>
        <p:sp>
          <p:nvSpPr>
            <p:cNvPr id="4" name="object 4"/>
            <p:cNvSpPr/>
            <p:nvPr/>
          </p:nvSpPr>
          <p:spPr>
            <a:xfrm>
              <a:off x="7445972" y="3987"/>
              <a:ext cx="4746625" cy="6855459"/>
            </a:xfrm>
            <a:custGeom>
              <a:avLst/>
              <a:gdLst/>
              <a:ahLst/>
              <a:cxnLst/>
              <a:rect l="l" t="t" r="r" b="b"/>
              <a:pathLst>
                <a:path w="4746625" h="6855459">
                  <a:moveTo>
                    <a:pt x="4746028" y="3690912"/>
                  </a:moveTo>
                  <a:lnTo>
                    <a:pt x="4743386" y="3686949"/>
                  </a:lnTo>
                  <a:lnTo>
                    <a:pt x="2819654" y="4969776"/>
                  </a:lnTo>
                  <a:lnTo>
                    <a:pt x="1936140" y="0"/>
                  </a:lnTo>
                  <a:lnTo>
                    <a:pt x="1926767" y="1676"/>
                  </a:lnTo>
                  <a:lnTo>
                    <a:pt x="2811005" y="4975542"/>
                  </a:lnTo>
                  <a:lnTo>
                    <a:pt x="0" y="6850050"/>
                  </a:lnTo>
                  <a:lnTo>
                    <a:pt x="2641" y="6854012"/>
                  </a:lnTo>
                  <a:lnTo>
                    <a:pt x="11214" y="6854012"/>
                  </a:lnTo>
                  <a:lnTo>
                    <a:pt x="2812834" y="4985778"/>
                  </a:lnTo>
                  <a:lnTo>
                    <a:pt x="3145117" y="6854838"/>
                  </a:lnTo>
                  <a:lnTo>
                    <a:pt x="3154489" y="6853174"/>
                  </a:lnTo>
                  <a:lnTo>
                    <a:pt x="2821470" y="4980013"/>
                  </a:lnTo>
                  <a:lnTo>
                    <a:pt x="4746028" y="3696639"/>
                  </a:lnTo>
                  <a:lnTo>
                    <a:pt x="4746028" y="3690912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6858000"/>
                  </a:moveTo>
                  <a:lnTo>
                    <a:pt x="0" y="6858000"/>
                  </a:lnTo>
                  <a:lnTo>
                    <a:pt x="2044395" y="0"/>
                  </a:lnTo>
                  <a:lnTo>
                    <a:pt x="3009900" y="0"/>
                  </a:lnTo>
                  <a:lnTo>
                    <a:pt x="3009900" y="6858000"/>
                  </a:lnTo>
                  <a:close/>
                </a:path>
              </a:pathLst>
            </a:custGeom>
            <a:solidFill>
              <a:srgbClr val="5FC9ED">
                <a:alpha val="356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2876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3" y="6858000"/>
                  </a:moveTo>
                  <a:lnTo>
                    <a:pt x="1208887" y="6858000"/>
                  </a:lnTo>
                  <a:lnTo>
                    <a:pt x="0" y="0"/>
                  </a:lnTo>
                  <a:lnTo>
                    <a:pt x="2589123" y="0"/>
                  </a:lnTo>
                  <a:lnTo>
                    <a:pt x="2589123" y="6858000"/>
                  </a:lnTo>
                  <a:close/>
                </a:path>
              </a:pathLst>
            </a:custGeom>
            <a:solidFill>
              <a:srgbClr val="5FC9ED">
                <a:alpha val="195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3810000"/>
                  </a:moveTo>
                  <a:lnTo>
                    <a:pt x="0" y="3810000"/>
                  </a:lnTo>
                  <a:lnTo>
                    <a:pt x="3257550" y="0"/>
                  </a:lnTo>
                  <a:lnTo>
                    <a:pt x="3257550" y="3810000"/>
                  </a:lnTo>
                  <a:close/>
                </a:path>
              </a:pathLst>
            </a:custGeom>
            <a:solidFill>
              <a:srgbClr val="16AEE2">
                <a:alpha val="654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6858000"/>
                  </a:moveTo>
                  <a:lnTo>
                    <a:pt x="2470023" y="6858000"/>
                  </a:lnTo>
                  <a:lnTo>
                    <a:pt x="0" y="0"/>
                  </a:lnTo>
                  <a:lnTo>
                    <a:pt x="2854071" y="0"/>
                  </a:lnTo>
                  <a:lnTo>
                    <a:pt x="2854071" y="6858000"/>
                  </a:lnTo>
                  <a:close/>
                </a:path>
              </a:pathLst>
            </a:custGeom>
            <a:solidFill>
              <a:srgbClr val="16AEE2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6858000"/>
                  </a:moveTo>
                  <a:lnTo>
                    <a:pt x="0" y="6858000"/>
                  </a:lnTo>
                  <a:lnTo>
                    <a:pt x="1022451" y="0"/>
                  </a:lnTo>
                  <a:lnTo>
                    <a:pt x="1295400" y="0"/>
                  </a:lnTo>
                  <a:lnTo>
                    <a:pt x="1295400" y="6858000"/>
                  </a:lnTo>
                  <a:close/>
                </a:path>
              </a:pathLst>
            </a:custGeom>
            <a:solidFill>
              <a:srgbClr val="2C83C3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6249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0" y="6858000"/>
                  </a:moveTo>
                  <a:lnTo>
                    <a:pt x="1114526" y="6858000"/>
                  </a:lnTo>
                  <a:lnTo>
                    <a:pt x="0" y="0"/>
                  </a:lnTo>
                  <a:lnTo>
                    <a:pt x="1255750" y="0"/>
                  </a:lnTo>
                  <a:lnTo>
                    <a:pt x="1255750" y="6858000"/>
                  </a:lnTo>
                  <a:close/>
                </a:path>
              </a:pathLst>
            </a:custGeom>
            <a:solidFill>
              <a:srgbClr val="216092">
                <a:alpha val="795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3267075"/>
                  </a:moveTo>
                  <a:lnTo>
                    <a:pt x="0" y="3267075"/>
                  </a:lnTo>
                  <a:lnTo>
                    <a:pt x="1819275" y="0"/>
                  </a:lnTo>
                  <a:lnTo>
                    <a:pt x="1819275" y="3267075"/>
                  </a:lnTo>
                  <a:close/>
                </a:path>
              </a:pathLst>
            </a:custGeom>
            <a:solidFill>
              <a:srgbClr val="16AEE2">
                <a:alpha val="654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39775" y="811212"/>
            <a:ext cx="388620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b="1" spc="-5" dirty="0">
                <a:latin typeface="Trebuchet MS" panose="020B0603020202020204"/>
                <a:cs typeface="Trebuchet MS" panose="020B0603020202020204"/>
              </a:rPr>
              <a:t>PROJECT</a:t>
            </a:r>
            <a:r>
              <a:rPr sz="4250" b="1" spc="-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b="1" spc="-5" dirty="0">
                <a:latin typeface="Trebuchet MS" panose="020B0603020202020204"/>
                <a:cs typeface="Trebuchet MS" panose="020B0603020202020204"/>
              </a:rPr>
              <a:t>TITLE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6344" y="6409944"/>
            <a:ext cx="3705225" cy="295910"/>
            <a:chOff x="466344" y="6409944"/>
            <a:chExt cx="3705225" cy="295910"/>
          </a:xfrm>
        </p:grpSpPr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656" y="6467856"/>
              <a:ext cx="2142744" cy="1996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181350" y="2516505"/>
            <a:ext cx="466852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5405" marR="5080" indent="-5334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 panose="020F0502020204030204"/>
                <a:cs typeface="Calibri" panose="020F0502020204030204"/>
              </a:rPr>
              <a:t>Deep Learning Approach for </a:t>
            </a:r>
            <a:r>
              <a:rPr sz="3200" spc="-7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Breast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Cancer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Classification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spc="-5" dirty="0">
                <a:latin typeface="Trebuchet MS" panose="020B0603020202020204"/>
                <a:cs typeface="Trebuchet MS" panose="020B0603020202020204"/>
              </a:rPr>
              <a:t>3/21/2024</a:t>
            </a:r>
            <a:r>
              <a:rPr b="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5" dirty="0"/>
              <a:t>Annual</a:t>
            </a:r>
            <a:r>
              <a:rPr spc="-15" dirty="0"/>
              <a:t> </a:t>
            </a:r>
            <a:r>
              <a:rPr spc="-5" dirty="0"/>
              <a:t>Review</a:t>
            </a: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5971" y="0"/>
            <a:ext cx="4746625" cy="6859270"/>
            <a:chOff x="7445971" y="0"/>
            <a:chExt cx="4746625" cy="6859270"/>
          </a:xfrm>
        </p:grpSpPr>
        <p:sp>
          <p:nvSpPr>
            <p:cNvPr id="4" name="object 4"/>
            <p:cNvSpPr/>
            <p:nvPr/>
          </p:nvSpPr>
          <p:spPr>
            <a:xfrm>
              <a:off x="7445972" y="3987"/>
              <a:ext cx="4746625" cy="6855459"/>
            </a:xfrm>
            <a:custGeom>
              <a:avLst/>
              <a:gdLst/>
              <a:ahLst/>
              <a:cxnLst/>
              <a:rect l="l" t="t" r="r" b="b"/>
              <a:pathLst>
                <a:path w="4746625" h="6855459">
                  <a:moveTo>
                    <a:pt x="4746028" y="3690912"/>
                  </a:moveTo>
                  <a:lnTo>
                    <a:pt x="4743386" y="3686949"/>
                  </a:lnTo>
                  <a:lnTo>
                    <a:pt x="2819654" y="4969776"/>
                  </a:lnTo>
                  <a:lnTo>
                    <a:pt x="1936140" y="0"/>
                  </a:lnTo>
                  <a:lnTo>
                    <a:pt x="1926767" y="1676"/>
                  </a:lnTo>
                  <a:lnTo>
                    <a:pt x="2811005" y="4975542"/>
                  </a:lnTo>
                  <a:lnTo>
                    <a:pt x="0" y="6850050"/>
                  </a:lnTo>
                  <a:lnTo>
                    <a:pt x="2641" y="6854012"/>
                  </a:lnTo>
                  <a:lnTo>
                    <a:pt x="11214" y="6854012"/>
                  </a:lnTo>
                  <a:lnTo>
                    <a:pt x="2812834" y="4985778"/>
                  </a:lnTo>
                  <a:lnTo>
                    <a:pt x="3145117" y="6854838"/>
                  </a:lnTo>
                  <a:lnTo>
                    <a:pt x="3154489" y="6853174"/>
                  </a:lnTo>
                  <a:lnTo>
                    <a:pt x="2821470" y="4980013"/>
                  </a:lnTo>
                  <a:lnTo>
                    <a:pt x="4746028" y="3696639"/>
                  </a:lnTo>
                  <a:lnTo>
                    <a:pt x="4746028" y="3690912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6858000"/>
                  </a:moveTo>
                  <a:lnTo>
                    <a:pt x="0" y="6858000"/>
                  </a:lnTo>
                  <a:lnTo>
                    <a:pt x="2044395" y="0"/>
                  </a:lnTo>
                  <a:lnTo>
                    <a:pt x="3009900" y="0"/>
                  </a:lnTo>
                  <a:lnTo>
                    <a:pt x="3009900" y="6858000"/>
                  </a:lnTo>
                  <a:close/>
                </a:path>
              </a:pathLst>
            </a:custGeom>
            <a:solidFill>
              <a:srgbClr val="5FC9ED">
                <a:alpha val="356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2876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3" y="6858000"/>
                  </a:moveTo>
                  <a:lnTo>
                    <a:pt x="1208887" y="6858000"/>
                  </a:lnTo>
                  <a:lnTo>
                    <a:pt x="0" y="0"/>
                  </a:lnTo>
                  <a:lnTo>
                    <a:pt x="2589123" y="0"/>
                  </a:lnTo>
                  <a:lnTo>
                    <a:pt x="2589123" y="6858000"/>
                  </a:lnTo>
                  <a:close/>
                </a:path>
              </a:pathLst>
            </a:custGeom>
            <a:solidFill>
              <a:srgbClr val="5FC9ED">
                <a:alpha val="195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3810000"/>
                  </a:moveTo>
                  <a:lnTo>
                    <a:pt x="0" y="3810000"/>
                  </a:lnTo>
                  <a:lnTo>
                    <a:pt x="3257550" y="0"/>
                  </a:lnTo>
                  <a:lnTo>
                    <a:pt x="3257550" y="3810000"/>
                  </a:lnTo>
                  <a:close/>
                </a:path>
              </a:pathLst>
            </a:custGeom>
            <a:solidFill>
              <a:srgbClr val="16AEE2">
                <a:alpha val="654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6858000"/>
                  </a:moveTo>
                  <a:lnTo>
                    <a:pt x="2470023" y="6858000"/>
                  </a:lnTo>
                  <a:lnTo>
                    <a:pt x="0" y="0"/>
                  </a:lnTo>
                  <a:lnTo>
                    <a:pt x="2854071" y="0"/>
                  </a:lnTo>
                  <a:lnTo>
                    <a:pt x="2854071" y="6858000"/>
                  </a:lnTo>
                  <a:close/>
                </a:path>
              </a:pathLst>
            </a:custGeom>
            <a:solidFill>
              <a:srgbClr val="16AEE2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6858000"/>
                  </a:moveTo>
                  <a:lnTo>
                    <a:pt x="0" y="6858000"/>
                  </a:lnTo>
                  <a:lnTo>
                    <a:pt x="1022451" y="0"/>
                  </a:lnTo>
                  <a:lnTo>
                    <a:pt x="1295400" y="0"/>
                  </a:lnTo>
                  <a:lnTo>
                    <a:pt x="1295400" y="6858000"/>
                  </a:lnTo>
                  <a:close/>
                </a:path>
              </a:pathLst>
            </a:custGeom>
            <a:solidFill>
              <a:srgbClr val="2C83C3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6249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0" y="6858000"/>
                  </a:moveTo>
                  <a:lnTo>
                    <a:pt x="1114526" y="6858000"/>
                  </a:lnTo>
                  <a:lnTo>
                    <a:pt x="0" y="0"/>
                  </a:lnTo>
                  <a:lnTo>
                    <a:pt x="1255750" y="0"/>
                  </a:lnTo>
                  <a:lnTo>
                    <a:pt x="1255750" y="6858000"/>
                  </a:lnTo>
                  <a:close/>
                </a:path>
              </a:pathLst>
            </a:custGeom>
            <a:solidFill>
              <a:srgbClr val="216092">
                <a:alpha val="795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3267075"/>
                  </a:moveTo>
                  <a:lnTo>
                    <a:pt x="0" y="3267075"/>
                  </a:lnTo>
                  <a:lnTo>
                    <a:pt x="1819275" y="0"/>
                  </a:lnTo>
                  <a:lnTo>
                    <a:pt x="1819275" y="3267075"/>
                  </a:lnTo>
                  <a:close/>
                </a:path>
              </a:pathLst>
            </a:custGeom>
            <a:solidFill>
              <a:srgbClr val="16AEE2">
                <a:alpha val="654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52475" y="6511118"/>
            <a:ext cx="17056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spc="-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31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361950"/>
                </a:moveTo>
                <a:lnTo>
                  <a:pt x="132867" y="355485"/>
                </a:lnTo>
                <a:lnTo>
                  <a:pt x="89636" y="337235"/>
                </a:lnTo>
                <a:lnTo>
                  <a:pt x="53009" y="308940"/>
                </a:lnTo>
                <a:lnTo>
                  <a:pt x="24701" y="272313"/>
                </a:lnTo>
                <a:lnTo>
                  <a:pt x="6464" y="229082"/>
                </a:lnTo>
                <a:lnTo>
                  <a:pt x="0" y="180975"/>
                </a:lnTo>
                <a:lnTo>
                  <a:pt x="6464" y="132867"/>
                </a:lnTo>
                <a:lnTo>
                  <a:pt x="24701" y="89636"/>
                </a:lnTo>
                <a:lnTo>
                  <a:pt x="53009" y="53009"/>
                </a:lnTo>
                <a:lnTo>
                  <a:pt x="89636" y="24714"/>
                </a:lnTo>
                <a:lnTo>
                  <a:pt x="132867" y="6464"/>
                </a:lnTo>
                <a:lnTo>
                  <a:pt x="180975" y="0"/>
                </a:lnTo>
                <a:lnTo>
                  <a:pt x="229082" y="6464"/>
                </a:lnTo>
                <a:lnTo>
                  <a:pt x="272313" y="24714"/>
                </a:lnTo>
                <a:lnTo>
                  <a:pt x="308940" y="53009"/>
                </a:lnTo>
                <a:lnTo>
                  <a:pt x="337235" y="89636"/>
                </a:lnTo>
                <a:lnTo>
                  <a:pt x="355485" y="132867"/>
                </a:lnTo>
                <a:lnTo>
                  <a:pt x="361950" y="180975"/>
                </a:lnTo>
                <a:lnTo>
                  <a:pt x="355485" y="229082"/>
                </a:lnTo>
                <a:lnTo>
                  <a:pt x="337235" y="272313"/>
                </a:lnTo>
                <a:lnTo>
                  <a:pt x="308940" y="308940"/>
                </a:lnTo>
                <a:lnTo>
                  <a:pt x="272313" y="337235"/>
                </a:lnTo>
                <a:lnTo>
                  <a:pt x="229082" y="355485"/>
                </a:lnTo>
                <a:lnTo>
                  <a:pt x="180975" y="36195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647700"/>
                </a:moveTo>
                <a:lnTo>
                  <a:pt x="276009" y="644182"/>
                </a:lnTo>
                <a:lnTo>
                  <a:pt x="230327" y="633984"/>
                </a:lnTo>
                <a:lnTo>
                  <a:pt x="187337" y="617601"/>
                </a:lnTo>
                <a:lnTo>
                  <a:pt x="147523" y="595528"/>
                </a:lnTo>
                <a:lnTo>
                  <a:pt x="111391" y="568261"/>
                </a:lnTo>
                <a:lnTo>
                  <a:pt x="79451" y="536321"/>
                </a:lnTo>
                <a:lnTo>
                  <a:pt x="52184" y="500189"/>
                </a:lnTo>
                <a:lnTo>
                  <a:pt x="30111" y="460375"/>
                </a:lnTo>
                <a:lnTo>
                  <a:pt x="13716" y="417385"/>
                </a:lnTo>
                <a:lnTo>
                  <a:pt x="3517" y="371703"/>
                </a:lnTo>
                <a:lnTo>
                  <a:pt x="0" y="323850"/>
                </a:lnTo>
                <a:lnTo>
                  <a:pt x="3517" y="275996"/>
                </a:lnTo>
                <a:lnTo>
                  <a:pt x="13716" y="230314"/>
                </a:lnTo>
                <a:lnTo>
                  <a:pt x="30111" y="187325"/>
                </a:lnTo>
                <a:lnTo>
                  <a:pt x="52184" y="147510"/>
                </a:lnTo>
                <a:lnTo>
                  <a:pt x="79451" y="111378"/>
                </a:lnTo>
                <a:lnTo>
                  <a:pt x="111391" y="79438"/>
                </a:lnTo>
                <a:lnTo>
                  <a:pt x="147523" y="52171"/>
                </a:lnTo>
                <a:lnTo>
                  <a:pt x="187337" y="30099"/>
                </a:lnTo>
                <a:lnTo>
                  <a:pt x="230327" y="13715"/>
                </a:lnTo>
                <a:lnTo>
                  <a:pt x="276009" y="3505"/>
                </a:lnTo>
                <a:lnTo>
                  <a:pt x="323850" y="0"/>
                </a:lnTo>
                <a:lnTo>
                  <a:pt x="371690" y="3505"/>
                </a:lnTo>
                <a:lnTo>
                  <a:pt x="417372" y="13715"/>
                </a:lnTo>
                <a:lnTo>
                  <a:pt x="460362" y="30099"/>
                </a:lnTo>
                <a:lnTo>
                  <a:pt x="500176" y="52171"/>
                </a:lnTo>
                <a:lnTo>
                  <a:pt x="536308" y="79438"/>
                </a:lnTo>
                <a:lnTo>
                  <a:pt x="568248" y="111378"/>
                </a:lnTo>
                <a:lnTo>
                  <a:pt x="595515" y="147510"/>
                </a:lnTo>
                <a:lnTo>
                  <a:pt x="617588" y="187325"/>
                </a:lnTo>
                <a:lnTo>
                  <a:pt x="633983" y="230314"/>
                </a:lnTo>
                <a:lnTo>
                  <a:pt x="644182" y="275996"/>
                </a:lnTo>
                <a:lnTo>
                  <a:pt x="647700" y="323850"/>
                </a:lnTo>
                <a:lnTo>
                  <a:pt x="644182" y="371703"/>
                </a:lnTo>
                <a:lnTo>
                  <a:pt x="633983" y="417385"/>
                </a:lnTo>
                <a:lnTo>
                  <a:pt x="617588" y="460375"/>
                </a:lnTo>
                <a:lnTo>
                  <a:pt x="595515" y="500189"/>
                </a:lnTo>
                <a:lnTo>
                  <a:pt x="568248" y="536321"/>
                </a:lnTo>
                <a:lnTo>
                  <a:pt x="536308" y="568261"/>
                </a:lnTo>
                <a:lnTo>
                  <a:pt x="500176" y="595528"/>
                </a:lnTo>
                <a:lnTo>
                  <a:pt x="460362" y="617601"/>
                </a:lnTo>
                <a:lnTo>
                  <a:pt x="417372" y="633984"/>
                </a:lnTo>
                <a:lnTo>
                  <a:pt x="371690" y="644182"/>
                </a:lnTo>
                <a:lnTo>
                  <a:pt x="323850" y="64770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811" y="6134100"/>
            <a:ext cx="248411" cy="24841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244" y="3819144"/>
            <a:ext cx="4124325" cy="3009900"/>
            <a:chOff x="47244" y="3819144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44" y="3819144"/>
              <a:ext cx="1734312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775" y="420623"/>
            <a:ext cx="2352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</a:t>
            </a:r>
            <a:r>
              <a:rPr spc="-5" dirty="0"/>
              <a:t>E</a:t>
            </a:r>
            <a:r>
              <a:rPr dirty="0"/>
              <a:t>NDA</a:t>
            </a:r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3804830" y="1480413"/>
            <a:ext cx="3568700" cy="3683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300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Introduction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68300" indent="-355600">
              <a:lnSpc>
                <a:spcPct val="100000"/>
              </a:lnSpc>
              <a:spcBef>
                <a:spcPts val="1200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Problem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Statement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68300" indent="-355600">
              <a:lnSpc>
                <a:spcPct val="100000"/>
              </a:lnSpc>
              <a:spcBef>
                <a:spcPts val="1200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Overview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68300" indent="-355600">
              <a:lnSpc>
                <a:spcPct val="100000"/>
              </a:lnSpc>
              <a:spcBef>
                <a:spcPts val="1200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End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Users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68300" indent="-355600">
              <a:lnSpc>
                <a:spcPct val="100000"/>
              </a:lnSpc>
              <a:spcBef>
                <a:spcPts val="1195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Solution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Value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Proposition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68300" indent="-355600">
              <a:lnSpc>
                <a:spcPct val="100000"/>
              </a:lnSpc>
              <a:spcBef>
                <a:spcPts val="1200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Key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Features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68300" indent="-355600">
              <a:lnSpc>
                <a:spcPct val="100000"/>
              </a:lnSpc>
              <a:spcBef>
                <a:spcPts val="1200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Modelling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Approach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68300" indent="-355600">
              <a:lnSpc>
                <a:spcPct val="100000"/>
              </a:lnSpc>
              <a:spcBef>
                <a:spcPts val="1200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Conclusion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991856" y="2933700"/>
            <a:ext cx="2763520" cy="3258820"/>
            <a:chOff x="7991856" y="2933700"/>
            <a:chExt cx="2763520" cy="325882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856" y="2933700"/>
              <a:ext cx="2763011" cy="325831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127365" y="7524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56640"/>
            <a:ext cx="391287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23365" algn="ctr">
              <a:lnSpc>
                <a:spcPct val="100000"/>
              </a:lnSpc>
              <a:spcBef>
                <a:spcPts val="100"/>
              </a:spcBef>
            </a:pPr>
            <a:r>
              <a:rPr sz="4250" spc="-5" dirty="0"/>
              <a:t>PROBLEM</a:t>
            </a:r>
            <a:endParaRPr sz="4250"/>
          </a:p>
          <a:p>
            <a:pPr marL="901700" algn="ctr">
              <a:lnSpc>
                <a:spcPct val="100000"/>
              </a:lnSpc>
            </a:pPr>
            <a:r>
              <a:rPr sz="4250" spc="-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71194" y="2131695"/>
            <a:ext cx="7035800" cy="290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015" marR="247015" indent="-361950">
              <a:lnSpc>
                <a:spcPct val="100000"/>
              </a:lnSpc>
              <a:spcBef>
                <a:spcPts val="100"/>
              </a:spcBef>
              <a:buChar char="●"/>
              <a:tabLst>
                <a:tab pos="374015" algn="l"/>
                <a:tab pos="374650" algn="l"/>
              </a:tabLst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Breast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cancer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remains</a:t>
            </a:r>
            <a:r>
              <a:rPr sz="2100" dirty="0">
                <a:latin typeface="Calibri" panose="020F0502020204030204"/>
                <a:cs typeface="Calibri" panose="020F0502020204030204"/>
              </a:rPr>
              <a:t> a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significant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health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concern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globally,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with millions of </a:t>
            </a:r>
            <a:r>
              <a:rPr sz="2100" dirty="0">
                <a:latin typeface="Calibri" panose="020F0502020204030204"/>
                <a:cs typeface="Calibri" panose="020F0502020204030204"/>
              </a:rPr>
              <a:t>new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cases diagnosed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each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year.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74015" marR="5080" indent="-361950">
              <a:lnSpc>
                <a:spcPct val="100000"/>
              </a:lnSpc>
              <a:buChar char="●"/>
              <a:tabLst>
                <a:tab pos="374015" algn="l"/>
                <a:tab pos="374650" algn="l"/>
              </a:tabLst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Despite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advancements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medical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technology,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accurate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timely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diagnosis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breast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cancer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continues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to be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challenge.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74015" marR="88900" indent="-361950">
              <a:lnSpc>
                <a:spcPct val="100000"/>
              </a:lnSpc>
              <a:buChar char="●"/>
              <a:tabLst>
                <a:tab pos="374015" algn="l"/>
                <a:tab pos="374650" algn="l"/>
              </a:tabLst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Manual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interpretation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mammography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histopathology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images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subjective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prone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to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inter-observer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variability.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74015" marR="528955" indent="-361950">
              <a:lnSpc>
                <a:spcPct val="100000"/>
              </a:lnSpc>
              <a:buChar char="●"/>
              <a:tabLst>
                <a:tab pos="374015" algn="l"/>
                <a:tab pos="374650" algn="l"/>
              </a:tabLst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There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2100" dirty="0">
                <a:latin typeface="Calibri" panose="020F0502020204030204"/>
                <a:cs typeface="Calibri" panose="020F0502020204030204"/>
              </a:rPr>
              <a:t> a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pressing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need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automated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systems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that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can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enhance</a:t>
            </a:r>
            <a:r>
              <a:rPr sz="2100" dirty="0">
                <a:latin typeface="Calibri" panose="020F0502020204030204"/>
                <a:cs typeface="Calibri" panose="020F0502020204030204"/>
              </a:rPr>
              <a:t> the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accuracy and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efficiency of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breast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cancer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diagnosis.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spc="-5" dirty="0">
                <a:latin typeface="Trebuchet MS" panose="020B0603020202020204"/>
                <a:cs typeface="Trebuchet MS" panose="020B0603020202020204"/>
              </a:rPr>
              <a:t>3/21/2024</a:t>
            </a:r>
            <a:r>
              <a:rPr b="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5" dirty="0"/>
              <a:t>Annual</a:t>
            </a:r>
            <a:r>
              <a:rPr spc="-15" dirty="0"/>
              <a:t> </a:t>
            </a:r>
            <a:r>
              <a:rPr spc="-5" dirty="0"/>
              <a:t>Review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/>
            <p:cNvSpPr/>
            <p:nvPr/>
          </p:nvSpPr>
          <p:spPr>
            <a:xfrm>
              <a:off x="9353549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43900" y="72110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11212"/>
            <a:ext cx="509206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5" dirty="0"/>
              <a:t>PROJECT</a:t>
            </a:r>
            <a:r>
              <a:rPr sz="4250" spc="-50" dirty="0"/>
              <a:t> </a:t>
            </a:r>
            <a:r>
              <a:rPr sz="4250" spc="-5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94055" y="1933575"/>
            <a:ext cx="6620509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marR="59690" indent="-361950">
              <a:lnSpc>
                <a:spcPct val="100000"/>
              </a:lnSpc>
              <a:spcBef>
                <a:spcPts val="100"/>
              </a:spcBef>
              <a:buChar char="●"/>
              <a:tabLst>
                <a:tab pos="374015" algn="l"/>
                <a:tab pos="374650" algn="l"/>
              </a:tabLst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Our project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focuses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on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developing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deep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learning-based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system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for automated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breast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cancer classification.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74650" marR="76835" indent="-361950">
              <a:lnSpc>
                <a:spcPct val="100000"/>
              </a:lnSpc>
              <a:buChar char="●"/>
              <a:tabLst>
                <a:tab pos="374015" algn="l"/>
                <a:tab pos="374650" algn="l"/>
              </a:tabLst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By leveraging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convolutional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neural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networks (CNNs),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we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aim</a:t>
            </a:r>
            <a:r>
              <a:rPr sz="2100" dirty="0">
                <a:latin typeface="Calibri" panose="020F0502020204030204"/>
                <a:cs typeface="Calibri" panose="020F0502020204030204"/>
              </a:rPr>
              <a:t> to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analyze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digital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mammography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histopathology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images </a:t>
            </a:r>
            <a:r>
              <a:rPr sz="2100" dirty="0">
                <a:latin typeface="Calibri" panose="020F0502020204030204"/>
                <a:cs typeface="Calibri" panose="020F0502020204030204"/>
              </a:rPr>
              <a:t>to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classify tumors as benign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malignant.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74650" marR="116840" indent="-361950">
              <a:lnSpc>
                <a:spcPct val="100000"/>
              </a:lnSpc>
              <a:buChar char="●"/>
              <a:tabLst>
                <a:tab pos="374015" algn="l"/>
                <a:tab pos="374650" algn="l"/>
              </a:tabLst>
            </a:pPr>
            <a:r>
              <a:rPr sz="2100" dirty="0">
                <a:latin typeface="Calibri" panose="020F0502020204030204"/>
                <a:cs typeface="Calibri" panose="020F0502020204030204"/>
              </a:rPr>
              <a:t>The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encompasses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data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collection,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preprocessing,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model development,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training,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validation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phases.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74650" marR="5080" indent="-361950">
              <a:lnSpc>
                <a:spcPct val="100000"/>
              </a:lnSpc>
              <a:buChar char="●"/>
              <a:tabLst>
                <a:tab pos="374015" algn="l"/>
                <a:tab pos="374650" algn="l"/>
              </a:tabLst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Our ultimate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goal is </a:t>
            </a:r>
            <a:r>
              <a:rPr sz="2100" dirty="0">
                <a:latin typeface="Calibri" panose="020F0502020204030204"/>
                <a:cs typeface="Calibri" panose="020F0502020204030204"/>
              </a:rPr>
              <a:t>to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create</a:t>
            </a:r>
            <a:r>
              <a:rPr sz="2100" dirty="0">
                <a:latin typeface="Calibri" panose="020F0502020204030204"/>
                <a:cs typeface="Calibri" panose="020F0502020204030204"/>
              </a:rPr>
              <a:t> a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tool that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can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assist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healthcare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professionals in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making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more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accurate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timely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diagnoses,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leading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to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improved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patient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outcomes..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spc="-5" dirty="0">
                <a:latin typeface="Trebuchet MS" panose="020B0603020202020204"/>
                <a:cs typeface="Trebuchet MS" panose="020B0603020202020204"/>
              </a:rPr>
              <a:t>3/21/2024</a:t>
            </a:r>
            <a:r>
              <a:rPr b="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5" dirty="0"/>
              <a:t>Annual</a:t>
            </a:r>
            <a:r>
              <a:rPr spc="-15" dirty="0"/>
              <a:t> </a:t>
            </a:r>
            <a:r>
              <a:rPr spc="-5" dirty="0"/>
              <a:t>Review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57134" y="100838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78458"/>
            <a:ext cx="50457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WHO</a:t>
            </a:r>
            <a:r>
              <a:rPr sz="3200" spc="-15" dirty="0"/>
              <a:t> </a:t>
            </a:r>
            <a:r>
              <a:rPr sz="3200" spc="-5" dirty="0"/>
              <a:t>ARE</a:t>
            </a:r>
            <a:r>
              <a:rPr sz="3200" spc="-15" dirty="0"/>
              <a:t> </a:t>
            </a:r>
            <a:r>
              <a:rPr sz="3200" spc="-5" dirty="0"/>
              <a:t>THE</a:t>
            </a:r>
            <a:r>
              <a:rPr sz="3200" spc="-10" dirty="0"/>
              <a:t> </a:t>
            </a:r>
            <a:r>
              <a:rPr sz="3200" spc="-5" dirty="0"/>
              <a:t>END</a:t>
            </a:r>
            <a:r>
              <a:rPr sz="3200" spc="-15" dirty="0"/>
              <a:t> </a:t>
            </a:r>
            <a:r>
              <a:rPr sz="3200" spc="-5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0844" cy="4861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3764" y="1722120"/>
            <a:ext cx="8021320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marR="443230" indent="-361950">
              <a:lnSpc>
                <a:spcPct val="100000"/>
              </a:lnSpc>
              <a:spcBef>
                <a:spcPts val="100"/>
              </a:spcBef>
              <a:buChar char="●"/>
              <a:tabLst>
                <a:tab pos="374015" algn="l"/>
                <a:tab pos="374650" algn="l"/>
              </a:tabLst>
            </a:pPr>
            <a:r>
              <a:rPr sz="21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primary </a:t>
            </a:r>
            <a:r>
              <a:rPr sz="2100" dirty="0">
                <a:latin typeface="Calibri" panose="020F0502020204030204"/>
                <a:cs typeface="Calibri" panose="020F0502020204030204"/>
              </a:rPr>
              <a:t>end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users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of our solution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are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healthcare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professionals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involved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breast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cancer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diagnosis,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including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radiologists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pathologists.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74650" marR="73025" indent="-361950">
              <a:lnSpc>
                <a:spcPct val="100000"/>
              </a:lnSpc>
              <a:buChar char="●"/>
              <a:tabLst>
                <a:tab pos="374015" algn="l"/>
                <a:tab pos="374650" algn="l"/>
              </a:tabLst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By providing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them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reliable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efficient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tool for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image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analysis,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we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aim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to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enhance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their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diagnostic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capabilities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streamline</a:t>
            </a:r>
            <a:r>
              <a:rPr sz="2100" dirty="0">
                <a:latin typeface="Calibri" panose="020F0502020204030204"/>
                <a:cs typeface="Calibri" panose="020F0502020204030204"/>
              </a:rPr>
              <a:t> the 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decision-making process.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74650" marR="5080" indent="-361950">
              <a:lnSpc>
                <a:spcPct val="100000"/>
              </a:lnSpc>
              <a:buChar char="●"/>
              <a:tabLst>
                <a:tab pos="374015" algn="l"/>
                <a:tab pos="374650" algn="l"/>
              </a:tabLst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Patients and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their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families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will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also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benefit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from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faster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diagnosis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treatment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initiation,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potentially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improving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survival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rates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quality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life.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74650" marR="272415" indent="-361950">
              <a:lnSpc>
                <a:spcPct val="100000"/>
              </a:lnSpc>
              <a:buChar char="●"/>
              <a:tabLst>
                <a:tab pos="374015" algn="l"/>
                <a:tab pos="374650" algn="l"/>
              </a:tabLst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Additionally,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healthcare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institutions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policymakers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may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benefit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from</a:t>
            </a:r>
            <a:r>
              <a:rPr sz="2100" dirty="0">
                <a:latin typeface="Calibri" panose="020F0502020204030204"/>
                <a:cs typeface="Calibri" panose="020F0502020204030204"/>
              </a:rPr>
              <a:t> the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system's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ability</a:t>
            </a:r>
            <a:r>
              <a:rPr sz="2100" dirty="0">
                <a:latin typeface="Calibri" panose="020F0502020204030204"/>
                <a:cs typeface="Calibri" panose="020F0502020204030204"/>
              </a:rPr>
              <a:t> to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optimize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resource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allocation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reduce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healthcare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costs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associated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manual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image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interpretation.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spc="-5" dirty="0">
                <a:latin typeface="Trebuchet MS" panose="020B0603020202020204"/>
                <a:cs typeface="Trebuchet MS" panose="020B0603020202020204"/>
              </a:rPr>
              <a:t>3/21/2024</a:t>
            </a:r>
            <a:r>
              <a:rPr b="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5" dirty="0"/>
              <a:t>Annual</a:t>
            </a:r>
            <a:r>
              <a:rPr spc="-15" dirty="0"/>
              <a:t> </a:t>
            </a:r>
            <a:r>
              <a:rPr spc="-5" dirty="0"/>
              <a:t>Review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13980" y="116268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49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7530" y="347345"/>
            <a:ext cx="68459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435600" algn="l"/>
              </a:tabLst>
            </a:pPr>
            <a:r>
              <a:rPr sz="3600" dirty="0"/>
              <a:t>Y</a:t>
            </a:r>
            <a:r>
              <a:rPr sz="3600" spc="-5" dirty="0"/>
              <a:t>O</a:t>
            </a:r>
            <a:r>
              <a:rPr sz="3600" dirty="0"/>
              <a:t>UR </a:t>
            </a:r>
            <a:r>
              <a:rPr sz="3600" spc="-5" dirty="0"/>
              <a:t>SO</a:t>
            </a:r>
            <a:r>
              <a:rPr sz="3600" dirty="0"/>
              <a:t>LUT</a:t>
            </a:r>
            <a:r>
              <a:rPr sz="3600" spc="-5" dirty="0"/>
              <a:t>IO</a:t>
            </a:r>
            <a:r>
              <a:rPr sz="3600" dirty="0"/>
              <a:t>N AND </a:t>
            </a:r>
            <a:r>
              <a:rPr sz="3600" spc="-5" dirty="0"/>
              <a:t>I</a:t>
            </a:r>
            <a:r>
              <a:rPr sz="3600" dirty="0"/>
              <a:t>TS	VALUE  </a:t>
            </a:r>
            <a:r>
              <a:rPr sz="3600" spc="-5" dirty="0"/>
              <a:t>PROPOSITION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67080" y="1899284"/>
            <a:ext cx="828675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indent="-325755" algn="just">
              <a:lnSpc>
                <a:spcPct val="100000"/>
              </a:lnSpc>
              <a:spcBef>
                <a:spcPts val="100"/>
              </a:spcBef>
              <a:buChar char="●"/>
              <a:tabLst>
                <a:tab pos="338455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Our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deep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learning-based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solution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offers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several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key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benefits: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38455" marR="53975" indent="-325755" algn="just">
              <a:lnSpc>
                <a:spcPct val="100000"/>
              </a:lnSpc>
              <a:buChar char="●"/>
              <a:tabLst>
                <a:tab pos="338455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Improved diagnostic accuracy: </a:t>
            </a:r>
            <a:r>
              <a:rPr sz="1800" dirty="0">
                <a:latin typeface="Calibri" panose="020F0502020204030204"/>
                <a:cs typeface="Calibri" panose="020F0502020204030204"/>
              </a:rPr>
              <a:t>By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analyzing digital images with advanced algorithms,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our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system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detect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subtle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patterns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indicative</a:t>
            </a:r>
            <a:r>
              <a:rPr sz="1800" dirty="0">
                <a:latin typeface="Calibri" panose="020F0502020204030204"/>
                <a:cs typeface="Calibri" panose="020F0502020204030204"/>
              </a:rPr>
              <a:t> of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breast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cancer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high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precision.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38455" marR="429895" indent="-325755" algn="just">
              <a:lnSpc>
                <a:spcPct val="100000"/>
              </a:lnSpc>
              <a:buChar char="●"/>
              <a:tabLst>
                <a:tab pos="338455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Enhanced efficiency: Automation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image analysis reduces the </a:t>
            </a:r>
            <a:r>
              <a:rPr sz="1800" dirty="0">
                <a:latin typeface="Calibri" panose="020F0502020204030204"/>
                <a:cs typeface="Calibri" panose="020F0502020204030204"/>
              </a:rPr>
              <a:t>time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required </a:t>
            </a:r>
            <a:r>
              <a:rPr sz="1800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diagnosis, enabling prompt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initiation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treatment.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38455" marR="5080" indent="-325755" algn="just">
              <a:lnSpc>
                <a:spcPct val="100000"/>
              </a:lnSpc>
              <a:buChar char="●"/>
              <a:tabLst>
                <a:tab pos="33845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Cost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savings: </a:t>
            </a:r>
            <a:r>
              <a:rPr sz="1800" dirty="0">
                <a:latin typeface="Calibri" panose="020F0502020204030204"/>
                <a:cs typeface="Calibri" panose="020F0502020204030204"/>
              </a:rPr>
              <a:t>By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minimizing the need </a:t>
            </a:r>
            <a:r>
              <a:rPr sz="1800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manual review and interpretation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images,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our solution can help healthcare institutions optimize resource utilization and reduce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operating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costs.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38455" marR="233045" indent="-325755">
              <a:lnSpc>
                <a:spcPct val="100000"/>
              </a:lnSpc>
              <a:buChar char="●"/>
              <a:tabLst>
                <a:tab pos="337820" algn="l"/>
                <a:tab pos="338455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Empowering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healthcare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professionals: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Our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user-friendly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interface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intuitive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design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make</a:t>
            </a:r>
            <a:r>
              <a:rPr sz="1800" dirty="0">
                <a:latin typeface="Calibri" panose="020F0502020204030204"/>
                <a:cs typeface="Calibri" panose="020F0502020204030204"/>
              </a:rPr>
              <a:t> it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easy</a:t>
            </a:r>
            <a:r>
              <a:rPr sz="1800" dirty="0">
                <a:latin typeface="Calibri" panose="020F0502020204030204"/>
                <a:cs typeface="Calibri" panose="020F0502020204030204"/>
              </a:rPr>
              <a:t> for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radiologists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pathologists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integrate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our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tool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their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existing workflow,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without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need</a:t>
            </a:r>
            <a:r>
              <a:rPr sz="1800" dirty="0">
                <a:latin typeface="Calibri" panose="020F0502020204030204"/>
                <a:cs typeface="Calibri" panose="020F0502020204030204"/>
              </a:rPr>
              <a:t> for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extensive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training</a:t>
            </a:r>
            <a:r>
              <a:rPr sz="1800" dirty="0">
                <a:latin typeface="Calibri" panose="020F0502020204030204"/>
                <a:cs typeface="Calibri" panose="020F0502020204030204"/>
              </a:rPr>
              <a:t> in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deep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learning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techniques.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spc="-5" dirty="0">
                <a:latin typeface="Trebuchet MS" panose="020B0603020202020204"/>
                <a:cs typeface="Trebuchet MS" panose="020B0603020202020204"/>
              </a:rPr>
              <a:t>3/21/2024</a:t>
            </a:r>
            <a:r>
              <a:rPr b="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5" dirty="0"/>
              <a:t>Annual</a:t>
            </a:r>
            <a:r>
              <a:rPr spc="-15" dirty="0"/>
              <a:t> </a:t>
            </a:r>
            <a:r>
              <a:rPr spc="-5" dirty="0"/>
              <a:t>Review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511118"/>
            <a:ext cx="17056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spc="-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31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31225" y="108711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49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056" y="3381755"/>
            <a:ext cx="2467356" cy="34198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390778"/>
            <a:ext cx="747331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5" dirty="0"/>
              <a:t>THE</a:t>
            </a:r>
            <a:r>
              <a:rPr sz="4250" spc="-15" dirty="0"/>
              <a:t> </a:t>
            </a:r>
            <a:r>
              <a:rPr sz="4250" spc="-5" dirty="0"/>
              <a:t>WOW</a:t>
            </a:r>
            <a:r>
              <a:rPr sz="4250" spc="-15" dirty="0"/>
              <a:t> </a:t>
            </a:r>
            <a:r>
              <a:rPr sz="4250" dirty="0"/>
              <a:t>IN</a:t>
            </a:r>
            <a:r>
              <a:rPr sz="4250" spc="-15" dirty="0"/>
              <a:t> </a:t>
            </a:r>
            <a:r>
              <a:rPr sz="4250" spc="-5" dirty="0"/>
              <a:t>YOUR</a:t>
            </a:r>
            <a:r>
              <a:rPr sz="4250" spc="-15" dirty="0"/>
              <a:t> </a:t>
            </a:r>
            <a:r>
              <a:rPr sz="4250" spc="-5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2422525" y="1785619"/>
            <a:ext cx="641985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marR="5080" indent="-355600" algn="just">
              <a:lnSpc>
                <a:spcPct val="100000"/>
              </a:lnSpc>
              <a:spcBef>
                <a:spcPts val="105"/>
              </a:spcBef>
              <a:buChar char="●"/>
              <a:tabLst>
                <a:tab pos="3683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What sets our solution apart is its ability to surpass human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 certain aspects of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breast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cancer diagnosis.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68300" marR="408305" indent="-355600" algn="just">
              <a:lnSpc>
                <a:spcPct val="100000"/>
              </a:lnSpc>
              <a:buChar char="●"/>
              <a:tabLst>
                <a:tab pos="3683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Through extensive training </a:t>
            </a:r>
            <a:r>
              <a:rPr sz="2000" dirty="0">
                <a:latin typeface="Calibri" panose="020F0502020204030204"/>
                <a:cs typeface="Calibri" panose="020F0502020204030204"/>
              </a:rPr>
              <a:t>on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large datasets, our deep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learning model has achieved remarkable accuracy and 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reliability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classifying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tumors.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68300" marR="417830" indent="-355600">
              <a:lnSpc>
                <a:spcPct val="100000"/>
              </a:lnSpc>
              <a:buChar char="●"/>
              <a:tabLst>
                <a:tab pos="367665" algn="l"/>
                <a:tab pos="3683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system's adaptive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learning capabilities enable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to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continuously improve over time, ensuring ongoing 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reliability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effectiveness.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68300" marR="127000" indent="-355600">
              <a:lnSpc>
                <a:spcPct val="100000"/>
              </a:lnSpc>
              <a:buChar char="●"/>
              <a:tabLst>
                <a:tab pos="367665" algn="l"/>
                <a:tab pos="3683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Moreover,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our solution is scalable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 can </a:t>
            </a:r>
            <a:r>
              <a:rPr sz="2000" dirty="0">
                <a:latin typeface="Calibri" panose="020F0502020204030204"/>
                <a:cs typeface="Calibri" panose="020F0502020204030204"/>
              </a:rPr>
              <a:t>be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customized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to suit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 specific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needs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 preferences of different 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healthcare settings,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from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small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clinics to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large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hospitals.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277218" y="6469842"/>
            <a:ext cx="14986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10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10400" y="482600"/>
            <a:ext cx="2800350" cy="5594350"/>
            <a:chOff x="7010400" y="482600"/>
            <a:chExt cx="2800350" cy="55943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010400" y="48260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323850"/>
                  </a:moveTo>
                  <a:lnTo>
                    <a:pt x="0" y="323850"/>
                  </a:lnTo>
                  <a:lnTo>
                    <a:pt x="0" y="0"/>
                  </a:lnTo>
                  <a:lnTo>
                    <a:pt x="314325" y="0"/>
                  </a:lnTo>
                  <a:lnTo>
                    <a:pt x="314325" y="32385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9775" y="266065"/>
            <a:ext cx="353123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MODELLING</a:t>
            </a:r>
            <a:r>
              <a:rPr lang="en-US" spc="-5" dirty="0"/>
              <a:t> </a:t>
            </a:r>
            <a:endParaRPr lang="en-US" spc="-5" dirty="0"/>
          </a:p>
        </p:txBody>
      </p:sp>
      <p:grpSp>
        <p:nvGrpSpPr>
          <p:cNvPr id="7" name="object 7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96126" y="1339976"/>
              <a:ext cx="2753360" cy="40227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1277218" y="6469842"/>
            <a:ext cx="222885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10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spc="-5" dirty="0">
                <a:latin typeface="Trebuchet MS" panose="020B0603020202020204"/>
                <a:cs typeface="Trebuchet MS" panose="020B0603020202020204"/>
              </a:rPr>
              <a:t>3/21/2024</a:t>
            </a:r>
            <a:r>
              <a:rPr b="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5" dirty="0"/>
              <a:t>Annual</a:t>
            </a:r>
            <a:r>
              <a:rPr spc="-15" dirty="0"/>
              <a:t> </a:t>
            </a:r>
            <a:r>
              <a:rPr spc="-5" dirty="0"/>
              <a:t>Review</a:t>
            </a:r>
            <a:endParaRPr spc="-5" dirty="0"/>
          </a:p>
        </p:txBody>
      </p:sp>
      <p:sp>
        <p:nvSpPr>
          <p:cNvPr id="12" name="Text Box 11"/>
          <p:cNvSpPr txBox="1"/>
          <p:nvPr/>
        </p:nvSpPr>
        <p:spPr>
          <a:xfrm>
            <a:off x="609600" y="1944370"/>
            <a:ext cx="5140325" cy="29229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b="1"/>
              <a:t>Input Layer: </a:t>
            </a:r>
            <a:endParaRPr lang="en-US" b="1"/>
          </a:p>
          <a:p>
            <a:pPr indent="457200"/>
            <a:r>
              <a:rPr lang="en-US"/>
              <a:t>Receives data with 30 features.</a:t>
            </a:r>
            <a:endParaRPr lang="en-US"/>
          </a:p>
          <a:p>
            <a:r>
              <a:rPr lang="en-US" b="1"/>
              <a:t>Flatten Layer:</a:t>
            </a:r>
            <a:r>
              <a:rPr lang="en-US"/>
              <a:t> </a:t>
            </a:r>
            <a:endParaRPr lang="en-US"/>
          </a:p>
          <a:p>
            <a:pPr indent="457200"/>
            <a:r>
              <a:rPr lang="en-US"/>
              <a:t>Converts input data into a 1D array (output shape: (None, 30)).</a:t>
            </a:r>
            <a:endParaRPr lang="en-US"/>
          </a:p>
          <a:p>
            <a:r>
              <a:rPr lang="en-US" b="1"/>
              <a:t>Dense Layers: </a:t>
            </a:r>
            <a:endParaRPr lang="en-US" b="1"/>
          </a:p>
          <a:p>
            <a:pPr indent="457200"/>
            <a:r>
              <a:rPr lang="en-US" u="sng"/>
              <a:t>Two dense layers:</a:t>
            </a:r>
            <a:endParaRPr lang="en-US" u="sng"/>
          </a:p>
          <a:p>
            <a:r>
              <a:rPr lang="en-US"/>
              <a:t>First layer reduces dimensionality to 20.</a:t>
            </a:r>
            <a:endParaRPr lang="en-US"/>
          </a:p>
          <a:p>
            <a:r>
              <a:rPr lang="en-US"/>
              <a:t>Second layer produces final output (shape: (None, 2)).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3916</Words>
  <Application>WPS Presentation</Application>
  <PresentationFormat>On-screen Show (4:3)</PresentationFormat>
  <Paragraphs>109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Trebuchet MS</vt:lpstr>
      <vt:lpstr>Calibri</vt:lpstr>
      <vt:lpstr>Microsoft YaHei</vt:lpstr>
      <vt:lpstr>Arial Unicode MS</vt:lpstr>
      <vt:lpstr>Calibri</vt:lpstr>
      <vt:lpstr>Office Theme</vt:lpstr>
      <vt:lpstr>Devaraj S 711721104029</vt:lpstr>
      <vt:lpstr>PowerPoint 演示文稿</vt:lpstr>
      <vt:lpstr>AGENDA</vt:lpstr>
      <vt:lpstr>STATEMENT</vt:lpstr>
      <vt:lpstr>PROJECT OVERVIEW</vt:lpstr>
      <vt:lpstr>WHO ARE THE END USERS?</vt:lpstr>
      <vt:lpstr>YOUR SOLUTION AND ITS	VALUE 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Devaraj S 711721104029</dc:title>
  <dc:creator/>
  <cp:lastModifiedBy>devar</cp:lastModifiedBy>
  <cp:revision>4</cp:revision>
  <dcterms:created xsi:type="dcterms:W3CDTF">2024-05-07T03:49:00Z</dcterms:created>
  <dcterms:modified xsi:type="dcterms:W3CDTF">2024-05-08T01:13:28Z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2024-05-07T11:00:00Z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2024-05-07T11:00:00Z</vt:filetime>
  </property>
  <property fmtid="{D5CDD505-2E9C-101B-9397-08002B2CF9AE}" pid="5" name="ICV">
    <vt:lpwstr>2790B6D0E0794686A2ED8FA7ED8F408B_13</vt:lpwstr>
  </property>
  <property fmtid="{D5CDD505-2E9C-101B-9397-08002B2CF9AE}" pid="6" name="KSOProductBuildVer">
    <vt:lpwstr>1033-12.2.0.13472</vt:lpwstr>
  </property>
</Properties>
</file>