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dvent Pro SemiBold"/>
      <p:regular r:id="rId18"/>
      <p:bold r:id="rId19"/>
      <p:italic r:id="rId20"/>
      <p:boldItalic r:id="rId21"/>
    </p:embeddedFont>
    <p:embeddedFont>
      <p:font typeface="Roboto"/>
      <p:regular r:id="rId22"/>
      <p:bold r:id="rId23"/>
      <p:italic r:id="rId24"/>
      <p:boldItalic r:id="rId25"/>
    </p:embeddedFont>
    <p:embeddedFont>
      <p:font typeface="Merriweather Light"/>
      <p:regular r:id="rId26"/>
      <p:bold r:id="rId27"/>
      <p:italic r:id="rId28"/>
      <p:boldItalic r:id="rId29"/>
    </p:embeddedFont>
    <p:embeddedFont>
      <p:font typeface="Fira Sans Extra Condensed Medium"/>
      <p:regular r:id="rId30"/>
      <p:bold r:id="rId31"/>
      <p:italic r:id="rId32"/>
      <p:boldItalic r:id="rId33"/>
    </p:embeddedFont>
    <p:embeddedFont>
      <p:font typeface="Fira Sans Condensed Medium"/>
      <p:regular r:id="rId34"/>
      <p:bold r:id="rId35"/>
      <p:italic r:id="rId36"/>
      <p:boldItalic r:id="rId37"/>
    </p:embeddedFont>
    <p:embeddedFont>
      <p:font typeface="Maven Pro"/>
      <p:regular r:id="rId38"/>
      <p:bold r:id="rId39"/>
    </p:embeddedFont>
    <p:embeddedFont>
      <p:font typeface="Maven Pro Medium"/>
      <p:regular r:id="rId40"/>
      <p:bold r:id="rId41"/>
    </p:embeddedFont>
    <p:embeddedFont>
      <p:font typeface="Merriweather"/>
      <p:regular r:id="rId42"/>
      <p:bold r:id="rId43"/>
      <p:italic r:id="rId44"/>
      <p:boldItalic r:id="rId45"/>
    </p:embeddedFont>
    <p:embeddedFont>
      <p:font typeface="Share Tech"/>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venProMedium-regular.fntdata"/><Relationship Id="rId20" Type="http://schemas.openxmlformats.org/officeDocument/2006/relationships/font" Target="fonts/AdventProSemiBold-italic.fntdata"/><Relationship Id="rId42" Type="http://schemas.openxmlformats.org/officeDocument/2006/relationships/font" Target="fonts/Merriweather-regular.fntdata"/><Relationship Id="rId41" Type="http://schemas.openxmlformats.org/officeDocument/2006/relationships/font" Target="fonts/MavenProMedium-bold.fntdata"/><Relationship Id="rId22" Type="http://schemas.openxmlformats.org/officeDocument/2006/relationships/font" Target="fonts/Roboto-regular.fntdata"/><Relationship Id="rId44" Type="http://schemas.openxmlformats.org/officeDocument/2006/relationships/font" Target="fonts/Merriweather-italic.fntdata"/><Relationship Id="rId21" Type="http://schemas.openxmlformats.org/officeDocument/2006/relationships/font" Target="fonts/AdventProSemiBold-boldItalic.fntdata"/><Relationship Id="rId43" Type="http://schemas.openxmlformats.org/officeDocument/2006/relationships/font" Target="fonts/Merriweather-bold.fntdata"/><Relationship Id="rId24" Type="http://schemas.openxmlformats.org/officeDocument/2006/relationships/font" Target="fonts/Roboto-italic.fntdata"/><Relationship Id="rId46" Type="http://schemas.openxmlformats.org/officeDocument/2006/relationships/font" Target="fonts/ShareTech-regular.fntdata"/><Relationship Id="rId23" Type="http://schemas.openxmlformats.org/officeDocument/2006/relationships/font" Target="fonts/Roboto-bold.fntdata"/><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Light-regular.fntdata"/><Relationship Id="rId25" Type="http://schemas.openxmlformats.org/officeDocument/2006/relationships/font" Target="fonts/Roboto-boldItalic.fntdata"/><Relationship Id="rId28" Type="http://schemas.openxmlformats.org/officeDocument/2006/relationships/font" Target="fonts/MerriweatherLight-italic.fntdata"/><Relationship Id="rId27" Type="http://schemas.openxmlformats.org/officeDocument/2006/relationships/font" Target="fonts/Merriweather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CondensedMedium-bold.fntdata"/><Relationship Id="rId12" Type="http://schemas.openxmlformats.org/officeDocument/2006/relationships/slide" Target="slides/slide8.xml"/><Relationship Id="rId34" Type="http://schemas.openxmlformats.org/officeDocument/2006/relationships/font" Target="fonts/FiraSansCondensedMedium-regular.fntdata"/><Relationship Id="rId15" Type="http://schemas.openxmlformats.org/officeDocument/2006/relationships/slide" Target="slides/slide11.xml"/><Relationship Id="rId37" Type="http://schemas.openxmlformats.org/officeDocument/2006/relationships/font" Target="fonts/FiraSansCondensedMedium-boldItalic.fntdata"/><Relationship Id="rId14" Type="http://schemas.openxmlformats.org/officeDocument/2006/relationships/slide" Target="slides/slide10.xml"/><Relationship Id="rId36" Type="http://schemas.openxmlformats.org/officeDocument/2006/relationships/font" Target="fonts/FiraSansCondensedMedium-italic.fntdata"/><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 hope everyone is doing well. Our group, consisting of &lt;other 4 people, depending on who is presenting&gt; and me, are here to present our analysis to you all. Next slide please.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30f65f27b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30f65f27b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rPr>
              <a:t>After determining the best algorithms for each sub-feature, an ensemble model consisting of seven parts was constructed. This ensemble model is based on the equation shown, and follows the following steps. Each algorithm makes a disease status prediction based on each subfeature set. When this prediction is compared against the validation set, an accuracy is generated. Once all seven chosen algorithms run, a weight is calculated. This weight is obtained as the accuracy of the individual model divided by the sum total of all 7 accuracies. Each models binary prediction (0 or 1) is then multiplied by the weight for that model. The sum of these calculated weights represents the final prediction of the integrated model. If the sum is greater than 0.5, the participant is predicted to have Parkinson's disease. If the sum is less than 0.5, healthy status is predicted. </a:t>
            </a:r>
            <a:endParaRPr sz="1150">
              <a:solidFill>
                <a:schemeClr val="dk1"/>
              </a:solidFill>
            </a:endParaRPr>
          </a:p>
          <a:p>
            <a:pPr indent="0" lvl="0" marL="0" rtl="0" algn="l">
              <a:spcBef>
                <a:spcPts val="0"/>
              </a:spcBef>
              <a:spcAft>
                <a:spcPts val="0"/>
              </a:spcAft>
              <a:buNone/>
            </a:pPr>
            <a:r>
              <a:t/>
            </a:r>
            <a:endParaRPr sz="1150">
              <a:solidFill>
                <a:schemeClr val="dk1"/>
              </a:solidFill>
            </a:endParaRPr>
          </a:p>
          <a:p>
            <a:pPr indent="0" lvl="0" marL="0" rtl="0" algn="l">
              <a:spcBef>
                <a:spcPts val="0"/>
              </a:spcBef>
              <a:spcAft>
                <a:spcPts val="0"/>
              </a:spcAft>
              <a:buNone/>
            </a:pPr>
            <a:r>
              <a:rPr lang="en" sz="1150">
                <a:solidFill>
                  <a:schemeClr val="dk1"/>
                </a:solidFill>
              </a:rPr>
              <a:t>Our overall ensemble model accuracy was determined by again comparing against the validation set, and was approximately 77%. The formula on this slide is the mathematical representation of this function, though please note that individual model WEIGHT and sum of model WEIGHTS should be individual model ACCURACY and sum of all ACCURACIES. The individual algorithms and weights for each subset are shown in Table 1. </a:t>
            </a:r>
            <a:r>
              <a:rPr b="1" lang="en" sz="1150">
                <a:solidFill>
                  <a:srgbClr val="FF0000"/>
                </a:solidFill>
              </a:rPr>
              <a:t>Please note that this table was preliminary, and has been modified with further refinement of the model. (leave out if updated slides). </a:t>
            </a:r>
            <a:r>
              <a:rPr lang="en" sz="1150">
                <a:solidFill>
                  <a:schemeClr val="dk1"/>
                </a:solidFill>
              </a:rPr>
              <a:t>The overall accuracy of the predictive model represents the percentage of the estimated correctly classified instances of Parkinson’s disease. In our study, we had an accuracy range of 0.69-0.87 for the feature subsets, and an overall accuracy of 0.77 for the ensemble model. Next slide please.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0f65f27b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0f65f27b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are promising when compared to existing models' accuracy. Sakar et al. reported an accuracy of 84%, and Tahir et al. reported 84.6%. Though our results are slightly lower than these studies, our study used the combination of seven feature subsets and their associated best performing algorithms. This allowed for a tailored and comprehensive analysis of the voice features. Additionally, it is our understanding that a final accuracy between 70-85% is a reasonable and realistic expectation for a machine learning model. Our accuracy of 77% suggests a good balance between bias and variance, and does not indicate pronounced under- or overfitting. These results were encouraging, but suggest that further studies may focus on increasing the dataset size, including additional feature subsets, and incorporating other diagnostic tools to improve accuracy and efficiency.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models were constructed with data collected in a controlled environment, and should be tested in an average clinical setting as well. This could account for variation in background noise. Since anywhere from 70-80% of </a:t>
            </a:r>
            <a:r>
              <a:rPr lang="en"/>
              <a:t>patients</a:t>
            </a:r>
            <a:r>
              <a:rPr lang="en"/>
              <a:t> with Parkinson's are estimated to exhibit vocal changes, the scope of recording possibilities is incredible while remaining accessible. It is non-invasive and fairly inexpensive, making it a valuable tool for screening. This could be expanded even further when taking additional features into consideration, while </a:t>
            </a:r>
            <a:r>
              <a:rPr lang="en"/>
              <a:t>longitudinal</a:t>
            </a:r>
            <a:r>
              <a:rPr lang="en"/>
              <a:t> studies could help follow disease status over time. This will continue to further the effort into early detection and prediction. Next slide please.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30f65f27bd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30f65f27bd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concludes our presentation. Thank you for listening and we are now open to questions and comments.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30f65f27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30f65f27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a quick introduction, next slide please!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30f65f27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30f65f27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Parkinson’s disease is a brain disorder usually seen in aging populations that mainly affects dopamine-delivering neurons. While symptoms like tremors and stiffness are the most common symptoms, vocal changes are also often seen in those affected. The vocal cords and surrounding muscle tissues cause irregular motions or vibrations as they change with the disease. These vocal changes are one of the first indications of Parkinson's, and make their early detection and treatment paramount for improving patient outcomes.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work, we methodically analyze and model these vocal cord features to predict Parkinson's disease status. Existing studies have used a variety of algorithms to make these predictions, including: k-means clustering, regression, neural networks, and decision trees. Some of these studies have demonstrated high prediction accuracy, but also some potential limitations. High bias has been cited as a potential area of concern, as well as diminished statistical power due to the use of small datasets. However, early detection and screening remain important within the field, and are a prime area for machine learning research. Next slide please.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0f65f27b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0f65f27b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aim is to compare machine learning algorithms, identifying those that have the potential to classify Parkinson's disease status most effectively based on the speech recording data provided. Next slide please.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0f65f27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0f65f27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now to the methods, next slide please!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30f65f27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30f65f27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examination utilized data collected by Sakar et al., and consisted of 252 subjects. Both Parkinson's-diagnosed patients and healthy people were included. Three recordings were taken from each subject, for a total of 756 recordings. The following seven feature subsets were categorized from each recording: baseline features, intensity based features, bandwidth and formant features, vocal fold features, mel frequency cepstral coefficients, wavelet transform based features, and tunable q-factor wavelet transform based features. These subset features were examined using different machine learning algorithms, and were eventually used to inform an integrated machine learning model. Next slide please.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30f65f27bd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30f65f27bd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were separated into training and test sets using a 90/10 split. We then divided the training data by each feature subset named above, and we standardized the training, validation, and test sets using the mean and standard deviation from the training set. This helps to ensure that no information leakage occurs when standardizing the data. When considering the question of feature selection, we opted to use minimum redundancy-maximum relavence based feature selection, due to its effective dimension reduction. This ensured that only the most significant features for each subset would be selected. We used the Boruta R package to do this, and used Random Forests to search for the most important features. Next slide please.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30f65f27b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30f65f27b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time, each machine learning method was used to generate a predictive model for each of the sub-features. These predictive models were compared against the validation set, by subfeature, to determine the model's accuracy. For the final model, the method that produced the highest accuracy model for each sub-feature was selected.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Baseline subfeatures were best represented by K-NN at 75% accuracy. Intensity-based subfeatures were best represented by Random Forest at 73% accuracy. Bandwidth/formant subfeatures were best represented by Multilayer Perceptron at 69% accuracy. Vocal fold subfeatures were best represented by Random Forest at 71% accuracy. Mel frequency cepstral coefficients were best represented by Multilayer perceptron at 78% accuracy. Wavelet transform based features were best </a:t>
            </a:r>
            <a:r>
              <a:rPr lang="en"/>
              <a:t>represented</a:t>
            </a:r>
            <a:r>
              <a:rPr lang="en"/>
              <a:t> by Random Forest at 79% accuracy. Tunable Q-factor wavelet transform-based features were best represented by Random Forest at 87%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Random Forest and Multilayer Perceptron were identified as the most effective for the final integrated model. This graph provides an overview of algorithm performance for each feature subset. Next slide please.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30f65f27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30f65f27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move onto the construction and results for the ensemble model, next slide please!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26" name="Shape 426"/>
        <p:cNvGrpSpPr/>
        <p:nvPr/>
      </p:nvGrpSpPr>
      <p:grpSpPr>
        <a:xfrm>
          <a:off x="0" y="0"/>
          <a:ext cx="0" cy="0"/>
          <a:chOff x="0" y="0"/>
          <a:chExt cx="0" cy="0"/>
        </a:xfrm>
      </p:grpSpPr>
      <p:sp>
        <p:nvSpPr>
          <p:cNvPr id="427" name="Google Shape;427;p23"/>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29" name="Google Shape;429;p23"/>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30" name="Google Shape;430;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1" name="Google Shape;431;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2" name="Google Shape;4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433" name="Shape 433"/>
        <p:cNvGrpSpPr/>
        <p:nvPr/>
      </p:nvGrpSpPr>
      <p:grpSpPr>
        <a:xfrm>
          <a:off x="0" y="0"/>
          <a:ext cx="0" cy="0"/>
          <a:chOff x="0" y="0"/>
          <a:chExt cx="0" cy="0"/>
        </a:xfrm>
      </p:grpSpPr>
      <p:sp>
        <p:nvSpPr>
          <p:cNvPr id="434" name="Google Shape;434;p24"/>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6" name="Google Shape;436;p24"/>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2"/>
              </a:buClr>
              <a:buSzPts val="1800"/>
              <a:buChar char="●"/>
              <a:defRPr>
                <a:solidFill>
                  <a:schemeClr val="accent2"/>
                </a:solidFill>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437" name="Google Shape;43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spTree>
      <p:nvGrpSpPr>
        <p:cNvPr id="438" name="Shape 438"/>
        <p:cNvGrpSpPr/>
        <p:nvPr/>
      </p:nvGrpSpPr>
      <p:grpSpPr>
        <a:xfrm>
          <a:off x="0" y="0"/>
          <a:ext cx="0" cy="0"/>
          <a:chOff x="0" y="0"/>
          <a:chExt cx="0" cy="0"/>
        </a:xfrm>
      </p:grpSpPr>
      <p:sp>
        <p:nvSpPr>
          <p:cNvPr id="439" name="Google Shape;439;p2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41" name="Google Shape;441;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42" name="Google Shape;442;p2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43" name="Google Shape;4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444" name="Shape 444"/>
        <p:cNvGrpSpPr/>
        <p:nvPr/>
      </p:nvGrpSpPr>
      <p:grpSpPr>
        <a:xfrm>
          <a:off x="0" y="0"/>
          <a:ext cx="0" cy="0"/>
          <a:chOff x="0" y="0"/>
          <a:chExt cx="0" cy="0"/>
        </a:xfrm>
      </p:grpSpPr>
      <p:sp>
        <p:nvSpPr>
          <p:cNvPr id="445" name="Google Shape;445;p2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47" name="Google Shape;447;p2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48" name="Google Shape;448;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49" name="Google Shape;449;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50" name="Google Shape;45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51" name="Shape 451"/>
        <p:cNvGrpSpPr/>
        <p:nvPr/>
      </p:nvGrpSpPr>
      <p:grpSpPr>
        <a:xfrm>
          <a:off x="0" y="0"/>
          <a:ext cx="0" cy="0"/>
          <a:chOff x="0" y="0"/>
          <a:chExt cx="0" cy="0"/>
        </a:xfrm>
      </p:grpSpPr>
      <p:sp>
        <p:nvSpPr>
          <p:cNvPr id="452" name="Google Shape;452;p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54" name="Google Shape;45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s://www.nia.nih.gov/health/parkinsons-disease" TargetMode="External"/><Relationship Id="rId4" Type="http://schemas.openxmlformats.org/officeDocument/2006/relationships/hyperlink" Target="https://www.ajmc.com/view/a408_12sep_pagan_s176to182" TargetMode="External"/><Relationship Id="rId9" Type="http://schemas.openxmlformats.org/officeDocument/2006/relationships/hyperlink" Target="about:blank" TargetMode="External"/><Relationship Id="rId5" Type="http://schemas.openxmlformats.org/officeDocument/2006/relationships/hyperlink" Target="https://doi.org/10.1016/j.jocn.2019.12.029" TargetMode="External"/><Relationship Id="rId6" Type="http://schemas.openxmlformats.org/officeDocument/2006/relationships/hyperlink" Target="https://doi.org/10.1038/s41598-020-68754-0"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10"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idx="1" type="subTitle"/>
          </p:nvPr>
        </p:nvSpPr>
        <p:spPr>
          <a:xfrm>
            <a:off x="2335275" y="3002375"/>
            <a:ext cx="4584000" cy="9825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02F4A"/>
                </a:solidFill>
                <a:latin typeface="Merriweather Light"/>
                <a:ea typeface="Merriweather Light"/>
                <a:cs typeface="Merriweather Light"/>
                <a:sym typeface="Merriweather Light"/>
              </a:rPr>
              <a:t>Erin S. King, Jacquelyn Aguilar Martinez, </a:t>
            </a:r>
            <a:r>
              <a:rPr lang="en" sz="1200">
                <a:solidFill>
                  <a:srgbClr val="002F4A"/>
                </a:solidFill>
                <a:latin typeface="Merriweather Light"/>
                <a:ea typeface="Merriweather Light"/>
                <a:cs typeface="Merriweather Light"/>
                <a:sym typeface="Merriweather Light"/>
              </a:rPr>
              <a:t>Safa Zia, </a:t>
            </a:r>
            <a:r>
              <a:rPr lang="en" sz="1200">
                <a:solidFill>
                  <a:srgbClr val="002F4A"/>
                </a:solidFill>
                <a:latin typeface="Merriweather Light"/>
                <a:ea typeface="Merriweather Light"/>
                <a:cs typeface="Merriweather Light"/>
                <a:sym typeface="Merriweather Light"/>
              </a:rPr>
              <a:t>Sara Butt, Lakshmi Kanikkannan</a:t>
            </a:r>
            <a:endParaRPr sz="1200">
              <a:solidFill>
                <a:srgbClr val="002F4A"/>
              </a:solidFill>
              <a:latin typeface="Merriweather Light"/>
              <a:ea typeface="Merriweather Light"/>
              <a:cs typeface="Merriweather Light"/>
              <a:sym typeface="Merriweather Light"/>
            </a:endParaRPr>
          </a:p>
          <a:p>
            <a:pPr indent="0" lvl="0" marL="0" rtl="0" algn="ctr">
              <a:lnSpc>
                <a:spcPct val="115000"/>
              </a:lnSpc>
              <a:spcBef>
                <a:spcPts val="0"/>
              </a:spcBef>
              <a:spcAft>
                <a:spcPts val="0"/>
              </a:spcAft>
              <a:buNone/>
            </a:pPr>
            <a:r>
              <a:rPr b="1" lang="en" sz="1200">
                <a:solidFill>
                  <a:srgbClr val="002F4A"/>
                </a:solidFill>
                <a:latin typeface="Merriweather"/>
                <a:ea typeface="Merriweather"/>
                <a:cs typeface="Merriweather"/>
                <a:sym typeface="Merriweather"/>
              </a:rPr>
              <a:t>PH 1976: </a:t>
            </a:r>
            <a:r>
              <a:rPr lang="en" sz="1200">
                <a:solidFill>
                  <a:srgbClr val="002F4A"/>
                </a:solidFill>
                <a:latin typeface="Merriweather Light"/>
                <a:ea typeface="Merriweather Light"/>
                <a:cs typeface="Merriweather Light"/>
                <a:sym typeface="Merriweather Light"/>
              </a:rPr>
              <a:t>Fundamentals of Data Analytics and Predictions</a:t>
            </a:r>
            <a:endParaRPr sz="1200">
              <a:solidFill>
                <a:srgbClr val="002F4A"/>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200">
              <a:solidFill>
                <a:srgbClr val="002F4A"/>
              </a:solidFill>
              <a:latin typeface="Merriweather Light"/>
              <a:ea typeface="Merriweather Light"/>
              <a:cs typeface="Merriweather Light"/>
              <a:sym typeface="Merriweather Light"/>
            </a:endParaRPr>
          </a:p>
          <a:p>
            <a:pPr indent="0" lvl="0" marL="0" rtl="0" algn="l">
              <a:spcBef>
                <a:spcPts val="0"/>
              </a:spcBef>
              <a:spcAft>
                <a:spcPts val="0"/>
              </a:spcAft>
              <a:buNone/>
            </a:pPr>
            <a:r>
              <a:t/>
            </a:r>
            <a:endParaRPr sz="1600">
              <a:solidFill>
                <a:srgbClr val="626B73"/>
              </a:solidFill>
              <a:latin typeface="Roboto"/>
              <a:ea typeface="Roboto"/>
              <a:cs typeface="Roboto"/>
              <a:sym typeface="Roboto"/>
            </a:endParaRPr>
          </a:p>
          <a:p>
            <a:pPr indent="0" lvl="0" marL="0" rtl="0" algn="ctr">
              <a:spcBef>
                <a:spcPts val="0"/>
              </a:spcBef>
              <a:spcAft>
                <a:spcPts val="0"/>
              </a:spcAft>
              <a:buNone/>
            </a:pPr>
            <a:r>
              <a:t/>
            </a:r>
            <a:endParaRPr/>
          </a:p>
        </p:txBody>
      </p:sp>
      <p:sp>
        <p:nvSpPr>
          <p:cNvPr id="460" name="Google Shape;460;p28"/>
          <p:cNvSpPr txBox="1"/>
          <p:nvPr>
            <p:ph type="ctrTitle"/>
          </p:nvPr>
        </p:nvSpPr>
        <p:spPr>
          <a:xfrm>
            <a:off x="1692600" y="2024613"/>
            <a:ext cx="5758800" cy="13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Analysis and Prediction of Parkinson’s Disease Status: A Machine Learning Approach</a:t>
            </a:r>
            <a:endParaRPr sz="3500"/>
          </a:p>
          <a:p>
            <a:pPr indent="0" lvl="0" marL="0" rtl="0" algn="ctr">
              <a:spcBef>
                <a:spcPts val="0"/>
              </a:spcBef>
              <a:spcAft>
                <a:spcPts val="0"/>
              </a:spcAft>
              <a:buNone/>
            </a:pPr>
            <a:r>
              <a:t/>
            </a:r>
            <a:endParaRPr sz="3500"/>
          </a:p>
        </p:txBody>
      </p:sp>
      <p:sp>
        <p:nvSpPr>
          <p:cNvPr id="461" name="Google Shape;461;p28"/>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8"/>
          <p:cNvGrpSpPr/>
          <p:nvPr/>
        </p:nvGrpSpPr>
        <p:grpSpPr>
          <a:xfrm>
            <a:off x="6232314" y="3696331"/>
            <a:ext cx="121434" cy="1073147"/>
            <a:chOff x="6232314" y="3696331"/>
            <a:chExt cx="121434" cy="1073147"/>
          </a:xfrm>
        </p:grpSpPr>
        <p:sp>
          <p:nvSpPr>
            <p:cNvPr id="467" name="Google Shape;467;p28"/>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8"/>
          <p:cNvSpPr/>
          <p:nvPr/>
        </p:nvSpPr>
        <p:spPr>
          <a:xfrm>
            <a:off x="7105773" y="3188764"/>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28"/>
          <p:cNvGrpSpPr/>
          <p:nvPr/>
        </p:nvGrpSpPr>
        <p:grpSpPr>
          <a:xfrm>
            <a:off x="1608717" y="1280046"/>
            <a:ext cx="199237" cy="2828935"/>
            <a:chOff x="1608717" y="1280046"/>
            <a:chExt cx="199237" cy="2828935"/>
          </a:xfrm>
        </p:grpSpPr>
        <p:sp>
          <p:nvSpPr>
            <p:cNvPr id="471" name="Google Shape;471;p2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8"/>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8"/>
          <p:cNvGrpSpPr/>
          <p:nvPr/>
        </p:nvGrpSpPr>
        <p:grpSpPr>
          <a:xfrm>
            <a:off x="8008096" y="2108910"/>
            <a:ext cx="199001" cy="2139769"/>
            <a:chOff x="8008096" y="2108910"/>
            <a:chExt cx="199001" cy="2139769"/>
          </a:xfrm>
        </p:grpSpPr>
        <p:sp>
          <p:nvSpPr>
            <p:cNvPr id="477" name="Google Shape;477;p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8"/>
          <p:cNvGrpSpPr/>
          <p:nvPr/>
        </p:nvGrpSpPr>
        <p:grpSpPr>
          <a:xfrm>
            <a:off x="4472500" y="3928605"/>
            <a:ext cx="199001" cy="867198"/>
            <a:chOff x="4475150" y="4052605"/>
            <a:chExt cx="199001" cy="867198"/>
          </a:xfrm>
        </p:grpSpPr>
        <p:sp>
          <p:nvSpPr>
            <p:cNvPr id="480" name="Google Shape;480;p2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7"/>
          <p:cNvSpPr txBox="1"/>
          <p:nvPr>
            <p:ph type="title"/>
          </p:nvPr>
        </p:nvSpPr>
        <p:spPr>
          <a:xfrm>
            <a:off x="265500" y="3099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Ensemble Predictive Model</a:t>
            </a:r>
            <a:endParaRPr/>
          </a:p>
        </p:txBody>
      </p:sp>
      <p:sp>
        <p:nvSpPr>
          <p:cNvPr id="596" name="Google Shape;596;p37"/>
          <p:cNvSpPr txBox="1"/>
          <p:nvPr>
            <p:ph idx="4294967295" type="body"/>
          </p:nvPr>
        </p:nvSpPr>
        <p:spPr>
          <a:xfrm>
            <a:off x="4310700" y="318200"/>
            <a:ext cx="4527000" cy="35148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500"/>
              <a:t>The best-performing algorithm for each sub-feature was used to develop the ensemble model Y. </a:t>
            </a:r>
            <a:endParaRPr sz="1500"/>
          </a:p>
          <a:p>
            <a:pPr indent="0" lvl="0" marL="457200" rtl="0" algn="l">
              <a:spcBef>
                <a:spcPts val="1600"/>
              </a:spcBef>
              <a:spcAft>
                <a:spcPts val="0"/>
              </a:spcAft>
              <a:buNone/>
            </a:pPr>
            <a:r>
              <a:t/>
            </a:r>
            <a:endParaRPr sz="1500">
              <a:solidFill>
                <a:schemeClr val="accent1"/>
              </a:solidFill>
            </a:endParaRPr>
          </a:p>
          <a:p>
            <a:pPr indent="0" lvl="0" marL="457200" rtl="0" algn="l">
              <a:spcBef>
                <a:spcPts val="1600"/>
              </a:spcBef>
              <a:spcAft>
                <a:spcPts val="0"/>
              </a:spcAft>
              <a:buNone/>
            </a:pPr>
            <a:r>
              <a:t/>
            </a:r>
            <a:endParaRPr sz="1500">
              <a:solidFill>
                <a:schemeClr val="accent1"/>
              </a:solidFill>
            </a:endParaRPr>
          </a:p>
          <a:p>
            <a:pPr indent="-323850" lvl="0" marL="457200" rtl="0" algn="l">
              <a:spcBef>
                <a:spcPts val="1600"/>
              </a:spcBef>
              <a:spcAft>
                <a:spcPts val="0"/>
              </a:spcAft>
              <a:buSzPts val="1500"/>
              <a:buChar char="●"/>
            </a:pPr>
            <a:r>
              <a:rPr lang="en" sz="1500"/>
              <a:t>A combination of weights and predictions is used to develop the ensemble model (Table 1).</a:t>
            </a:r>
            <a:endParaRPr sz="1500"/>
          </a:p>
          <a:p>
            <a:pPr indent="-323850" lvl="0" marL="457200" rtl="0" algn="l">
              <a:spcBef>
                <a:spcPts val="1600"/>
              </a:spcBef>
              <a:spcAft>
                <a:spcPts val="1600"/>
              </a:spcAft>
              <a:buClr>
                <a:schemeClr val="accent1"/>
              </a:buClr>
              <a:buSzPts val="1500"/>
              <a:buChar char="●"/>
            </a:pPr>
            <a:r>
              <a:rPr lang="en" sz="1500"/>
              <a:t>The ensemble predictive model had a </a:t>
            </a:r>
            <a:r>
              <a:rPr lang="en" sz="1500">
                <a:solidFill>
                  <a:schemeClr val="accent1"/>
                </a:solidFill>
              </a:rPr>
              <a:t>prediction accuracy of 0.7692,</a:t>
            </a:r>
            <a:r>
              <a:rPr lang="en" sz="1500"/>
              <a:t> indicating that it can be a useful tool for early diagnosis and treatment of Parkinson’s disease. </a:t>
            </a:r>
            <a:endParaRPr sz="1500"/>
          </a:p>
        </p:txBody>
      </p:sp>
      <p:pic>
        <p:nvPicPr>
          <p:cNvPr id="597" name="Google Shape;597;p37"/>
          <p:cNvPicPr preferRelativeResize="0"/>
          <p:nvPr/>
        </p:nvPicPr>
        <p:blipFill>
          <a:blip r:embed="rId3">
            <a:alphaModFix/>
          </a:blip>
          <a:stretch>
            <a:fillRect/>
          </a:stretch>
        </p:blipFill>
        <p:spPr>
          <a:xfrm>
            <a:off x="4840650" y="1583475"/>
            <a:ext cx="3467100" cy="566650"/>
          </a:xfrm>
          <a:prstGeom prst="rect">
            <a:avLst/>
          </a:prstGeom>
          <a:noFill/>
          <a:ln cap="flat" cmpd="sng" w="19050">
            <a:solidFill>
              <a:schemeClr val="accent1"/>
            </a:solidFill>
            <a:prstDash val="solid"/>
            <a:round/>
            <a:headEnd len="sm" w="sm" type="none"/>
            <a:tailEnd len="sm" w="sm" type="none"/>
          </a:ln>
        </p:spPr>
      </p:pic>
      <p:pic>
        <p:nvPicPr>
          <p:cNvPr id="598" name="Google Shape;598;p37"/>
          <p:cNvPicPr preferRelativeResize="0"/>
          <p:nvPr/>
        </p:nvPicPr>
        <p:blipFill>
          <a:blip r:embed="rId4">
            <a:alphaModFix/>
          </a:blip>
          <a:stretch>
            <a:fillRect/>
          </a:stretch>
        </p:blipFill>
        <p:spPr>
          <a:xfrm>
            <a:off x="345000" y="2150125"/>
            <a:ext cx="3886200" cy="1933575"/>
          </a:xfrm>
          <a:prstGeom prst="rect">
            <a:avLst/>
          </a:prstGeom>
          <a:noFill/>
          <a:ln cap="flat" cmpd="sng" w="76200">
            <a:solidFill>
              <a:schemeClr val="accen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8"/>
          <p:cNvSpPr txBox="1"/>
          <p:nvPr>
            <p:ph idx="1" type="body"/>
          </p:nvPr>
        </p:nvSpPr>
        <p:spPr>
          <a:xfrm>
            <a:off x="563875" y="887850"/>
            <a:ext cx="81966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demonstrated that machine learning and statistical learning methods could be effective in diagnosing PD based on vocal features.</a:t>
            </a:r>
            <a:endParaRPr/>
          </a:p>
          <a:p>
            <a:pPr indent="0" lvl="0" marL="0" rtl="0" algn="l">
              <a:spcBef>
                <a:spcPts val="1000"/>
              </a:spcBef>
              <a:spcAft>
                <a:spcPts val="0"/>
              </a:spcAft>
              <a:buNone/>
            </a:pPr>
            <a:r>
              <a:rPr lang="en"/>
              <a:t>The use of multiple algorithms for different feature subsets can improve overall accuracy.</a:t>
            </a:r>
            <a:endParaRPr/>
          </a:p>
          <a:p>
            <a:pPr indent="0" lvl="0" marL="0" rtl="0" algn="l">
              <a:spcBef>
                <a:spcPts val="1000"/>
              </a:spcBef>
              <a:spcAft>
                <a:spcPts val="0"/>
              </a:spcAft>
              <a:buNone/>
            </a:pPr>
            <a:r>
              <a:rPr lang="en"/>
              <a:t>Further research could focus on increasing the dataset size, including other feature subsets, and incorporating other diagnostic tools to improve accuracy and efficiency.</a:t>
            </a:r>
            <a:endParaRPr/>
          </a:p>
          <a:p>
            <a:pPr indent="0" lvl="0" marL="0" rtl="0" algn="l">
              <a:spcBef>
                <a:spcPts val="1000"/>
              </a:spcBef>
              <a:spcAft>
                <a:spcPts val="1000"/>
              </a:spcAft>
              <a:buNone/>
            </a:pPr>
            <a:r>
              <a:rPr lang="en"/>
              <a:t>The final ensemble model has potential implications for improving the diagnosis of PD, particularly in its early stages, which could lead to better patient outcomes and quality of life.</a:t>
            </a:r>
            <a:endParaRPr/>
          </a:p>
        </p:txBody>
      </p:sp>
      <p:sp>
        <p:nvSpPr>
          <p:cNvPr id="604" name="Google Shape;604;p38"/>
          <p:cNvSpPr txBox="1"/>
          <p:nvPr>
            <p:ph idx="4294967295" type="title"/>
          </p:nvPr>
        </p:nvSpPr>
        <p:spPr>
          <a:xfrm>
            <a:off x="3080650" y="1353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Conclusion</a:t>
            </a:r>
            <a:endParaRPr sz="4000"/>
          </a:p>
        </p:txBody>
      </p:sp>
      <p:cxnSp>
        <p:nvCxnSpPr>
          <p:cNvPr id="605" name="Google Shape;605;p38"/>
          <p:cNvCxnSpPr/>
          <p:nvPr/>
        </p:nvCxnSpPr>
        <p:spPr>
          <a:xfrm flipH="1" rot="10800000">
            <a:off x="341700" y="1573575"/>
            <a:ext cx="8385600" cy="44100"/>
          </a:xfrm>
          <a:prstGeom prst="straightConnector1">
            <a:avLst/>
          </a:prstGeom>
          <a:noFill/>
          <a:ln cap="flat" cmpd="sng" w="9525">
            <a:solidFill>
              <a:schemeClr val="accent1"/>
            </a:solidFill>
            <a:prstDash val="solid"/>
            <a:round/>
            <a:headEnd len="med" w="med" type="none"/>
            <a:tailEnd len="med" w="med" type="none"/>
          </a:ln>
        </p:spPr>
      </p:cxnSp>
      <p:cxnSp>
        <p:nvCxnSpPr>
          <p:cNvPr id="606" name="Google Shape;606;p38"/>
          <p:cNvCxnSpPr/>
          <p:nvPr/>
        </p:nvCxnSpPr>
        <p:spPr>
          <a:xfrm flipH="1" rot="10800000">
            <a:off x="379200" y="2231550"/>
            <a:ext cx="8385600" cy="44100"/>
          </a:xfrm>
          <a:prstGeom prst="straightConnector1">
            <a:avLst/>
          </a:prstGeom>
          <a:noFill/>
          <a:ln cap="flat" cmpd="sng" w="9525">
            <a:solidFill>
              <a:schemeClr val="accent2"/>
            </a:solidFill>
            <a:prstDash val="solid"/>
            <a:round/>
            <a:headEnd len="med" w="med" type="none"/>
            <a:tailEnd len="med" w="med" type="none"/>
          </a:ln>
        </p:spPr>
      </p:cxnSp>
      <p:cxnSp>
        <p:nvCxnSpPr>
          <p:cNvPr id="607" name="Google Shape;607;p38"/>
          <p:cNvCxnSpPr/>
          <p:nvPr/>
        </p:nvCxnSpPr>
        <p:spPr>
          <a:xfrm flipH="1" rot="10800000">
            <a:off x="469375" y="3208200"/>
            <a:ext cx="8385600" cy="4410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13" name="Google Shape;613;p39"/>
          <p:cNvSpPr txBox="1"/>
          <p:nvPr/>
        </p:nvSpPr>
        <p:spPr>
          <a:xfrm>
            <a:off x="133350" y="1288300"/>
            <a:ext cx="9010800" cy="35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Merriweather Light"/>
                <a:ea typeface="Merriweather Light"/>
                <a:cs typeface="Merriweather Light"/>
                <a:sym typeface="Merriweather Light"/>
              </a:rPr>
              <a:t>1. National Institute on Aging. Parkinson’s disease. National Institute on Aging. Published 2022. </a:t>
            </a:r>
            <a:r>
              <a:rPr lang="en" sz="900" u="sng">
                <a:solidFill>
                  <a:schemeClr val="lt1"/>
                </a:solidFill>
                <a:latin typeface="Merriweather Light"/>
                <a:ea typeface="Merriweather Light"/>
                <a:cs typeface="Merriweather Light"/>
                <a:sym typeface="Merriweather Light"/>
                <a:hlinkClick r:id="rId3">
                  <a:extLst>
                    <a:ext uri="{A12FA001-AC4F-418D-AE19-62706E023703}">
                      <ahyp:hlinkClr val="tx"/>
                    </a:ext>
                  </a:extLst>
                </a:hlinkClick>
              </a:rPr>
              <a:t>https://www.nia.nih.gov/health/parkinsons-disease</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2. Fernando L. PagÃ¡n MD. Improving outcomes through early diagnosis of parkinson's disease. AJMC. </a:t>
            </a:r>
            <a:r>
              <a:rPr lang="en" sz="900" u="sng">
                <a:solidFill>
                  <a:schemeClr val="hlink"/>
                </a:solidFill>
                <a:latin typeface="Merriweather Light"/>
                <a:ea typeface="Merriweather Light"/>
                <a:cs typeface="Merriweather Light"/>
                <a:sym typeface="Merriweather Light"/>
                <a:hlinkClick r:id="rId4"/>
              </a:rPr>
              <a:t>https://www.ajmc.com/view/a408_12sep_pagan_s176to182</a:t>
            </a:r>
            <a:r>
              <a:rPr lang="en" sz="900">
                <a:solidFill>
                  <a:schemeClr val="lt1"/>
                </a:solidFill>
                <a:latin typeface="Merriweather Light"/>
                <a:ea typeface="Merriweather Light"/>
                <a:cs typeface="Merriweather Light"/>
                <a:sym typeface="Merriweather Light"/>
              </a:rPr>
              <a:t> . Published September 22, 2012. </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3. Ma A, Lau KK, Thyagarajan D. Voice changes in Parkinson’s disease: What are they telling us? Journal of Clinical Neuroscience. 2020;72:1-7. doi:</a:t>
            </a:r>
            <a:r>
              <a:rPr lang="en" sz="900" u="sng">
                <a:solidFill>
                  <a:schemeClr val="lt1"/>
                </a:solidFill>
                <a:latin typeface="Merriweather Light"/>
                <a:ea typeface="Merriweather Light"/>
                <a:cs typeface="Merriweather Light"/>
                <a:sym typeface="Merriweather Light"/>
                <a:hlinkClick r:id="rId5">
                  <a:extLst>
                    <a:ext uri="{A12FA001-AC4F-418D-AE19-62706E023703}">
                      <ahyp:hlinkClr val="tx"/>
                    </a:ext>
                  </a:extLst>
                </a:hlinkClick>
              </a:rPr>
              <a:t>https://doi.org/10.1016/j.jocn.2019.12.029</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4. Yang S, Wang F, Yang L, et al. The physical significance of acoustic parameters and its clinical significance of dysarthria in Parkinson’s disease. Scientific Reports. 2020;10(1). doi:</a:t>
            </a:r>
            <a:r>
              <a:rPr lang="en" sz="900" u="sng">
                <a:solidFill>
                  <a:schemeClr val="lt1"/>
                </a:solidFill>
                <a:latin typeface="Merriweather Light"/>
                <a:ea typeface="Merriweather Light"/>
                <a:cs typeface="Merriweather Light"/>
                <a:sym typeface="Merriweather Light"/>
                <a:hlinkClick r:id="rId6">
                  <a:extLst>
                    <a:ext uri="{A12FA001-AC4F-418D-AE19-62706E023703}">
                      <ahyp:hlinkClr val="tx"/>
                    </a:ext>
                  </a:extLst>
                </a:hlinkClick>
              </a:rPr>
              <a:t>https://doi.org/10.1038/s41598-020-68754-0</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5. Sakar CO, Serbes G, Gunduz A, et al. A comparative analysis of speech signal processing algorithms for parkinson’s disease classification and the use of the tunable Q-factor wavelet transform. Applied Soft Computing. 2018;74:255-263. </a:t>
            </a:r>
            <a:r>
              <a:rPr lang="en" sz="900" u="sng">
                <a:solidFill>
                  <a:schemeClr val="hlink"/>
                </a:solidFill>
                <a:latin typeface="Merriweather Light"/>
                <a:ea typeface="Merriweather Light"/>
                <a:cs typeface="Merriweather Light"/>
                <a:sym typeface="Merriweather Light"/>
                <a:hlinkClick r:id="rId7"/>
              </a:rPr>
              <a:t>https://doi:10.1016/j.asoc.2018.10.022</a:t>
            </a:r>
            <a:r>
              <a:rPr lang="en" sz="900">
                <a:solidFill>
                  <a:schemeClr val="lt1"/>
                </a:solidFill>
                <a:latin typeface="Merriweather Light"/>
                <a:ea typeface="Merriweather Light"/>
                <a:cs typeface="Merriweather Light"/>
                <a:sym typeface="Merriweather Light"/>
              </a:rPr>
              <a:t>    </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6. Murugappan M, Alshuaib W, Bourisly AK, Khare SK, Sruthi S, Bajaj V. Tunable Q wavelet transform based emotion classification in parkinson’s disease using electroencephalography. PLOS ONE. 2020;15(11). </a:t>
            </a:r>
            <a:r>
              <a:rPr lang="en" sz="900" u="sng">
                <a:solidFill>
                  <a:schemeClr val="hlink"/>
                </a:solidFill>
                <a:latin typeface="Merriweather Light"/>
                <a:ea typeface="Merriweather Light"/>
                <a:cs typeface="Merriweather Light"/>
                <a:sym typeface="Merriweather Light"/>
                <a:hlinkClick r:id="rId8"/>
              </a:rPr>
              <a:t>https://doi:10.1371/journal.pone.0242014</a:t>
            </a:r>
            <a:r>
              <a:rPr lang="en" sz="900">
                <a:solidFill>
                  <a:schemeClr val="lt1"/>
                </a:solidFill>
                <a:latin typeface="Merriweather Light"/>
                <a:ea typeface="Merriweather Light"/>
                <a:cs typeface="Merriweather Light"/>
                <a:sym typeface="Merriweather Light"/>
              </a:rPr>
              <a:t>  </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7. Soumaya Z, Taoufiq BD, Benayad N, Achraf B, Ammoumou A. A hybrid method for the diagnosis and classifying parkinson's patients based on time–frequency domain properties and K-nearest neighbor. Journal of Medical Signals &amp; Sensors. 2020;10(1):60. </a:t>
            </a:r>
            <a:r>
              <a:rPr lang="en" sz="900" u="sng">
                <a:solidFill>
                  <a:schemeClr val="hlink"/>
                </a:solidFill>
                <a:latin typeface="Merriweather Light"/>
                <a:ea typeface="Merriweather Light"/>
                <a:cs typeface="Merriweather Light"/>
                <a:sym typeface="Merriweather Light"/>
                <a:hlinkClick r:id="rId9"/>
              </a:rPr>
              <a:t>https://doi:10.4103/jmss.jmss_61_18</a:t>
            </a:r>
            <a:r>
              <a:rPr lang="en" sz="900">
                <a:solidFill>
                  <a:schemeClr val="lt1"/>
                </a:solidFill>
                <a:latin typeface="Merriweather Light"/>
                <a:ea typeface="Merriweather Light"/>
                <a:cs typeface="Merriweather Light"/>
                <a:sym typeface="Merriweather Light"/>
              </a:rPr>
              <a:t>  </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rPr lang="en" sz="900">
                <a:solidFill>
                  <a:schemeClr val="lt1"/>
                </a:solidFill>
                <a:latin typeface="Merriweather Light"/>
                <a:ea typeface="Merriweather Light"/>
                <a:cs typeface="Merriweather Light"/>
                <a:sym typeface="Merriweather Light"/>
              </a:rPr>
              <a:t>8. Tahir M, Zaman G, Shah SIA. Using caputo-fabrizio derivative for the transmission of mathematical model epidemic CoronaVirus. SeMA Journal. 2021;78(1):119-136. </a:t>
            </a:r>
            <a:r>
              <a:rPr lang="en" sz="900" u="sng">
                <a:solidFill>
                  <a:schemeClr val="hlink"/>
                </a:solidFill>
                <a:latin typeface="Merriweather Light"/>
                <a:ea typeface="Merriweather Light"/>
                <a:cs typeface="Merriweather Light"/>
                <a:sym typeface="Merriweather Light"/>
                <a:hlinkClick r:id="rId10"/>
              </a:rPr>
              <a:t>https://doi:10.1007/s40324-020-00240-4</a:t>
            </a:r>
            <a:r>
              <a:rPr lang="en" sz="900">
                <a:solidFill>
                  <a:schemeClr val="lt1"/>
                </a:solidFill>
                <a:latin typeface="Merriweather Light"/>
                <a:ea typeface="Merriweather Light"/>
                <a:cs typeface="Merriweather Light"/>
                <a:sym typeface="Merriweather Light"/>
              </a:rPr>
              <a:t> </a:t>
            </a:r>
            <a:endParaRPr sz="900">
              <a:solidFill>
                <a:schemeClr val="lt1"/>
              </a:solidFill>
              <a:latin typeface="Merriweather Light"/>
              <a:ea typeface="Merriweather Light"/>
              <a:cs typeface="Merriweather Light"/>
              <a:sym typeface="Merriweather Light"/>
            </a:endParaRPr>
          </a:p>
          <a:p>
            <a:pPr indent="0" lvl="0" marL="0" rtl="0" algn="l">
              <a:spcBef>
                <a:spcPts val="1000"/>
              </a:spcBef>
              <a:spcAft>
                <a:spcPts val="0"/>
              </a:spcAft>
              <a:buNone/>
            </a:pPr>
            <a:r>
              <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0"/>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619" name="Google Shape;619;p40"/>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40"/>
          <p:cNvGrpSpPr/>
          <p:nvPr/>
        </p:nvGrpSpPr>
        <p:grpSpPr>
          <a:xfrm>
            <a:off x="7981434" y="-1177061"/>
            <a:ext cx="203789" cy="1274754"/>
            <a:chOff x="2877432" y="975334"/>
            <a:chExt cx="188886" cy="1181531"/>
          </a:xfrm>
        </p:grpSpPr>
        <p:sp>
          <p:nvSpPr>
            <p:cNvPr id="621" name="Google Shape;621;p4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40"/>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txBox="1"/>
          <p:nvPr>
            <p:ph type="ctrTitle"/>
          </p:nvPr>
        </p:nvSpPr>
        <p:spPr>
          <a:xfrm>
            <a:off x="1787622" y="1992475"/>
            <a:ext cx="33018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88" name="Google Shape;488;p29"/>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90" name="Google Shape;490;p2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29"/>
          <p:cNvCxnSpPr>
            <a:stCxn id="488"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idx="1" type="body"/>
          </p:nvPr>
        </p:nvSpPr>
        <p:spPr>
          <a:xfrm>
            <a:off x="5162975" y="2337300"/>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studies have used speech recordings and various algorithms to classify PD with high accuracy, but with limitations such as </a:t>
            </a:r>
            <a:r>
              <a:rPr lang="en">
                <a:solidFill>
                  <a:schemeClr val="accent1"/>
                </a:solidFill>
              </a:rPr>
              <a:t>higher bias </a:t>
            </a:r>
            <a:r>
              <a:rPr lang="en"/>
              <a:t>and low statistical power.</a:t>
            </a:r>
            <a:endParaRPr/>
          </a:p>
          <a:p>
            <a:pPr indent="0" lvl="0" marL="0" rtl="0" algn="l">
              <a:spcBef>
                <a:spcPts val="0"/>
              </a:spcBef>
              <a:spcAft>
                <a:spcPts val="0"/>
              </a:spcAft>
              <a:buNone/>
            </a:pPr>
            <a:r>
              <a:t/>
            </a:r>
            <a:endParaRPr/>
          </a:p>
        </p:txBody>
      </p:sp>
      <p:sp>
        <p:nvSpPr>
          <p:cNvPr id="498" name="Google Shape;498;p30"/>
          <p:cNvSpPr txBox="1"/>
          <p:nvPr>
            <p:ph type="ctrTitle"/>
          </p:nvPr>
        </p:nvSpPr>
        <p:spPr>
          <a:xfrm>
            <a:off x="618825" y="411675"/>
            <a:ext cx="3534300" cy="66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PARKINSON’S DISEASE</a:t>
            </a:r>
            <a:endParaRPr/>
          </a:p>
        </p:txBody>
      </p:sp>
      <p:grpSp>
        <p:nvGrpSpPr>
          <p:cNvPr id="499" name="Google Shape;499;p30"/>
          <p:cNvGrpSpPr/>
          <p:nvPr/>
        </p:nvGrpSpPr>
        <p:grpSpPr>
          <a:xfrm>
            <a:off x="4153352" y="350736"/>
            <a:ext cx="3870822" cy="1569917"/>
            <a:chOff x="2501950" y="1507050"/>
            <a:chExt cx="2392350" cy="2696525"/>
          </a:xfrm>
        </p:grpSpPr>
        <p:sp>
          <p:nvSpPr>
            <p:cNvPr id="500" name="Google Shape;500;p30"/>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30"/>
          <p:cNvGrpSpPr/>
          <p:nvPr/>
        </p:nvGrpSpPr>
        <p:grpSpPr>
          <a:xfrm>
            <a:off x="10" y="332625"/>
            <a:ext cx="8926107" cy="2062725"/>
            <a:chOff x="-3482461" y="744525"/>
            <a:chExt cx="9714961" cy="2062725"/>
          </a:xfrm>
        </p:grpSpPr>
        <p:sp>
          <p:nvSpPr>
            <p:cNvPr id="520" name="Google Shape;520;p30"/>
            <p:cNvSpPr/>
            <p:nvPr/>
          </p:nvSpPr>
          <p:spPr>
            <a:xfrm rot="5400000">
              <a:off x="-2393682" y="400788"/>
              <a:ext cx="995037" cy="3172596"/>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4" name="Google Shape;524;p30"/>
          <p:cNvPicPr preferRelativeResize="0"/>
          <p:nvPr/>
        </p:nvPicPr>
        <p:blipFill>
          <a:blip r:embed="rId3">
            <a:alphaModFix/>
          </a:blip>
          <a:stretch>
            <a:fillRect/>
          </a:stretch>
        </p:blipFill>
        <p:spPr>
          <a:xfrm>
            <a:off x="3478900" y="2505825"/>
            <a:ext cx="1483289" cy="1569900"/>
          </a:xfrm>
          <a:prstGeom prst="rect">
            <a:avLst/>
          </a:prstGeom>
          <a:noFill/>
          <a:ln>
            <a:noFill/>
          </a:ln>
        </p:spPr>
      </p:pic>
      <p:sp>
        <p:nvSpPr>
          <p:cNvPr id="525" name="Google Shape;525;p30"/>
          <p:cNvSpPr txBox="1"/>
          <p:nvPr/>
        </p:nvSpPr>
        <p:spPr>
          <a:xfrm>
            <a:off x="478900" y="2505825"/>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latin typeface="Maven Pro"/>
                <a:ea typeface="Maven Pro"/>
                <a:cs typeface="Maven Pro"/>
                <a:sym typeface="Maven Pro"/>
              </a:rPr>
              <a:t>Vocal abnormalities</a:t>
            </a:r>
            <a:r>
              <a:rPr lang="en" sz="1800">
                <a:solidFill>
                  <a:schemeClr val="lt1"/>
                </a:solidFill>
                <a:latin typeface="Maven Pro"/>
                <a:ea typeface="Maven Pro"/>
                <a:cs typeface="Maven Pro"/>
                <a:sym typeface="Maven Pro"/>
              </a:rPr>
              <a:t> have been identified as early indicators of PD and are prevalent in about </a:t>
            </a:r>
            <a:r>
              <a:rPr lang="en" sz="1800">
                <a:solidFill>
                  <a:schemeClr val="accent1"/>
                </a:solidFill>
                <a:latin typeface="Maven Pro"/>
                <a:ea typeface="Maven Pro"/>
                <a:cs typeface="Maven Pro"/>
                <a:sym typeface="Maven Pro"/>
              </a:rPr>
              <a:t>70-90% </a:t>
            </a:r>
            <a:r>
              <a:rPr lang="en" sz="1800">
                <a:solidFill>
                  <a:schemeClr val="lt1"/>
                </a:solidFill>
                <a:latin typeface="Maven Pro"/>
                <a:ea typeface="Maven Pro"/>
                <a:cs typeface="Maven Pro"/>
                <a:sym typeface="Maven Pro"/>
              </a:rPr>
              <a:t>of those affected.</a:t>
            </a:r>
            <a:endParaRPr/>
          </a:p>
        </p:txBody>
      </p:sp>
      <p:sp>
        <p:nvSpPr>
          <p:cNvPr id="526" name="Google Shape;526;p30"/>
          <p:cNvSpPr txBox="1"/>
          <p:nvPr/>
        </p:nvSpPr>
        <p:spPr>
          <a:xfrm>
            <a:off x="4627950" y="461600"/>
            <a:ext cx="3231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Parkinson’s disease (PD) is a brain disorder that can affect movement, balance, coordination, and speech.</a:t>
            </a: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1"/>
          <p:cNvSpPr txBox="1"/>
          <p:nvPr>
            <p:ph idx="1" type="body"/>
          </p:nvPr>
        </p:nvSpPr>
        <p:spPr>
          <a:xfrm>
            <a:off x="1357350" y="1724275"/>
            <a:ext cx="6429300" cy="148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t>
            </a:r>
            <a:r>
              <a:rPr lang="en"/>
              <a:t>xamine potential machine learning approaches for suitability and accuracy, using various vocal feature subsets to test the dataset collected by Sakar et al. and predict Parkinson’s disease status.</a:t>
            </a:r>
            <a:endParaRPr/>
          </a:p>
          <a:p>
            <a:pPr indent="0" lvl="0" marL="0" rtl="0" algn="ctr">
              <a:spcBef>
                <a:spcPts val="1600"/>
              </a:spcBef>
              <a:spcAft>
                <a:spcPts val="1600"/>
              </a:spcAft>
              <a:buNone/>
            </a:pPr>
            <a:r>
              <a:t/>
            </a:r>
            <a:endParaRPr/>
          </a:p>
        </p:txBody>
      </p:sp>
      <p:sp>
        <p:nvSpPr>
          <p:cNvPr id="532" name="Google Shape;532;p31"/>
          <p:cNvSpPr txBox="1"/>
          <p:nvPr>
            <p:ph type="title"/>
          </p:nvPr>
        </p:nvSpPr>
        <p:spPr>
          <a:xfrm>
            <a:off x="1733700" y="23020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OUR OBJECTIVE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2"/>
          <p:cNvSpPr txBox="1"/>
          <p:nvPr>
            <p:ph type="ctrTitle"/>
          </p:nvPr>
        </p:nvSpPr>
        <p:spPr>
          <a:xfrm>
            <a:off x="1787622" y="1992475"/>
            <a:ext cx="33018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538" name="Google Shape;538;p32"/>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40" name="Google Shape;540;p32"/>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32"/>
          <p:cNvCxnSpPr>
            <a:stCxn id="538"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3"/>
          <p:cNvSpPr txBox="1"/>
          <p:nvPr>
            <p:ph idx="1" type="body"/>
          </p:nvPr>
        </p:nvSpPr>
        <p:spPr>
          <a:xfrm>
            <a:off x="359950" y="1286425"/>
            <a:ext cx="4834500" cy="3036900"/>
          </a:xfrm>
          <a:prstGeom prst="rect">
            <a:avLst/>
          </a:prstGeom>
        </p:spPr>
        <p:txBody>
          <a:bodyPr anchorCtr="0" anchor="t" bIns="91425" lIns="91425" spcFirstLastPara="1" rIns="91425" wrap="square" tIns="91425">
            <a:noAutofit/>
          </a:bodyPr>
          <a:lstStyle/>
          <a:p>
            <a:pPr indent="-323850" lvl="0" marL="457200" rtl="0" algn="l">
              <a:spcBef>
                <a:spcPts val="1000"/>
              </a:spcBef>
              <a:spcAft>
                <a:spcPts val="0"/>
              </a:spcAft>
              <a:buSzPts val="1500"/>
              <a:buChar char="●"/>
            </a:pPr>
            <a:r>
              <a:rPr lang="en" sz="1500"/>
              <a:t>The dataset used for the analysis was collected by Sakar et al. </a:t>
            </a:r>
            <a:endParaRPr sz="1500"/>
          </a:p>
          <a:p>
            <a:pPr indent="-323850" lvl="0" marL="457200" rtl="0" algn="l">
              <a:spcBef>
                <a:spcPts val="1000"/>
              </a:spcBef>
              <a:spcAft>
                <a:spcPts val="0"/>
              </a:spcAft>
              <a:buSzPts val="1500"/>
              <a:buChar char="●"/>
            </a:pPr>
            <a:r>
              <a:rPr lang="en" sz="1500"/>
              <a:t>Dataset includes voice recordings of </a:t>
            </a:r>
            <a:r>
              <a:rPr lang="en" sz="1500">
                <a:solidFill>
                  <a:schemeClr val="accent1"/>
                </a:solidFill>
              </a:rPr>
              <a:t>252 subjects, </a:t>
            </a:r>
            <a:r>
              <a:rPr lang="en" sz="1500"/>
              <a:t>including PD patients and healthy individuals. There are three voice samples for each subject and a myriad of predictors, identified by </a:t>
            </a:r>
            <a:r>
              <a:rPr lang="en" sz="1500">
                <a:solidFill>
                  <a:schemeClr val="accent1"/>
                </a:solidFill>
              </a:rPr>
              <a:t>seven feature subsets. </a:t>
            </a:r>
            <a:endParaRPr sz="1500">
              <a:solidFill>
                <a:schemeClr val="accent1"/>
              </a:solidFill>
            </a:endParaRPr>
          </a:p>
          <a:p>
            <a:pPr indent="-323850" lvl="0" marL="457200" rtl="0" algn="l">
              <a:spcBef>
                <a:spcPts val="1000"/>
              </a:spcBef>
              <a:spcAft>
                <a:spcPts val="0"/>
              </a:spcAft>
              <a:buSzPts val="1500"/>
              <a:buChar char="●"/>
            </a:pPr>
            <a:r>
              <a:rPr lang="en" sz="1500"/>
              <a:t>We use the features to inform the machine learning model and perform predictions on the test set.</a:t>
            </a:r>
            <a:endParaRPr sz="1500"/>
          </a:p>
        </p:txBody>
      </p:sp>
      <p:sp>
        <p:nvSpPr>
          <p:cNvPr id="548" name="Google Shape;548;p33"/>
          <p:cNvSpPr txBox="1"/>
          <p:nvPr>
            <p:ph type="ctrTitle"/>
          </p:nvPr>
        </p:nvSpPr>
        <p:spPr>
          <a:xfrm>
            <a:off x="629800" y="609525"/>
            <a:ext cx="4294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Dataset and Feature Subsets</a:t>
            </a:r>
            <a:endParaRPr/>
          </a:p>
        </p:txBody>
      </p:sp>
      <p:sp>
        <p:nvSpPr>
          <p:cNvPr id="549" name="Google Shape;549;p33"/>
          <p:cNvSpPr/>
          <p:nvPr/>
        </p:nvSpPr>
        <p:spPr>
          <a:xfrm>
            <a:off x="5496201" y="533325"/>
            <a:ext cx="1710342" cy="535842"/>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Baseline features</a:t>
            </a:r>
            <a:endParaRPr b="1">
              <a:solidFill>
                <a:schemeClr val="lt1"/>
              </a:solidFill>
            </a:endParaRPr>
          </a:p>
        </p:txBody>
      </p:sp>
      <p:sp>
        <p:nvSpPr>
          <p:cNvPr id="550" name="Google Shape;550;p33"/>
          <p:cNvSpPr/>
          <p:nvPr/>
        </p:nvSpPr>
        <p:spPr>
          <a:xfrm>
            <a:off x="6658770" y="1187032"/>
            <a:ext cx="1710342" cy="535842"/>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Intensity-based features</a:t>
            </a:r>
            <a:endParaRPr b="1">
              <a:solidFill>
                <a:schemeClr val="lt1"/>
              </a:solidFill>
            </a:endParaRPr>
          </a:p>
        </p:txBody>
      </p:sp>
      <p:sp>
        <p:nvSpPr>
          <p:cNvPr id="551" name="Google Shape;551;p33"/>
          <p:cNvSpPr/>
          <p:nvPr/>
        </p:nvSpPr>
        <p:spPr>
          <a:xfrm>
            <a:off x="5496201" y="1840740"/>
            <a:ext cx="1710342" cy="535842"/>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Bandwidth/formant features</a:t>
            </a:r>
            <a:endParaRPr b="1">
              <a:solidFill>
                <a:schemeClr val="lt1"/>
              </a:solidFill>
            </a:endParaRPr>
          </a:p>
        </p:txBody>
      </p:sp>
      <p:sp>
        <p:nvSpPr>
          <p:cNvPr id="552" name="Google Shape;552;p33"/>
          <p:cNvSpPr/>
          <p:nvPr/>
        </p:nvSpPr>
        <p:spPr>
          <a:xfrm>
            <a:off x="6757301" y="2460747"/>
            <a:ext cx="1710342" cy="535842"/>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Vocal fold features (VFF)</a:t>
            </a:r>
            <a:endParaRPr b="1" sz="952">
              <a:solidFill>
                <a:schemeClr val="lt1"/>
              </a:solidFill>
              <a:latin typeface="Merriweather"/>
              <a:ea typeface="Merriweather"/>
              <a:cs typeface="Merriweather"/>
              <a:sym typeface="Merriweather"/>
            </a:endParaRPr>
          </a:p>
          <a:p>
            <a:pPr indent="0" lvl="0" marL="457200" rtl="0" algn="ctr">
              <a:spcBef>
                <a:spcPts val="0"/>
              </a:spcBef>
              <a:spcAft>
                <a:spcPts val="0"/>
              </a:spcAft>
              <a:buNone/>
            </a:pPr>
            <a:r>
              <a:t/>
            </a:r>
            <a:endParaRPr b="1">
              <a:solidFill>
                <a:schemeClr val="lt1"/>
              </a:solidFill>
            </a:endParaRPr>
          </a:p>
        </p:txBody>
      </p:sp>
      <p:sp>
        <p:nvSpPr>
          <p:cNvPr id="553" name="Google Shape;553;p33"/>
          <p:cNvSpPr/>
          <p:nvPr/>
        </p:nvSpPr>
        <p:spPr>
          <a:xfrm>
            <a:off x="5089550" y="3080199"/>
            <a:ext cx="2117016" cy="577800"/>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Mel Frequency Cepstral Coefficients (MFCC)</a:t>
            </a:r>
            <a:endParaRPr b="1">
              <a:solidFill>
                <a:schemeClr val="lt1"/>
              </a:solidFill>
            </a:endParaRPr>
          </a:p>
        </p:txBody>
      </p:sp>
      <p:sp>
        <p:nvSpPr>
          <p:cNvPr id="554" name="Google Shape;554;p33"/>
          <p:cNvSpPr/>
          <p:nvPr/>
        </p:nvSpPr>
        <p:spPr>
          <a:xfrm>
            <a:off x="6976675" y="3657998"/>
            <a:ext cx="2068416" cy="535842"/>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Wavelet transform-based features (WT)</a:t>
            </a:r>
            <a:endParaRPr b="1">
              <a:solidFill>
                <a:schemeClr val="lt1"/>
              </a:solidFill>
            </a:endParaRPr>
          </a:p>
        </p:txBody>
      </p:sp>
      <p:sp>
        <p:nvSpPr>
          <p:cNvPr id="555" name="Google Shape;555;p33"/>
          <p:cNvSpPr/>
          <p:nvPr/>
        </p:nvSpPr>
        <p:spPr>
          <a:xfrm>
            <a:off x="5417050" y="4304025"/>
            <a:ext cx="2068416" cy="725166"/>
          </a:xfrm>
          <a:prstGeom prst="flowChartTerminator">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b="1" lang="en" sz="952">
                <a:solidFill>
                  <a:schemeClr val="lt1"/>
                </a:solidFill>
                <a:latin typeface="Merriweather"/>
                <a:ea typeface="Merriweather"/>
                <a:cs typeface="Merriweather"/>
                <a:sym typeface="Merriweather"/>
              </a:rPr>
              <a:t>Tunable Q-factor wavelet transform-based features (TQWT).</a:t>
            </a:r>
            <a:endParaRPr b="1">
              <a:solidFill>
                <a:schemeClr val="lt1"/>
              </a:solidFill>
            </a:endParaRPr>
          </a:p>
        </p:txBody>
      </p:sp>
      <p:sp>
        <p:nvSpPr>
          <p:cNvPr id="556" name="Google Shape;556;p33"/>
          <p:cNvSpPr txBox="1"/>
          <p:nvPr/>
        </p:nvSpPr>
        <p:spPr>
          <a:xfrm>
            <a:off x="5687025" y="761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500">
                <a:solidFill>
                  <a:schemeClr val="accent1"/>
                </a:solidFill>
                <a:latin typeface="Maven Pro"/>
                <a:ea typeface="Maven Pro"/>
                <a:cs typeface="Maven Pro"/>
                <a:sym typeface="Maven Pro"/>
              </a:rPr>
              <a:t> S</a:t>
            </a:r>
            <a:r>
              <a:rPr lang="en" sz="1500">
                <a:solidFill>
                  <a:schemeClr val="accent1"/>
                </a:solidFill>
                <a:latin typeface="Maven Pro"/>
                <a:ea typeface="Maven Pro"/>
                <a:cs typeface="Maven Pro"/>
                <a:sym typeface="Maven Pro"/>
              </a:rPr>
              <a:t>even feature subsets: </a:t>
            </a:r>
            <a:endParaRPr sz="1500">
              <a:solidFill>
                <a:schemeClr val="accen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4"/>
          <p:cNvSpPr txBox="1"/>
          <p:nvPr>
            <p:ph type="ctrTitle"/>
          </p:nvPr>
        </p:nvSpPr>
        <p:spPr>
          <a:xfrm>
            <a:off x="816650" y="345750"/>
            <a:ext cx="7174500" cy="89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Data Partitioning, Standardization, and Feature Selection</a:t>
            </a:r>
            <a:endParaRPr/>
          </a:p>
        </p:txBody>
      </p:sp>
      <p:sp>
        <p:nvSpPr>
          <p:cNvPr id="562" name="Google Shape;562;p34"/>
          <p:cNvSpPr/>
          <p:nvPr/>
        </p:nvSpPr>
        <p:spPr>
          <a:xfrm>
            <a:off x="291800" y="1154350"/>
            <a:ext cx="3817200" cy="170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txBox="1"/>
          <p:nvPr/>
        </p:nvSpPr>
        <p:spPr>
          <a:xfrm>
            <a:off x="377000" y="1231175"/>
            <a:ext cx="360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The training data was</a:t>
            </a:r>
            <a:r>
              <a:rPr b="1" lang="en">
                <a:solidFill>
                  <a:schemeClr val="lt1"/>
                </a:solidFill>
                <a:latin typeface="Maven Pro"/>
                <a:ea typeface="Maven Pro"/>
                <a:cs typeface="Maven Pro"/>
                <a:sym typeface="Maven Pro"/>
              </a:rPr>
              <a:t> split 90/10 </a:t>
            </a:r>
            <a:r>
              <a:rPr lang="en">
                <a:solidFill>
                  <a:schemeClr val="lt1"/>
                </a:solidFill>
                <a:latin typeface="Maven Pro"/>
                <a:ea typeface="Maven Pro"/>
                <a:cs typeface="Maven Pro"/>
                <a:sym typeface="Maven Pro"/>
              </a:rPr>
              <a:t>to create ensemble model training (90%) and validation (10%) sets.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1"/>
                </a:solidFill>
                <a:latin typeface="Maven Pro"/>
                <a:ea typeface="Maven Pro"/>
                <a:cs typeface="Maven Pro"/>
                <a:sym typeface="Maven Pro"/>
              </a:rPr>
              <a:t>These sets were further divided into the determined feature subsets.</a:t>
            </a:r>
            <a:endParaRPr/>
          </a:p>
        </p:txBody>
      </p:sp>
      <p:sp>
        <p:nvSpPr>
          <p:cNvPr id="564" name="Google Shape;564;p34"/>
          <p:cNvSpPr/>
          <p:nvPr/>
        </p:nvSpPr>
        <p:spPr>
          <a:xfrm>
            <a:off x="5063875" y="1154350"/>
            <a:ext cx="3817200" cy="169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aven Pro"/>
                <a:ea typeface="Maven Pro"/>
                <a:cs typeface="Maven Pro"/>
                <a:sym typeface="Maven Pro"/>
              </a:rPr>
              <a:t>Standardization </a:t>
            </a:r>
            <a:r>
              <a:rPr lang="en">
                <a:solidFill>
                  <a:schemeClr val="lt1"/>
                </a:solidFill>
                <a:latin typeface="Maven Pro"/>
                <a:ea typeface="Maven Pro"/>
                <a:cs typeface="Maven Pro"/>
                <a:sym typeface="Maven Pro"/>
              </a:rPr>
              <a:t>was applied to the training, validation, and test data sets.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For each feature, training mean and standard deviation were used to normalize the data, per a traditional Z-score method</a:t>
            </a:r>
            <a:endParaRPr/>
          </a:p>
        </p:txBody>
      </p:sp>
      <p:sp>
        <p:nvSpPr>
          <p:cNvPr id="565" name="Google Shape;565;p34"/>
          <p:cNvSpPr/>
          <p:nvPr/>
        </p:nvSpPr>
        <p:spPr>
          <a:xfrm>
            <a:off x="2476200" y="3100225"/>
            <a:ext cx="4191600" cy="17595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aven Pro"/>
                <a:ea typeface="Maven Pro"/>
                <a:cs typeface="Maven Pro"/>
                <a:sym typeface="Maven Pro"/>
              </a:rPr>
              <a:t>Minimum redundancy methods</a:t>
            </a:r>
            <a:r>
              <a:rPr lang="en">
                <a:solidFill>
                  <a:schemeClr val="lt1"/>
                </a:solidFill>
                <a:latin typeface="Maven Pro"/>
                <a:ea typeface="Maven Pro"/>
                <a:cs typeface="Maven Pro"/>
                <a:sym typeface="Maven Pro"/>
              </a:rPr>
              <a:t> with maximum relevance-based filter (mRMF) feature selection were used to determine the most important features of every feature subset.</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Only the most relevant features amongst the subsets were used for analysis.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5"/>
          <p:cNvSpPr txBox="1"/>
          <p:nvPr>
            <p:ph idx="4294967295" type="body"/>
          </p:nvPr>
        </p:nvSpPr>
        <p:spPr>
          <a:xfrm>
            <a:off x="677350" y="310125"/>
            <a:ext cx="3602100" cy="32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7" u="sng">
              <a:latin typeface="Maven Pro Medium"/>
              <a:ea typeface="Maven Pro Medium"/>
              <a:cs typeface="Maven Pro Medium"/>
              <a:sym typeface="Maven Pro Medium"/>
            </a:endParaRPr>
          </a:p>
          <a:p>
            <a:pPr indent="0" lvl="0" marL="0" rtl="0" algn="l">
              <a:lnSpc>
                <a:spcPct val="150000"/>
              </a:lnSpc>
              <a:spcBef>
                <a:spcPts val="1000"/>
              </a:spcBef>
              <a:spcAft>
                <a:spcPts val="0"/>
              </a:spcAft>
              <a:buNone/>
            </a:pPr>
            <a:r>
              <a:rPr lang="en" sz="1007">
                <a:solidFill>
                  <a:schemeClr val="accent1"/>
                </a:solidFill>
                <a:latin typeface="Maven Pro Medium"/>
                <a:ea typeface="Maven Pro Medium"/>
                <a:cs typeface="Maven Pro Medium"/>
                <a:sym typeface="Maven Pro Medium"/>
              </a:rPr>
              <a:t>Baseline features: </a:t>
            </a:r>
            <a:r>
              <a:rPr lang="en" sz="1007">
                <a:latin typeface="Maven Pro Medium"/>
                <a:ea typeface="Maven Pro Medium"/>
                <a:cs typeface="Maven Pro Medium"/>
                <a:sym typeface="Maven Pro Medium"/>
              </a:rPr>
              <a:t>KNN with an accuracy of 0.75</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0"/>
              </a:spcAft>
              <a:buNone/>
            </a:pPr>
            <a:r>
              <a:rPr lang="en" sz="1007">
                <a:solidFill>
                  <a:schemeClr val="accent1"/>
                </a:solidFill>
                <a:latin typeface="Maven Pro Medium"/>
                <a:ea typeface="Maven Pro Medium"/>
                <a:cs typeface="Maven Pro Medium"/>
                <a:sym typeface="Maven Pro Medium"/>
              </a:rPr>
              <a:t>Intensity-based features:</a:t>
            </a:r>
            <a:r>
              <a:rPr lang="en" sz="1007">
                <a:latin typeface="Maven Pro Medium"/>
                <a:ea typeface="Maven Pro Medium"/>
                <a:cs typeface="Maven Pro Medium"/>
                <a:sym typeface="Maven Pro Medium"/>
              </a:rPr>
              <a:t> Random Forest with an accuracy of 0.7307692</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0"/>
              </a:spcAft>
              <a:buNone/>
            </a:pPr>
            <a:r>
              <a:rPr lang="en" sz="1007">
                <a:solidFill>
                  <a:schemeClr val="accent1"/>
                </a:solidFill>
                <a:latin typeface="Maven Pro Medium"/>
                <a:ea typeface="Maven Pro Medium"/>
                <a:cs typeface="Maven Pro Medium"/>
                <a:sym typeface="Maven Pro Medium"/>
              </a:rPr>
              <a:t>Bandwidth/formant features</a:t>
            </a:r>
            <a:r>
              <a:rPr lang="en" sz="1007">
                <a:latin typeface="Maven Pro Medium"/>
                <a:ea typeface="Maven Pro Medium"/>
                <a:cs typeface="Maven Pro Medium"/>
                <a:sym typeface="Maven Pro Medium"/>
              </a:rPr>
              <a:t>: Multilayer Perceptron with an accuracy of 0.6923077</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0"/>
              </a:spcAft>
              <a:buNone/>
            </a:pPr>
            <a:r>
              <a:rPr lang="en" sz="1007">
                <a:solidFill>
                  <a:schemeClr val="accent1"/>
                </a:solidFill>
                <a:latin typeface="Maven Pro Medium"/>
                <a:ea typeface="Maven Pro Medium"/>
                <a:cs typeface="Maven Pro Medium"/>
                <a:sym typeface="Maven Pro Medium"/>
              </a:rPr>
              <a:t>Vocal fold features (VFF):</a:t>
            </a:r>
            <a:r>
              <a:rPr lang="en" sz="1007">
                <a:latin typeface="Maven Pro Medium"/>
                <a:ea typeface="Maven Pro Medium"/>
                <a:cs typeface="Maven Pro Medium"/>
                <a:sym typeface="Maven Pro Medium"/>
              </a:rPr>
              <a:t> Random Forest with an accuracy of 0.7115385</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0"/>
              </a:spcAft>
              <a:buNone/>
            </a:pPr>
            <a:r>
              <a:rPr lang="en" sz="1007">
                <a:solidFill>
                  <a:schemeClr val="accent1"/>
                </a:solidFill>
                <a:latin typeface="Maven Pro Medium"/>
                <a:ea typeface="Maven Pro Medium"/>
                <a:cs typeface="Maven Pro Medium"/>
                <a:sym typeface="Maven Pro Medium"/>
              </a:rPr>
              <a:t>Mel Frequency Cepstral Coefficients (MFCC): </a:t>
            </a:r>
            <a:r>
              <a:rPr lang="en" sz="1007">
                <a:latin typeface="Maven Pro Medium"/>
                <a:ea typeface="Maven Pro Medium"/>
                <a:cs typeface="Maven Pro Medium"/>
                <a:sym typeface="Maven Pro Medium"/>
              </a:rPr>
              <a:t>Multilayer Perceptron with an accuracy of 0.7884615</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0"/>
              </a:spcAft>
              <a:buNone/>
            </a:pPr>
            <a:r>
              <a:rPr lang="en" sz="1007">
                <a:solidFill>
                  <a:schemeClr val="accent1"/>
                </a:solidFill>
                <a:latin typeface="Maven Pro Medium"/>
                <a:ea typeface="Maven Pro Medium"/>
                <a:cs typeface="Maven Pro Medium"/>
                <a:sym typeface="Maven Pro Medium"/>
              </a:rPr>
              <a:t>Wavelet transform-based features (WT): </a:t>
            </a:r>
            <a:r>
              <a:rPr lang="en" sz="1007">
                <a:latin typeface="Maven Pro Medium"/>
                <a:ea typeface="Maven Pro Medium"/>
                <a:cs typeface="Maven Pro Medium"/>
                <a:sym typeface="Maven Pro Medium"/>
              </a:rPr>
              <a:t>Random Forest with an accuracy of 0.7884615</a:t>
            </a:r>
            <a:endParaRPr sz="1007">
              <a:latin typeface="Maven Pro Medium"/>
              <a:ea typeface="Maven Pro Medium"/>
              <a:cs typeface="Maven Pro Medium"/>
              <a:sym typeface="Maven Pro Medium"/>
            </a:endParaRPr>
          </a:p>
          <a:p>
            <a:pPr indent="0" lvl="0" marL="0" rtl="0" algn="l">
              <a:lnSpc>
                <a:spcPct val="150000"/>
              </a:lnSpc>
              <a:spcBef>
                <a:spcPts val="1600"/>
              </a:spcBef>
              <a:spcAft>
                <a:spcPts val="1600"/>
              </a:spcAft>
              <a:buNone/>
            </a:pPr>
            <a:r>
              <a:rPr lang="en" sz="1007">
                <a:solidFill>
                  <a:schemeClr val="accent1"/>
                </a:solidFill>
                <a:latin typeface="Maven Pro Medium"/>
                <a:ea typeface="Maven Pro Medium"/>
                <a:cs typeface="Maven Pro Medium"/>
                <a:sym typeface="Maven Pro Medium"/>
              </a:rPr>
              <a:t>Tunable Q-factor wavelet transform-based features </a:t>
            </a:r>
            <a:r>
              <a:rPr lang="en" sz="1007">
                <a:latin typeface="Maven Pro Medium"/>
                <a:ea typeface="Maven Pro Medium"/>
                <a:cs typeface="Maven Pro Medium"/>
                <a:sym typeface="Maven Pro Medium"/>
              </a:rPr>
              <a:t>(TQWT): Random Forest with an accuracy of 0.8653846</a:t>
            </a:r>
            <a:endParaRPr sz="1007">
              <a:latin typeface="Maven Pro Medium"/>
              <a:ea typeface="Maven Pro Medium"/>
              <a:cs typeface="Maven Pro Medium"/>
              <a:sym typeface="Maven Pro Medium"/>
            </a:endParaRPr>
          </a:p>
        </p:txBody>
      </p:sp>
      <p:pic>
        <p:nvPicPr>
          <p:cNvPr id="571" name="Google Shape;571;p35"/>
          <p:cNvPicPr preferRelativeResize="0"/>
          <p:nvPr/>
        </p:nvPicPr>
        <p:blipFill>
          <a:blip r:embed="rId3">
            <a:alphaModFix/>
          </a:blip>
          <a:stretch>
            <a:fillRect/>
          </a:stretch>
        </p:blipFill>
        <p:spPr>
          <a:xfrm>
            <a:off x="5115750" y="2559725"/>
            <a:ext cx="3553001" cy="2428700"/>
          </a:xfrm>
          <a:prstGeom prst="rect">
            <a:avLst/>
          </a:prstGeom>
          <a:noFill/>
          <a:ln cap="flat" cmpd="sng" w="28575">
            <a:solidFill>
              <a:schemeClr val="lt2"/>
            </a:solidFill>
            <a:prstDash val="solid"/>
            <a:round/>
            <a:headEnd len="sm" w="sm" type="none"/>
            <a:tailEnd len="sm" w="sm" type="none"/>
          </a:ln>
        </p:spPr>
      </p:pic>
      <p:sp>
        <p:nvSpPr>
          <p:cNvPr id="572" name="Google Shape;572;p35"/>
          <p:cNvSpPr txBox="1"/>
          <p:nvPr>
            <p:ph idx="4" type="ctrTitle"/>
          </p:nvPr>
        </p:nvSpPr>
        <p:spPr>
          <a:xfrm>
            <a:off x="169300" y="389700"/>
            <a:ext cx="46182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Predictive Algorithm Comparison</a:t>
            </a:r>
            <a:endParaRPr sz="2600"/>
          </a:p>
          <a:p>
            <a:pPr indent="0" lvl="0" marL="0" rtl="0" algn="l">
              <a:spcBef>
                <a:spcPts val="0"/>
              </a:spcBef>
              <a:spcAft>
                <a:spcPts val="0"/>
              </a:spcAft>
              <a:buNone/>
            </a:pPr>
            <a:r>
              <a:t/>
            </a:r>
            <a:endParaRPr sz="3200"/>
          </a:p>
        </p:txBody>
      </p:sp>
      <p:sp>
        <p:nvSpPr>
          <p:cNvPr id="573" name="Google Shape;573;p35"/>
          <p:cNvSpPr txBox="1"/>
          <p:nvPr/>
        </p:nvSpPr>
        <p:spPr>
          <a:xfrm>
            <a:off x="4787500" y="450600"/>
            <a:ext cx="3835800" cy="2022900"/>
          </a:xfrm>
          <a:prstGeom prst="rect">
            <a:avLst/>
          </a:prstGeom>
          <a:noFill/>
          <a:ln>
            <a:noFill/>
          </a:ln>
        </p:spPr>
        <p:txBody>
          <a:bodyPr anchorCtr="0" anchor="t" bIns="91425" lIns="91425" spcFirstLastPara="1" rIns="91425" wrap="square" tIns="91425">
            <a:spAutoFit/>
          </a:bodyPr>
          <a:lstStyle/>
          <a:p>
            <a:pPr indent="-292576" lvl="0" marL="457200" rtl="0" algn="l">
              <a:lnSpc>
                <a:spcPct val="115000"/>
              </a:lnSpc>
              <a:spcBef>
                <a:spcPts val="0"/>
              </a:spcBef>
              <a:spcAft>
                <a:spcPts val="0"/>
              </a:spcAft>
              <a:buClr>
                <a:schemeClr val="lt1"/>
              </a:buClr>
              <a:buSzPts val="1008"/>
              <a:buFont typeface="Maven Pro Medium"/>
              <a:buChar char="●"/>
            </a:pPr>
            <a:r>
              <a:rPr lang="en" sz="1007">
                <a:solidFill>
                  <a:schemeClr val="lt1"/>
                </a:solidFill>
                <a:latin typeface="Maven Pro Medium"/>
                <a:ea typeface="Maven Pro Medium"/>
                <a:cs typeface="Maven Pro Medium"/>
                <a:sym typeface="Maven Pro Medium"/>
              </a:rPr>
              <a:t>Algorithms used for comparison included: </a:t>
            </a:r>
            <a:r>
              <a:rPr lang="en" sz="1007">
                <a:solidFill>
                  <a:schemeClr val="lt2"/>
                </a:solidFill>
                <a:latin typeface="Maven Pro Medium"/>
                <a:ea typeface="Maven Pro Medium"/>
                <a:cs typeface="Maven Pro Medium"/>
                <a:sym typeface="Maven Pro Medium"/>
              </a:rPr>
              <a:t>Random Forests</a:t>
            </a:r>
            <a:r>
              <a:rPr lang="en" sz="1007">
                <a:solidFill>
                  <a:schemeClr val="lt1"/>
                </a:solidFill>
                <a:latin typeface="Maven Pro Medium"/>
                <a:ea typeface="Maven Pro Medium"/>
                <a:cs typeface="Maven Pro Medium"/>
                <a:sym typeface="Maven Pro Medium"/>
              </a:rPr>
              <a:t>, </a:t>
            </a:r>
            <a:r>
              <a:rPr lang="en" sz="1007">
                <a:solidFill>
                  <a:schemeClr val="accent3"/>
                </a:solidFill>
                <a:latin typeface="Maven Pro Medium"/>
                <a:ea typeface="Maven Pro Medium"/>
                <a:cs typeface="Maven Pro Medium"/>
                <a:sym typeface="Maven Pro Medium"/>
              </a:rPr>
              <a:t>Multilayer Perceptron,</a:t>
            </a:r>
            <a:r>
              <a:rPr lang="en" sz="1007">
                <a:solidFill>
                  <a:schemeClr val="lt1"/>
                </a:solidFill>
                <a:latin typeface="Maven Pro Medium"/>
                <a:ea typeface="Maven Pro Medium"/>
                <a:cs typeface="Maven Pro Medium"/>
                <a:sym typeface="Maven Pro Medium"/>
              </a:rPr>
              <a:t> </a:t>
            </a:r>
            <a:r>
              <a:rPr lang="en" sz="1007">
                <a:solidFill>
                  <a:schemeClr val="lt2"/>
                </a:solidFill>
                <a:latin typeface="Maven Pro Medium"/>
                <a:ea typeface="Maven Pro Medium"/>
                <a:cs typeface="Maven Pro Medium"/>
                <a:sym typeface="Maven Pro Medium"/>
              </a:rPr>
              <a:t>Logistic Regression,</a:t>
            </a:r>
            <a:r>
              <a:rPr lang="en" sz="1007">
                <a:solidFill>
                  <a:schemeClr val="lt1"/>
                </a:solidFill>
                <a:latin typeface="Maven Pro Medium"/>
                <a:ea typeface="Maven Pro Medium"/>
                <a:cs typeface="Maven Pro Medium"/>
                <a:sym typeface="Maven Pro Medium"/>
              </a:rPr>
              <a:t> </a:t>
            </a:r>
            <a:r>
              <a:rPr lang="en" sz="1007">
                <a:solidFill>
                  <a:schemeClr val="accent3"/>
                </a:solidFill>
                <a:latin typeface="Maven Pro Medium"/>
                <a:ea typeface="Maven Pro Medium"/>
                <a:cs typeface="Maven Pro Medium"/>
                <a:sym typeface="Maven Pro Medium"/>
              </a:rPr>
              <a:t>SVM w/ Linear Kernel,</a:t>
            </a:r>
            <a:r>
              <a:rPr lang="en" sz="1007">
                <a:solidFill>
                  <a:schemeClr val="lt1"/>
                </a:solidFill>
                <a:latin typeface="Maven Pro Medium"/>
                <a:ea typeface="Maven Pro Medium"/>
                <a:cs typeface="Maven Pro Medium"/>
                <a:sym typeface="Maven Pro Medium"/>
              </a:rPr>
              <a:t> </a:t>
            </a:r>
            <a:r>
              <a:rPr lang="en" sz="1007">
                <a:solidFill>
                  <a:schemeClr val="lt2"/>
                </a:solidFill>
                <a:latin typeface="Maven Pro Medium"/>
                <a:ea typeface="Maven Pro Medium"/>
                <a:cs typeface="Maven Pro Medium"/>
                <a:sym typeface="Maven Pro Medium"/>
              </a:rPr>
              <a:t>SVM w/ Radial Kernel</a:t>
            </a:r>
            <a:r>
              <a:rPr lang="en" sz="1007">
                <a:solidFill>
                  <a:schemeClr val="lt1"/>
                </a:solidFill>
                <a:latin typeface="Maven Pro Medium"/>
                <a:ea typeface="Maven Pro Medium"/>
                <a:cs typeface="Maven Pro Medium"/>
                <a:sym typeface="Maven Pro Medium"/>
              </a:rPr>
              <a:t>, </a:t>
            </a:r>
            <a:r>
              <a:rPr lang="en" sz="1007">
                <a:solidFill>
                  <a:schemeClr val="accent3"/>
                </a:solidFill>
                <a:latin typeface="Maven Pro Medium"/>
                <a:ea typeface="Maven Pro Medium"/>
                <a:cs typeface="Maven Pro Medium"/>
                <a:sym typeface="Maven Pro Medium"/>
              </a:rPr>
              <a:t>Naive Bayes,</a:t>
            </a:r>
            <a:r>
              <a:rPr lang="en" sz="1007">
                <a:solidFill>
                  <a:schemeClr val="lt1"/>
                </a:solidFill>
                <a:latin typeface="Maven Pro Medium"/>
                <a:ea typeface="Maven Pro Medium"/>
                <a:cs typeface="Maven Pro Medium"/>
                <a:sym typeface="Maven Pro Medium"/>
              </a:rPr>
              <a:t> and </a:t>
            </a:r>
            <a:r>
              <a:rPr lang="en" sz="1007">
                <a:solidFill>
                  <a:schemeClr val="lt2"/>
                </a:solidFill>
                <a:latin typeface="Maven Pro Medium"/>
                <a:ea typeface="Maven Pro Medium"/>
                <a:cs typeface="Maven Pro Medium"/>
                <a:sym typeface="Maven Pro Medium"/>
              </a:rPr>
              <a:t>k-Nearest Neighbors (k-NN).</a:t>
            </a:r>
            <a:endParaRPr sz="1007">
              <a:solidFill>
                <a:schemeClr val="lt2"/>
              </a:solidFill>
              <a:latin typeface="Maven Pro Medium"/>
              <a:ea typeface="Maven Pro Medium"/>
              <a:cs typeface="Maven Pro Medium"/>
              <a:sym typeface="Maven Pro Medium"/>
            </a:endParaRPr>
          </a:p>
          <a:p>
            <a:pPr indent="-292576" lvl="0" marL="457200" rtl="0" algn="l">
              <a:lnSpc>
                <a:spcPct val="115000"/>
              </a:lnSpc>
              <a:spcBef>
                <a:spcPts val="1000"/>
              </a:spcBef>
              <a:spcAft>
                <a:spcPts val="0"/>
              </a:spcAft>
              <a:buClr>
                <a:schemeClr val="lt1"/>
              </a:buClr>
              <a:buSzPts val="1008"/>
              <a:buFont typeface="Maven Pro Medium"/>
              <a:buChar char="●"/>
            </a:pPr>
            <a:r>
              <a:rPr lang="en" sz="1007">
                <a:solidFill>
                  <a:schemeClr val="lt1"/>
                </a:solidFill>
                <a:latin typeface="Maven Pro Medium"/>
                <a:ea typeface="Maven Pro Medium"/>
                <a:cs typeface="Maven Pro Medium"/>
                <a:sym typeface="Maven Pro Medium"/>
              </a:rPr>
              <a:t>Each feature subset was tested against the validation set.</a:t>
            </a:r>
            <a:endParaRPr sz="1007">
              <a:solidFill>
                <a:schemeClr val="lt1"/>
              </a:solidFill>
              <a:latin typeface="Maven Pro Medium"/>
              <a:ea typeface="Maven Pro Medium"/>
              <a:cs typeface="Maven Pro Medium"/>
              <a:sym typeface="Maven Pro Medium"/>
            </a:endParaRPr>
          </a:p>
          <a:p>
            <a:pPr indent="-292576" lvl="0" marL="457200" rtl="0" algn="l">
              <a:lnSpc>
                <a:spcPct val="115000"/>
              </a:lnSpc>
              <a:spcBef>
                <a:spcPts val="1000"/>
              </a:spcBef>
              <a:spcAft>
                <a:spcPts val="1000"/>
              </a:spcAft>
              <a:buClr>
                <a:schemeClr val="lt1"/>
              </a:buClr>
              <a:buSzPts val="1008"/>
              <a:buFont typeface="Maven Pro Medium"/>
              <a:buChar char="●"/>
            </a:pPr>
            <a:r>
              <a:rPr lang="en" sz="1007">
                <a:solidFill>
                  <a:schemeClr val="lt1"/>
                </a:solidFill>
                <a:latin typeface="Maven Pro Medium"/>
                <a:ea typeface="Maven Pro Medium"/>
                <a:cs typeface="Maven Pro Medium"/>
                <a:sym typeface="Maven Pro Medium"/>
              </a:rPr>
              <a:t>Accuracy estimates were generated from the split 10% validation data used to compare the performance of each algorithm for each subset.</a:t>
            </a:r>
            <a:endParaRPr>
              <a:solidFill>
                <a:schemeClr val="lt1"/>
              </a:solidFill>
              <a:latin typeface="Maven Pro Medium"/>
              <a:ea typeface="Maven Pro Medium"/>
              <a:cs typeface="Maven Pro Medium"/>
              <a:sym typeface="Maven Pro Medium"/>
            </a:endParaRPr>
          </a:p>
        </p:txBody>
      </p:sp>
      <p:sp>
        <p:nvSpPr>
          <p:cNvPr id="574" name="Google Shape;574;p35"/>
          <p:cNvSpPr/>
          <p:nvPr/>
        </p:nvSpPr>
        <p:spPr>
          <a:xfrm>
            <a:off x="482225" y="650200"/>
            <a:ext cx="131875" cy="3173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1</a:t>
            </a:r>
          </a:p>
        </p:txBody>
      </p:sp>
      <p:sp>
        <p:nvSpPr>
          <p:cNvPr id="575" name="Google Shape;575;p35"/>
          <p:cNvSpPr/>
          <p:nvPr/>
        </p:nvSpPr>
        <p:spPr>
          <a:xfrm>
            <a:off x="480975" y="1191475"/>
            <a:ext cx="231275" cy="3119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
        <p:nvSpPr>
          <p:cNvPr id="576" name="Google Shape;576;p35"/>
          <p:cNvSpPr/>
          <p:nvPr/>
        </p:nvSpPr>
        <p:spPr>
          <a:xfrm>
            <a:off x="482225" y="1760875"/>
            <a:ext cx="234278" cy="32259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
        <p:nvSpPr>
          <p:cNvPr id="577" name="Google Shape;577;p35"/>
          <p:cNvSpPr/>
          <p:nvPr/>
        </p:nvSpPr>
        <p:spPr>
          <a:xfrm>
            <a:off x="500725" y="2413762"/>
            <a:ext cx="247266" cy="3159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4</a:t>
            </a:r>
          </a:p>
        </p:txBody>
      </p:sp>
      <p:sp>
        <p:nvSpPr>
          <p:cNvPr id="578" name="Google Shape;578;p35"/>
          <p:cNvSpPr/>
          <p:nvPr/>
        </p:nvSpPr>
        <p:spPr>
          <a:xfrm>
            <a:off x="482225" y="3136225"/>
            <a:ext cx="237276" cy="31685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5</a:t>
            </a:r>
          </a:p>
        </p:txBody>
      </p:sp>
      <p:sp>
        <p:nvSpPr>
          <p:cNvPr id="579" name="Google Shape;579;p35"/>
          <p:cNvSpPr/>
          <p:nvPr/>
        </p:nvSpPr>
        <p:spPr>
          <a:xfrm>
            <a:off x="481225" y="3798950"/>
            <a:ext cx="236277" cy="32259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6</a:t>
            </a:r>
          </a:p>
        </p:txBody>
      </p:sp>
      <p:sp>
        <p:nvSpPr>
          <p:cNvPr id="580" name="Google Shape;580;p35"/>
          <p:cNvSpPr/>
          <p:nvPr/>
        </p:nvSpPr>
        <p:spPr>
          <a:xfrm>
            <a:off x="483725" y="4462475"/>
            <a:ext cx="231281" cy="31200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7</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6"/>
          <p:cNvSpPr txBox="1"/>
          <p:nvPr>
            <p:ph type="ctrTitle"/>
          </p:nvPr>
        </p:nvSpPr>
        <p:spPr>
          <a:xfrm>
            <a:off x="1787622" y="2153100"/>
            <a:ext cx="33018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&amp; Discussion</a:t>
            </a:r>
            <a:endParaRPr/>
          </a:p>
        </p:txBody>
      </p:sp>
      <p:sp>
        <p:nvSpPr>
          <p:cNvPr id="586" name="Google Shape;586;p36"/>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588" name="Google Shape;588;p36"/>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36"/>
          <p:cNvCxnSpPr>
            <a:stCxn id="586"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