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20E6DE-7273-46F1-8646-D2C4A048245E}">
  <a:tblStyle styleId="{0A20E6DE-7273-46F1-8646-D2C4A048245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0a6e5b00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0a6e5b00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random forest model was used to determine the Gini index of each variable included in the model fit to variant C.  The five most important variables are included in the plot above.  These variables did not have a particularly large feature importance, in comparison with the remaining variables.  The graph for all variables (not shown) showed that there was a drop off in variable importance after the first twelve variables.  However, this drop off was not very steep.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0a6e5b5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0a6e5b5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Several regression models were built and evaluated to determine the best model for predicting a numeric output between 0 and 20 for the G3 variable – the final grade. Linear Regression (using the OLS method), Ridge Regression, Lasso Regression, and ElasticNet Regression. Ridge Regression is an extension of Linear Regression where the loss function is modified by adding a penalty, a value equivalent to the magnitude of the coefficients squared, to minimize model complexity. Lasso Regression is an extension of Linear Regression where the loss function is modified by adding a different penalty, equivalent to the sum of the absolute model coefficients, again to minimize model complexity. ElasticNet Regression is yet another extension of Linear Regression – that is actually a combination of both Ridge and Lasso Regression: it applies both penalties.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R2 is the proportion of variation in the G3 variable that is explained by the other predictors we have. RMSE is the average error resulting from a model in an effort to predict G3 for a single observation. The better models will have a high R2 value and a low RMSE value.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When both G1 and G2 are included as predictors, OLS, Ridge, and Lasso regressions all perform similarly, with an RMSE value of approximately 1.46 and an R^2 value of 0.82. The ElasticNet regression performs slightly worse, with an RMSE value of 1.60 and an R^2 value of 0.79. G1 and G2 are the best predictors of G3, so this set of models performed the best.</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rPr lang="en">
                <a:solidFill>
                  <a:schemeClr val="dk1"/>
                </a:solidFill>
              </a:rPr>
              <a:t>When G2 was dropped from the array of predictors, OLS, Ridge, Lasso, and ElasticNet regressions all performed similarly, with an RMSE value of about 2.21 and an R^2 value of 0.59.</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rPr lang="en">
                <a:solidFill>
                  <a:schemeClr val="dk1"/>
                </a:solidFill>
              </a:rPr>
              <a:t>When both G1 and G2 were excluded as predictors, it became very clear that the predictive ability of the models suffered, with all of the models having an RMSE value of about 2.88 and an R^2 close to 0.31.</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When either G1, G2, or both were dropped as predictors, it can be seen that the models had a much more difficult time predicting G3, than when both G1 and G2 were included.</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0a6e5b57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0a6e5b57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 LASSO regression model applies a penalty to the coefficients, forcing some of them to reach zero and others to take non-zero weights.  The LASSO regression coefficients can be useful to also determine feature importance.  Figure 7 shows that the top five features for the numeric output prediction case were if the students had access to and taken extra paid classes within the course subject, the size of the student’s family, if the student wanted to pursue higher education, the quality of the student’s family relationships, and the student’s workday alcohol consumption.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0a6e5b0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0a6e5b0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05d3438d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05d3438d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05d3438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05d3438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0b9e462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0b9e462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05d3438d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05d3438d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the features to be used in the model can be seen on the right which is a combination of social factor and previous school performance. and the different combination of outcomes can be seen on the left. There will be three versions of the outcome variables (A,B, and C) just like in the paper. Many of these variables were categorical variables so we used one-hot encoding and dummy encoding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05d3438d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05d3438d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variations of the final grades outcome were used for this analysis. Those were binary (pass/fail), Multi-class Classification with 5 levels similar to letter grades in the U.S., and Regression with all 20 grade levels being used. Various ML models were tested for each of these outcomes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0a6e5b0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0a6e5b0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595959"/>
                </a:solidFill>
                <a:latin typeface="Lato"/>
                <a:ea typeface="Lato"/>
                <a:cs typeface="Lato"/>
                <a:sym typeface="Lato"/>
              </a:rPr>
              <a:t>For the binary outcome two models were used for the analysis: Logistic Regression (with L2 regularization) and Random Forest. 5-fold cross validation was used to determine the best hyperparameters for C (in LogReg) and for Max Features and N Estimators (for the RF model). All accuracies and F1 scores are shown for versions A, B, and C.  Unsurprisingly, the accuracy was highest for version A when both the G1 and G2 test grades were present. The binary outcome presents a unique challenge for evaluating the model because a majority of the students pass so the accuracy rate will </a:t>
            </a:r>
            <a:r>
              <a:rPr lang="en" sz="1200">
                <a:solidFill>
                  <a:srgbClr val="595959"/>
                </a:solidFill>
                <a:latin typeface="Lato"/>
                <a:ea typeface="Lato"/>
                <a:cs typeface="Lato"/>
                <a:sym typeface="Lato"/>
              </a:rPr>
              <a:t>inherently</a:t>
            </a:r>
            <a:r>
              <a:rPr lang="en" sz="1200">
                <a:solidFill>
                  <a:srgbClr val="595959"/>
                </a:solidFill>
                <a:latin typeface="Lato"/>
                <a:ea typeface="Lato"/>
                <a:cs typeface="Lato"/>
                <a:sym typeface="Lato"/>
              </a:rPr>
              <a:t> be high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05d3438d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05d3438d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RF model, we used the Gini Index Feature importance to determine the most significant predictors of final grades. For LogReg, we used the coefficients in order to estimate a rough idea for feature importance. The bar charts in this slide show the feature importance for Version C as a focal point. Both versions showed that the school attended, desire for higher education, and mother’s education were significant features for predicting final grades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0a6e5b00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0a6e5b00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different models were fit to the test data: a logistic regression model, a random forest model, and a support vector classifier.  Cross-validation was used to determine the best parameters.  The parameters listed below the model in the table are the best parameters for variation C, which excludes G1 and G2.  The Logistic Regression model had the highest accuracy and AUC for all three variants, however, the accuracy and AUC were very similar across all three models.  While the Logistic Regression model did perform the best using the selected metrics, it may not be th emost desirable model.  The confusion matrix on the next slide will demonstrate why.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0a6e5b00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0a6e5b00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confusion matrices for the three models fit to variant C.  Remember the logistic regression model had the highest accuracy and AUC.  However, the Logistic regression model does not predict any students to fail.  The random forest and SVC models do predict students to fail, but is not particularly accurate with those predictions.  The random forest and the SVC model also tend to be better at predicting the remaining levels, while the logistic regression model tends to indicate students will have a B or C grade.  This is consistent with the precision and recall scores for all of the models (not shown).  The random forest and SVC model had greater precision and recall than the logistic regression model.  For this reason, either of the other two models may be preferred.  The random forest tends to be the simplest to explain to a layperson, so it may be the preferred 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316725"/>
            <a:ext cx="8520600" cy="26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Predicting Secondary School Student Performance in </a:t>
            </a:r>
            <a:r>
              <a:rPr lang="en" sz="5100"/>
              <a:t>Portugal</a:t>
            </a:r>
            <a:endParaRPr sz="4800"/>
          </a:p>
        </p:txBody>
      </p:sp>
      <p:sp>
        <p:nvSpPr>
          <p:cNvPr id="87" name="Google Shape;87;p13"/>
          <p:cNvSpPr txBox="1"/>
          <p:nvPr>
            <p:ph idx="1" type="subTitle"/>
          </p:nvPr>
        </p:nvSpPr>
        <p:spPr>
          <a:xfrm>
            <a:off x="311700" y="41874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Curtis Herges, Lakshmi Kanikkannan, Jeffrey Oliver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5-Level Classification Variable Importance (C)</a:t>
            </a:r>
            <a:endParaRPr/>
          </a:p>
        </p:txBody>
      </p:sp>
      <p:pic>
        <p:nvPicPr>
          <p:cNvPr id="150" name="Google Shape;150;p22"/>
          <p:cNvPicPr preferRelativeResize="0"/>
          <p:nvPr/>
        </p:nvPicPr>
        <p:blipFill>
          <a:blip r:embed="rId3">
            <a:alphaModFix/>
          </a:blip>
          <a:stretch>
            <a:fillRect/>
          </a:stretch>
        </p:blipFill>
        <p:spPr>
          <a:xfrm>
            <a:off x="141125" y="1853850"/>
            <a:ext cx="3479625" cy="3149975"/>
          </a:xfrm>
          <a:prstGeom prst="rect">
            <a:avLst/>
          </a:prstGeom>
          <a:noFill/>
          <a:ln>
            <a:noFill/>
          </a:ln>
        </p:spPr>
      </p:pic>
      <p:sp>
        <p:nvSpPr>
          <p:cNvPr id="151" name="Google Shape;151;p22"/>
          <p:cNvSpPr txBox="1"/>
          <p:nvPr/>
        </p:nvSpPr>
        <p:spPr>
          <a:xfrm>
            <a:off x="3936575" y="2041600"/>
            <a:ext cx="4895400" cy="278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Random Forest Model indicated that the top five most important variables were: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number of absences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number of prior class failures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whether the student goes out with friends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how much freetime the student had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and the students health rating.</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(0-20)</a:t>
            </a:r>
            <a:endParaRPr/>
          </a:p>
        </p:txBody>
      </p:sp>
      <p:graphicFrame>
        <p:nvGraphicFramePr>
          <p:cNvPr id="157" name="Google Shape;157;p23"/>
          <p:cNvGraphicFramePr/>
          <p:nvPr/>
        </p:nvGraphicFramePr>
        <p:xfrm>
          <a:off x="729450" y="1288275"/>
          <a:ext cx="3000000" cy="3000000"/>
        </p:xfrm>
        <a:graphic>
          <a:graphicData uri="http://schemas.openxmlformats.org/drawingml/2006/table">
            <a:tbl>
              <a:tblPr>
                <a:noFill/>
                <a:tableStyleId>{0A20E6DE-7273-46F1-8646-D2C4A048245E}</a:tableStyleId>
              </a:tblPr>
              <a:tblGrid>
                <a:gridCol w="4609700"/>
                <a:gridCol w="1876425"/>
                <a:gridCol w="941725"/>
                <a:gridCol w="659950"/>
              </a:tblGrid>
              <a:tr h="718700">
                <a:tc>
                  <a:txBody>
                    <a:bodyPr/>
                    <a:lstStyle/>
                    <a:p>
                      <a:pPr indent="0" lvl="0" marL="0" rtl="0" algn="l">
                        <a:lnSpc>
                          <a:spcPct val="115000"/>
                        </a:lnSpc>
                        <a:spcBef>
                          <a:spcPts val="0"/>
                        </a:spcBef>
                        <a:spcAft>
                          <a:spcPts val="0"/>
                        </a:spcAft>
                        <a:buNone/>
                      </a:pPr>
                      <a:r>
                        <a:rPr b="1" lang="en" sz="1600"/>
                        <a:t>Classification Algorithm</a:t>
                      </a:r>
                      <a:endParaRPr b="1" sz="1600"/>
                    </a:p>
                    <a:p>
                      <a:pPr indent="0" lvl="0" marL="0" rtl="0" algn="l">
                        <a:lnSpc>
                          <a:spcPct val="115000"/>
                        </a:lnSpc>
                        <a:spcBef>
                          <a:spcPts val="0"/>
                        </a:spcBef>
                        <a:spcAft>
                          <a:spcPts val="0"/>
                        </a:spcAft>
                        <a:buNone/>
                      </a:pPr>
                      <a:r>
                        <a:rPr lang="en"/>
                        <a:t>Parameters are for model fit to Variation 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t>A</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t>B</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t>C</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57450">
                <a:tc>
                  <a:txBody>
                    <a:bodyPr/>
                    <a:lstStyle/>
                    <a:p>
                      <a:pPr indent="0" lvl="0" marL="0" rtl="0" algn="l">
                        <a:lnSpc>
                          <a:spcPct val="115000"/>
                        </a:lnSpc>
                        <a:spcBef>
                          <a:spcPts val="0"/>
                        </a:spcBef>
                        <a:spcAft>
                          <a:spcPts val="0"/>
                        </a:spcAft>
                        <a:buNone/>
                      </a:pPr>
                      <a:r>
                        <a:rPr lang="en" sz="1800"/>
                        <a:t>Ordinary Least Squares Regression</a:t>
                      </a:r>
                      <a:endParaRPr sz="1800"/>
                    </a:p>
                    <a:p>
                      <a:pPr indent="0" lvl="0" marL="0" rtl="0" algn="l">
                        <a:lnSpc>
                          <a:spcPct val="115000"/>
                        </a:lnSpc>
                        <a:spcBef>
                          <a:spcPts val="0"/>
                        </a:spcBef>
                        <a:spcAft>
                          <a:spcPts val="0"/>
                        </a:spcAft>
                        <a:buNone/>
                      </a:pPr>
                      <a:r>
                        <a:t/>
                      </a:r>
                      <a:endParaRPr b="1" i="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R2</a:t>
                      </a:r>
                      <a:r>
                        <a:rPr lang="en" sz="1600"/>
                        <a:t> = 	.82</a:t>
                      </a:r>
                      <a:endParaRPr sz="1600"/>
                    </a:p>
                    <a:p>
                      <a:pPr indent="0" lvl="0" marL="0" rtl="0" algn="r">
                        <a:lnSpc>
                          <a:spcPct val="115000"/>
                        </a:lnSpc>
                        <a:spcBef>
                          <a:spcPts val="0"/>
                        </a:spcBef>
                        <a:spcAft>
                          <a:spcPts val="0"/>
                        </a:spcAft>
                        <a:buNone/>
                      </a:pPr>
                      <a:r>
                        <a:rPr lang="en" sz="1600"/>
                        <a:t>RMSE =    1.47</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.59</a:t>
                      </a:r>
                      <a:endParaRPr sz="1600"/>
                    </a:p>
                    <a:p>
                      <a:pPr indent="0" lvl="0" marL="0" rtl="0" algn="r">
                        <a:lnSpc>
                          <a:spcPct val="115000"/>
                        </a:lnSpc>
                        <a:spcBef>
                          <a:spcPts val="0"/>
                        </a:spcBef>
                        <a:spcAft>
                          <a:spcPts val="0"/>
                        </a:spcAft>
                        <a:buNone/>
                      </a:pPr>
                      <a:r>
                        <a:rPr lang="en" sz="1600"/>
                        <a:t>2.22</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.31</a:t>
                      </a:r>
                      <a:endParaRPr sz="1600"/>
                    </a:p>
                    <a:p>
                      <a:pPr indent="0" lvl="0" marL="0" rtl="0" algn="r">
                        <a:lnSpc>
                          <a:spcPct val="115000"/>
                        </a:lnSpc>
                        <a:spcBef>
                          <a:spcPts val="0"/>
                        </a:spcBef>
                        <a:spcAft>
                          <a:spcPts val="0"/>
                        </a:spcAft>
                        <a:buNone/>
                      </a:pPr>
                      <a:r>
                        <a:rPr lang="en" sz="1600"/>
                        <a:t>2.88</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6350">
                <a:tc>
                  <a:txBody>
                    <a:bodyPr/>
                    <a:lstStyle/>
                    <a:p>
                      <a:pPr indent="0" lvl="0" marL="0" rtl="0" algn="l">
                        <a:lnSpc>
                          <a:spcPct val="115000"/>
                        </a:lnSpc>
                        <a:spcBef>
                          <a:spcPts val="0"/>
                        </a:spcBef>
                        <a:spcAft>
                          <a:spcPts val="0"/>
                        </a:spcAft>
                        <a:buNone/>
                      </a:pPr>
                      <a:r>
                        <a:rPr lang="en" sz="1800"/>
                        <a:t>Ridge Regression (</a:t>
                      </a:r>
                      <a:r>
                        <a:rPr i="1" lang="en" sz="1800"/>
                        <a:t>l2 penalty</a:t>
                      </a:r>
                      <a:r>
                        <a:rPr lang="en" sz="1800"/>
                        <a:t>)</a:t>
                      </a:r>
                      <a:endParaRPr sz="1800"/>
                    </a:p>
                    <a:p>
                      <a:pPr indent="0" lvl="0" marL="0" rtl="0" algn="l">
                        <a:lnSpc>
                          <a:spcPct val="115000"/>
                        </a:lnSpc>
                        <a:spcBef>
                          <a:spcPts val="0"/>
                        </a:spcBef>
                        <a:spcAft>
                          <a:spcPts val="0"/>
                        </a:spcAft>
                        <a:buNone/>
                      </a:pPr>
                      <a:r>
                        <a:t/>
                      </a:r>
                      <a:endParaRPr b="1" i="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R2 = 	.82</a:t>
                      </a:r>
                      <a:endParaRPr sz="1600"/>
                    </a:p>
                    <a:p>
                      <a:pPr indent="0" lvl="0" marL="0" rtl="0" algn="r">
                        <a:lnSpc>
                          <a:spcPct val="115000"/>
                        </a:lnSpc>
                        <a:spcBef>
                          <a:spcPts val="0"/>
                        </a:spcBef>
                        <a:spcAft>
                          <a:spcPts val="0"/>
                        </a:spcAft>
                        <a:buNone/>
                      </a:pPr>
                      <a:r>
                        <a:rPr lang="en" sz="1600"/>
                        <a:t>RMSE =    1.47</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.59</a:t>
                      </a:r>
                      <a:endParaRPr sz="1600"/>
                    </a:p>
                    <a:p>
                      <a:pPr indent="0" lvl="0" marL="0" rtl="0" algn="r">
                        <a:lnSpc>
                          <a:spcPct val="115000"/>
                        </a:lnSpc>
                        <a:spcBef>
                          <a:spcPts val="0"/>
                        </a:spcBef>
                        <a:spcAft>
                          <a:spcPts val="0"/>
                        </a:spcAft>
                        <a:buNone/>
                      </a:pPr>
                      <a:r>
                        <a:rPr lang="en" sz="1600"/>
                        <a:t>2.22</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.31</a:t>
                      </a:r>
                      <a:endParaRPr sz="1600"/>
                    </a:p>
                    <a:p>
                      <a:pPr indent="0" lvl="0" marL="0" rtl="0" algn="r">
                        <a:lnSpc>
                          <a:spcPct val="115000"/>
                        </a:lnSpc>
                        <a:spcBef>
                          <a:spcPts val="0"/>
                        </a:spcBef>
                        <a:spcAft>
                          <a:spcPts val="0"/>
                        </a:spcAft>
                        <a:buNone/>
                      </a:pPr>
                      <a:r>
                        <a:rPr lang="en" sz="1600"/>
                        <a:t>2.88</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57450">
                <a:tc>
                  <a:txBody>
                    <a:bodyPr/>
                    <a:lstStyle/>
                    <a:p>
                      <a:pPr indent="0" lvl="0" marL="0" rtl="0" algn="l">
                        <a:lnSpc>
                          <a:spcPct val="115000"/>
                        </a:lnSpc>
                        <a:spcBef>
                          <a:spcPts val="0"/>
                        </a:spcBef>
                        <a:spcAft>
                          <a:spcPts val="0"/>
                        </a:spcAft>
                        <a:buNone/>
                      </a:pPr>
                      <a:r>
                        <a:rPr lang="en" sz="1800"/>
                        <a:t>LASSO Regression (</a:t>
                      </a:r>
                      <a:r>
                        <a:rPr i="1" lang="en" sz="1800"/>
                        <a:t>l1 penalty</a:t>
                      </a:r>
                      <a:r>
                        <a:rPr lang="en" sz="1800"/>
                        <a:t>)</a:t>
                      </a:r>
                      <a:endParaRPr sz="1800"/>
                    </a:p>
                    <a:p>
                      <a:pPr indent="0" lvl="0" marL="0" rtl="0" algn="l">
                        <a:lnSpc>
                          <a:spcPct val="115000"/>
                        </a:lnSpc>
                        <a:spcBef>
                          <a:spcPts val="0"/>
                        </a:spcBef>
                        <a:spcAft>
                          <a:spcPts val="0"/>
                        </a:spcAft>
                        <a:buNone/>
                      </a:pPr>
                      <a:r>
                        <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R2</a:t>
                      </a:r>
                      <a:r>
                        <a:rPr lang="en" sz="1600"/>
                        <a:t> =  	.82</a:t>
                      </a:r>
                      <a:endParaRPr sz="1600"/>
                    </a:p>
                    <a:p>
                      <a:pPr indent="0" lvl="0" marL="0" rtl="0" algn="r">
                        <a:lnSpc>
                          <a:spcPct val="115000"/>
                        </a:lnSpc>
                        <a:spcBef>
                          <a:spcPts val="0"/>
                        </a:spcBef>
                        <a:spcAft>
                          <a:spcPts val="0"/>
                        </a:spcAft>
                        <a:buNone/>
                      </a:pPr>
                      <a:r>
                        <a:rPr lang="en" sz="1600"/>
                        <a:t>RMSE =  </a:t>
                      </a:r>
                      <a:r>
                        <a:rPr lang="en" sz="1600"/>
                        <a:t>	1.46</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.59</a:t>
                      </a:r>
                      <a:endParaRPr sz="1600"/>
                    </a:p>
                    <a:p>
                      <a:pPr indent="0" lvl="0" marL="0" rtl="0" algn="r">
                        <a:lnSpc>
                          <a:spcPct val="115000"/>
                        </a:lnSpc>
                        <a:spcBef>
                          <a:spcPts val="0"/>
                        </a:spcBef>
                        <a:spcAft>
                          <a:spcPts val="0"/>
                        </a:spcAft>
                        <a:buNone/>
                      </a:pPr>
                      <a:r>
                        <a:rPr lang="en" sz="1600"/>
                        <a:t>2.22</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.31</a:t>
                      </a:r>
                      <a:endParaRPr sz="1600"/>
                    </a:p>
                    <a:p>
                      <a:pPr indent="0" lvl="0" marL="0" rtl="0" algn="r">
                        <a:lnSpc>
                          <a:spcPct val="115000"/>
                        </a:lnSpc>
                        <a:spcBef>
                          <a:spcPts val="0"/>
                        </a:spcBef>
                        <a:spcAft>
                          <a:spcPts val="0"/>
                        </a:spcAft>
                        <a:buNone/>
                      </a:pPr>
                      <a:r>
                        <a:rPr lang="en" sz="1600"/>
                        <a:t>2.89</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25275">
                <a:tc>
                  <a:txBody>
                    <a:bodyPr/>
                    <a:lstStyle/>
                    <a:p>
                      <a:pPr indent="0" lvl="0" marL="0" rtl="0" algn="l">
                        <a:lnSpc>
                          <a:spcPct val="115000"/>
                        </a:lnSpc>
                        <a:spcBef>
                          <a:spcPts val="0"/>
                        </a:spcBef>
                        <a:spcAft>
                          <a:spcPts val="0"/>
                        </a:spcAft>
                        <a:buNone/>
                      </a:pPr>
                      <a:r>
                        <a:rPr lang="en" sz="1800"/>
                        <a:t>ElasticNet Regression</a:t>
                      </a:r>
                      <a:endParaRPr sz="1800"/>
                    </a:p>
                    <a:p>
                      <a:pPr indent="0" lvl="0" marL="0" rtl="0" algn="l">
                        <a:lnSpc>
                          <a:spcPct val="115000"/>
                        </a:lnSpc>
                        <a:spcBef>
                          <a:spcPts val="0"/>
                        </a:spcBef>
                        <a:spcAft>
                          <a:spcPts val="0"/>
                        </a:spcAft>
                        <a:buNone/>
                      </a:pPr>
                      <a:r>
                        <a:t/>
                      </a:r>
                      <a:endParaRPr b="1"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R2 =  	.79</a:t>
                      </a:r>
                      <a:endParaRPr sz="1600"/>
                    </a:p>
                    <a:p>
                      <a:pPr indent="0" lvl="0" marL="0" rtl="0" algn="r">
                        <a:lnSpc>
                          <a:spcPct val="115000"/>
                        </a:lnSpc>
                        <a:spcBef>
                          <a:spcPts val="0"/>
                        </a:spcBef>
                        <a:spcAft>
                          <a:spcPts val="0"/>
                        </a:spcAft>
                        <a:buNone/>
                      </a:pPr>
                      <a:r>
                        <a:rPr lang="en" sz="1600"/>
                        <a:t>RMSE =    1.60</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.59</a:t>
                      </a:r>
                      <a:endParaRPr sz="1600"/>
                    </a:p>
                    <a:p>
                      <a:pPr indent="0" lvl="0" marL="0" rtl="0" algn="r">
                        <a:lnSpc>
                          <a:spcPct val="115000"/>
                        </a:lnSpc>
                        <a:spcBef>
                          <a:spcPts val="0"/>
                        </a:spcBef>
                        <a:spcAft>
                          <a:spcPts val="0"/>
                        </a:spcAft>
                        <a:buNone/>
                      </a:pPr>
                      <a:r>
                        <a:rPr lang="en" sz="1600"/>
                        <a:t>2.21</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.31</a:t>
                      </a:r>
                      <a:endParaRPr sz="1600"/>
                    </a:p>
                    <a:p>
                      <a:pPr indent="0" lvl="0" marL="0" rtl="0" algn="r">
                        <a:lnSpc>
                          <a:spcPct val="115000"/>
                        </a:lnSpc>
                        <a:spcBef>
                          <a:spcPts val="0"/>
                        </a:spcBef>
                        <a:spcAft>
                          <a:spcPts val="0"/>
                        </a:spcAft>
                        <a:buNone/>
                      </a:pPr>
                      <a:r>
                        <a:rPr lang="en" sz="1600"/>
                        <a:t>2.88</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LASSO Regression - Feature Importance</a:t>
            </a:r>
            <a:endParaRPr/>
          </a:p>
        </p:txBody>
      </p:sp>
      <p:sp>
        <p:nvSpPr>
          <p:cNvPr id="163" name="Google Shape;16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24"/>
          <p:cNvPicPr preferRelativeResize="0"/>
          <p:nvPr/>
        </p:nvPicPr>
        <p:blipFill>
          <a:blip r:embed="rId3">
            <a:alphaModFix/>
          </a:blip>
          <a:stretch>
            <a:fillRect/>
          </a:stretch>
        </p:blipFill>
        <p:spPr>
          <a:xfrm>
            <a:off x="4629575" y="1853850"/>
            <a:ext cx="4238625" cy="3044175"/>
          </a:xfrm>
          <a:prstGeom prst="rect">
            <a:avLst/>
          </a:prstGeom>
          <a:noFill/>
          <a:ln>
            <a:noFill/>
          </a:ln>
        </p:spPr>
      </p:pic>
      <p:pic>
        <p:nvPicPr>
          <p:cNvPr id="165" name="Google Shape;165;p24"/>
          <p:cNvPicPr preferRelativeResize="0"/>
          <p:nvPr/>
        </p:nvPicPr>
        <p:blipFill>
          <a:blip r:embed="rId4">
            <a:alphaModFix/>
          </a:blip>
          <a:stretch>
            <a:fillRect/>
          </a:stretch>
        </p:blipFill>
        <p:spPr>
          <a:xfrm>
            <a:off x="304800" y="1853850"/>
            <a:ext cx="4324775" cy="318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71" name="Google Shape;17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models in the paper demonstrate that final grades for students can be predicted with the highest accuracy using previous test grades for the course. </a:t>
            </a:r>
            <a:endParaRPr/>
          </a:p>
          <a:p>
            <a:pPr indent="0" lvl="0" marL="0" rtl="0" algn="l">
              <a:spcBef>
                <a:spcPts val="1600"/>
              </a:spcBef>
              <a:spcAft>
                <a:spcPts val="0"/>
              </a:spcAft>
              <a:buNone/>
            </a:pPr>
            <a:r>
              <a:rPr lang="en"/>
              <a:t>Hypothesis Revisited: We were not able to accurately predict school grades in the absence of G1 and G2.</a:t>
            </a:r>
            <a:endParaRPr/>
          </a:p>
          <a:p>
            <a:pPr indent="0" lvl="0" marL="0" rtl="0" algn="l">
              <a:spcBef>
                <a:spcPts val="1600"/>
              </a:spcBef>
              <a:spcAft>
                <a:spcPts val="0"/>
              </a:spcAft>
              <a:buNone/>
            </a:pPr>
            <a:r>
              <a:rPr lang="en"/>
              <a:t>Feature Importance commonalities: </a:t>
            </a:r>
            <a:endParaRPr/>
          </a:p>
          <a:p>
            <a:pPr indent="0" lvl="0" marL="0" rtl="0" algn="l">
              <a:spcBef>
                <a:spcPts val="1600"/>
              </a:spcBef>
              <a:spcAft>
                <a:spcPts val="0"/>
              </a:spcAft>
              <a:buNone/>
            </a:pPr>
            <a:r>
              <a:rPr lang="en"/>
              <a:t>	Binary/Five Level: previous failures</a:t>
            </a:r>
            <a:endParaRPr/>
          </a:p>
          <a:p>
            <a:pPr indent="0" lvl="0" marL="0" rtl="0" algn="l">
              <a:spcBef>
                <a:spcPts val="1600"/>
              </a:spcBef>
              <a:spcAft>
                <a:spcPts val="0"/>
              </a:spcAft>
              <a:buNone/>
            </a:pPr>
            <a:r>
              <a:rPr lang="en"/>
              <a:t>	Binary/Regression: interest in pursuing higher education</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Limitations</a:t>
            </a:r>
            <a:endParaRPr/>
          </a:p>
        </p:txBody>
      </p:sp>
      <p:sp>
        <p:nvSpPr>
          <p:cNvPr id="177" name="Google Shape;177;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This analysis did not exhaust all of the machine learning models available to us (e.g. Gradient Boosting, L1 regularized Logistic Regression, Nearest Neighbors) and accuracy could have improved with additional models</a:t>
            </a:r>
            <a:endParaRPr sz="1400"/>
          </a:p>
          <a:p>
            <a:pPr indent="-317500" lvl="0" marL="457200" rtl="0" algn="l">
              <a:spcBef>
                <a:spcPts val="0"/>
              </a:spcBef>
              <a:spcAft>
                <a:spcPts val="0"/>
              </a:spcAft>
              <a:buSzPts val="1400"/>
              <a:buChar char="●"/>
            </a:pPr>
            <a:r>
              <a:rPr lang="en" sz="1400"/>
              <a:t>The data is based on school grades from 2005-2006 (15 years old)</a:t>
            </a:r>
            <a:endParaRPr sz="1400"/>
          </a:p>
          <a:p>
            <a:pPr indent="-317500" lvl="0" marL="457200" rtl="0" algn="l">
              <a:spcBef>
                <a:spcPts val="0"/>
              </a:spcBef>
              <a:spcAft>
                <a:spcPts val="0"/>
              </a:spcAft>
              <a:buSzPts val="1400"/>
              <a:buChar char="●"/>
            </a:pPr>
            <a:r>
              <a:rPr lang="en" sz="1400"/>
              <a:t>For this analysis we only analyzed one school subject (Portuguese). Other subjects can also be important indicators of school success, especially mathematics. </a:t>
            </a:r>
            <a:endParaRPr sz="1400"/>
          </a:p>
          <a:p>
            <a:pPr indent="-317500" lvl="0" marL="457200" rtl="0" algn="l">
              <a:spcBef>
                <a:spcPts val="0"/>
              </a:spcBef>
              <a:spcAft>
                <a:spcPts val="0"/>
              </a:spcAft>
              <a:buSzPts val="1400"/>
              <a:buChar char="●"/>
            </a:pPr>
            <a:r>
              <a:rPr lang="en" sz="1400"/>
              <a:t>Different variable transformations may have resulted in enhanced accuracy.</a:t>
            </a:r>
            <a:endParaRPr sz="1400"/>
          </a:p>
          <a:p>
            <a:pPr indent="0" lvl="0" marL="457200" rtl="0" algn="l">
              <a:spcBef>
                <a:spcPts val="16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Outline</a:t>
            </a:r>
            <a:endParaRPr/>
          </a:p>
        </p:txBody>
      </p:sp>
      <p:sp>
        <p:nvSpPr>
          <p:cNvPr id="93" name="Google Shape;93;p14"/>
          <p:cNvSpPr txBox="1"/>
          <p:nvPr>
            <p:ph idx="1" type="body"/>
          </p:nvPr>
        </p:nvSpPr>
        <p:spPr>
          <a:xfrm>
            <a:off x="729450" y="2078875"/>
            <a:ext cx="7688700" cy="2506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Project Goal:</a:t>
            </a:r>
            <a:r>
              <a:rPr lang="en" sz="1400"/>
              <a:t> Predict the final grades (G3) of secondary school students’ course in “Portuguese” using a combination of socio-demographic and historic education factors as features. A variety of Machine Learning approaches will be used to find the model with the best prediction results.</a:t>
            </a:r>
            <a:endParaRPr sz="1400"/>
          </a:p>
          <a:p>
            <a:pPr indent="-317500" lvl="0" marL="457200" rtl="0" algn="l">
              <a:spcBef>
                <a:spcPts val="0"/>
              </a:spcBef>
              <a:spcAft>
                <a:spcPts val="0"/>
              </a:spcAft>
              <a:buSzPts val="1400"/>
              <a:buChar char="●"/>
            </a:pPr>
            <a:r>
              <a:rPr b="1" lang="en" sz="1400"/>
              <a:t>Data: </a:t>
            </a:r>
            <a:r>
              <a:rPr lang="en" sz="1400"/>
              <a:t>Collected from two Portugese schools during the 2005 - 2006 school year for the Cortez and Silva (2008) study</a:t>
            </a:r>
            <a:endParaRPr sz="1400"/>
          </a:p>
          <a:p>
            <a:pPr indent="-304800" lvl="1" marL="914400" rtl="0" algn="l">
              <a:spcBef>
                <a:spcPts val="0"/>
              </a:spcBef>
              <a:spcAft>
                <a:spcPts val="0"/>
              </a:spcAft>
              <a:buSzPts val="1200"/>
              <a:buChar char="○"/>
            </a:pPr>
            <a:r>
              <a:rPr lang="en" sz="1200"/>
              <a:t>Grades for each student were collect three times during the school year</a:t>
            </a:r>
            <a:endParaRPr sz="1200"/>
          </a:p>
          <a:p>
            <a:pPr indent="-304800" lvl="1" marL="914400" rtl="0" algn="l">
              <a:spcBef>
                <a:spcPts val="0"/>
              </a:spcBef>
              <a:spcAft>
                <a:spcPts val="0"/>
              </a:spcAft>
              <a:buSzPts val="1200"/>
              <a:buChar char="○"/>
            </a:pPr>
            <a:r>
              <a:rPr lang="en" sz="1200"/>
              <a:t>Social, emotional, economic, and other school related variables were collected via surveys</a:t>
            </a:r>
            <a:endParaRPr sz="1200"/>
          </a:p>
          <a:p>
            <a:pPr indent="-317500" lvl="0" marL="457200" rtl="0" algn="l">
              <a:spcBef>
                <a:spcPts val="0"/>
              </a:spcBef>
              <a:spcAft>
                <a:spcPts val="0"/>
              </a:spcAft>
              <a:buSzPts val="1400"/>
              <a:buChar char="●"/>
            </a:pPr>
            <a:r>
              <a:rPr b="1" lang="en" sz="1400"/>
              <a:t>Analysis: </a:t>
            </a:r>
            <a:r>
              <a:rPr lang="en" sz="1400"/>
              <a:t>ML models from SKlearn in Python were used for prediction</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Portuguese language grades for secondary school students in Portugal be accurately predicted, and if so, what are the most important academic and social factors that would contribute to this prediction?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We hypothesize that across a variety of classification and regression models, we will be able to accurately predict Portuguese language grades without having to include G1 and G2 and that some variables will be more significant in our prediction than others.</a:t>
            </a:r>
            <a:endParaRPr/>
          </a:p>
        </p:txBody>
      </p:sp>
      <p:sp>
        <p:nvSpPr>
          <p:cNvPr id="100" name="Google Shape;100;p15"/>
          <p:cNvSpPr txBox="1"/>
          <p:nvPr>
            <p:ph type="title"/>
          </p:nvPr>
        </p:nvSpPr>
        <p:spPr>
          <a:xfrm>
            <a:off x="729450" y="2918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Hypothesis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595550" y="1329800"/>
            <a:ext cx="303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pic>
        <p:nvPicPr>
          <p:cNvPr id="106" name="Google Shape;106;p16"/>
          <p:cNvPicPr preferRelativeResize="0"/>
          <p:nvPr/>
        </p:nvPicPr>
        <p:blipFill>
          <a:blip r:embed="rId3">
            <a:alphaModFix/>
          </a:blip>
          <a:stretch>
            <a:fillRect/>
          </a:stretch>
        </p:blipFill>
        <p:spPr>
          <a:xfrm>
            <a:off x="3760000" y="781000"/>
            <a:ext cx="5384001" cy="4210099"/>
          </a:xfrm>
          <a:prstGeom prst="rect">
            <a:avLst/>
          </a:prstGeom>
          <a:noFill/>
          <a:ln>
            <a:noFill/>
          </a:ln>
        </p:spPr>
      </p:pic>
      <p:pic>
        <p:nvPicPr>
          <p:cNvPr id="107" name="Google Shape;107;p16"/>
          <p:cNvPicPr preferRelativeResize="0"/>
          <p:nvPr/>
        </p:nvPicPr>
        <p:blipFill>
          <a:blip r:embed="rId4">
            <a:alphaModFix/>
          </a:blip>
          <a:stretch>
            <a:fillRect/>
          </a:stretch>
        </p:blipFill>
        <p:spPr>
          <a:xfrm>
            <a:off x="0" y="2143925"/>
            <a:ext cx="3937675" cy="268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Outcomes</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Binary Classification (Pass/Fail)</a:t>
            </a:r>
            <a:endParaRPr sz="1800"/>
          </a:p>
          <a:p>
            <a:pPr indent="-330200" lvl="1" marL="914400" rtl="0" algn="l">
              <a:spcBef>
                <a:spcPts val="0"/>
              </a:spcBef>
              <a:spcAft>
                <a:spcPts val="0"/>
              </a:spcAft>
              <a:buSzPts val="1600"/>
              <a:buChar char="○"/>
            </a:pPr>
            <a:r>
              <a:rPr lang="en" sz="1600"/>
              <a:t>Pass: 10 or greater</a:t>
            </a:r>
            <a:endParaRPr sz="1600"/>
          </a:p>
          <a:p>
            <a:pPr indent="-342900" lvl="0" marL="457200" rtl="0" algn="l">
              <a:spcBef>
                <a:spcPts val="0"/>
              </a:spcBef>
              <a:spcAft>
                <a:spcPts val="0"/>
              </a:spcAft>
              <a:buSzPts val="1800"/>
              <a:buChar char="●"/>
            </a:pPr>
            <a:r>
              <a:rPr lang="en" sz="1800"/>
              <a:t>Multi-Class Classification (5 Levels)</a:t>
            </a:r>
            <a:endParaRPr sz="1800"/>
          </a:p>
          <a:p>
            <a:pPr indent="-342900" lvl="0" marL="457200" rtl="0" algn="l">
              <a:spcBef>
                <a:spcPts val="0"/>
              </a:spcBef>
              <a:spcAft>
                <a:spcPts val="0"/>
              </a:spcAft>
              <a:buSzPts val="1800"/>
              <a:buChar char="●"/>
            </a:pPr>
            <a:r>
              <a:rPr lang="en" sz="1800"/>
              <a:t>Regression (20 Levels)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Classification (Pass/Fail)</a:t>
            </a:r>
            <a:endParaRPr/>
          </a:p>
          <a:p>
            <a:pPr indent="0" lvl="0" marL="0" rtl="0" algn="l">
              <a:spcBef>
                <a:spcPts val="0"/>
              </a:spcBef>
              <a:spcAft>
                <a:spcPts val="0"/>
              </a:spcAft>
              <a:buNone/>
            </a:pPr>
            <a:r>
              <a:t/>
            </a:r>
            <a:endParaRPr b="0"/>
          </a:p>
        </p:txBody>
      </p:sp>
      <p:graphicFrame>
        <p:nvGraphicFramePr>
          <p:cNvPr id="119" name="Google Shape;119;p18"/>
          <p:cNvGraphicFramePr/>
          <p:nvPr/>
        </p:nvGraphicFramePr>
        <p:xfrm>
          <a:off x="64400" y="2223650"/>
          <a:ext cx="3000000" cy="3000000"/>
        </p:xfrm>
        <a:graphic>
          <a:graphicData uri="http://schemas.openxmlformats.org/drawingml/2006/table">
            <a:tbl>
              <a:tblPr>
                <a:noFill/>
                <a:tableStyleId>{0A20E6DE-7273-46F1-8646-D2C4A048245E}</a:tableStyleId>
              </a:tblPr>
              <a:tblGrid>
                <a:gridCol w="5504450"/>
                <a:gridCol w="2017975"/>
                <a:gridCol w="644400"/>
                <a:gridCol w="725600"/>
              </a:tblGrid>
              <a:tr h="650275">
                <a:tc>
                  <a:txBody>
                    <a:bodyPr/>
                    <a:lstStyle/>
                    <a:p>
                      <a:pPr indent="0" lvl="0" marL="0" rtl="0" algn="l">
                        <a:lnSpc>
                          <a:spcPct val="115000"/>
                        </a:lnSpc>
                        <a:spcBef>
                          <a:spcPts val="0"/>
                        </a:spcBef>
                        <a:spcAft>
                          <a:spcPts val="0"/>
                        </a:spcAft>
                        <a:buNone/>
                      </a:pPr>
                      <a:r>
                        <a:rPr b="1" lang="en" sz="1600"/>
                        <a:t>Classification Algorithm</a:t>
                      </a:r>
                      <a:endParaRPr b="1" sz="1600"/>
                    </a:p>
                    <a:p>
                      <a:pPr indent="0" lvl="0" marL="0" rtl="0" algn="l">
                        <a:lnSpc>
                          <a:spcPct val="115000"/>
                        </a:lnSpc>
                        <a:spcBef>
                          <a:spcPts val="0"/>
                        </a:spcBef>
                        <a:spcAft>
                          <a:spcPts val="0"/>
                        </a:spcAft>
                        <a:buNone/>
                      </a:pPr>
                      <a:r>
                        <a:rPr lang="en"/>
                        <a:t>Parameters are for model fit to Variation C</a:t>
                      </a:r>
                      <a:endParaRPr/>
                    </a:p>
                  </a:txBody>
                  <a:tcPr marT="91425" marB="91425" marR="91425" marL="91425"/>
                </a:tc>
                <a:tc>
                  <a:txBody>
                    <a:bodyPr/>
                    <a:lstStyle/>
                    <a:p>
                      <a:pPr indent="0" lvl="0" marL="0" rtl="0" algn="r">
                        <a:lnSpc>
                          <a:spcPct val="115000"/>
                        </a:lnSpc>
                        <a:spcBef>
                          <a:spcPts val="0"/>
                        </a:spcBef>
                        <a:spcAft>
                          <a:spcPts val="0"/>
                        </a:spcAft>
                        <a:buNone/>
                      </a:pPr>
                      <a:r>
                        <a:rPr b="1" lang="en" sz="1600"/>
                        <a:t>A</a:t>
                      </a:r>
                      <a:endParaRPr b="1" sz="1600"/>
                    </a:p>
                  </a:txBody>
                  <a:tcPr marT="91425" marB="91425" marR="91425" marL="91425"/>
                </a:tc>
                <a:tc>
                  <a:txBody>
                    <a:bodyPr/>
                    <a:lstStyle/>
                    <a:p>
                      <a:pPr indent="0" lvl="0" marL="0" rtl="0" algn="r">
                        <a:lnSpc>
                          <a:spcPct val="115000"/>
                        </a:lnSpc>
                        <a:spcBef>
                          <a:spcPts val="0"/>
                        </a:spcBef>
                        <a:spcAft>
                          <a:spcPts val="0"/>
                        </a:spcAft>
                        <a:buNone/>
                      </a:pPr>
                      <a:r>
                        <a:rPr b="1" lang="en" sz="1600"/>
                        <a:t>B</a:t>
                      </a:r>
                      <a:endParaRPr b="1" sz="1600"/>
                    </a:p>
                  </a:txBody>
                  <a:tcPr marT="91425" marB="91425" marR="91425" marL="91425"/>
                </a:tc>
                <a:tc>
                  <a:txBody>
                    <a:bodyPr/>
                    <a:lstStyle/>
                    <a:p>
                      <a:pPr indent="0" lvl="0" marL="0" rtl="0" algn="r">
                        <a:lnSpc>
                          <a:spcPct val="115000"/>
                        </a:lnSpc>
                        <a:spcBef>
                          <a:spcPts val="0"/>
                        </a:spcBef>
                        <a:spcAft>
                          <a:spcPts val="0"/>
                        </a:spcAft>
                        <a:buNone/>
                      </a:pPr>
                      <a:r>
                        <a:rPr b="1" lang="en" sz="1600"/>
                        <a:t>C</a:t>
                      </a:r>
                      <a:endParaRPr b="1" sz="1600"/>
                    </a:p>
                  </a:txBody>
                  <a:tcPr marT="91425" marB="91425" marR="91425" marL="91425"/>
                </a:tc>
              </a:tr>
              <a:tr h="778075">
                <a:tc>
                  <a:txBody>
                    <a:bodyPr/>
                    <a:lstStyle/>
                    <a:p>
                      <a:pPr indent="0" lvl="0" marL="0" rtl="0" algn="l">
                        <a:lnSpc>
                          <a:spcPct val="115000"/>
                        </a:lnSpc>
                        <a:spcBef>
                          <a:spcPts val="0"/>
                        </a:spcBef>
                        <a:spcAft>
                          <a:spcPts val="0"/>
                        </a:spcAft>
                        <a:buNone/>
                      </a:pPr>
                      <a:r>
                        <a:rPr lang="en" sz="1800"/>
                        <a:t>Logistic Regression</a:t>
                      </a:r>
                      <a:endParaRPr sz="1800"/>
                    </a:p>
                    <a:p>
                      <a:pPr indent="0" lvl="0" marL="0" rtl="0" algn="l">
                        <a:lnSpc>
                          <a:spcPct val="115000"/>
                        </a:lnSpc>
                        <a:spcBef>
                          <a:spcPts val="0"/>
                        </a:spcBef>
                        <a:spcAft>
                          <a:spcPts val="0"/>
                        </a:spcAft>
                        <a:buNone/>
                      </a:pPr>
                      <a:r>
                        <a:rPr b="1" lang="en"/>
                        <a:t>C</a:t>
                      </a:r>
                      <a:r>
                        <a:rPr lang="en"/>
                        <a:t>: </a:t>
                      </a:r>
                      <a:r>
                        <a:rPr b="1" i="1" lang="en"/>
                        <a:t>1.0</a:t>
                      </a:r>
                      <a:r>
                        <a:rPr b="1" i="1" lang="en"/>
                        <a:t>, M</a:t>
                      </a:r>
                      <a:r>
                        <a:rPr b="1" lang="en"/>
                        <a:t>ulti class</a:t>
                      </a:r>
                      <a:r>
                        <a:rPr lang="en"/>
                        <a:t>: </a:t>
                      </a:r>
                      <a:r>
                        <a:rPr b="1" i="1" lang="en"/>
                        <a:t>ovr, </a:t>
                      </a:r>
                      <a:r>
                        <a:rPr b="1" lang="en"/>
                        <a:t>Penalty</a:t>
                      </a:r>
                      <a:r>
                        <a:rPr lang="en"/>
                        <a:t>: </a:t>
                      </a:r>
                      <a:r>
                        <a:rPr b="1" i="1" lang="en"/>
                        <a:t>l2</a:t>
                      </a:r>
                      <a:endParaRPr b="1" i="1"/>
                    </a:p>
                  </a:txBody>
                  <a:tcPr marT="91425" marB="91425" marR="91425" marL="91425"/>
                </a:tc>
                <a:tc>
                  <a:txBody>
                    <a:bodyPr/>
                    <a:lstStyle/>
                    <a:p>
                      <a:pPr indent="0" lvl="0" marL="0" rtl="0" algn="r">
                        <a:lnSpc>
                          <a:spcPct val="115000"/>
                        </a:lnSpc>
                        <a:spcBef>
                          <a:spcPts val="0"/>
                        </a:spcBef>
                        <a:spcAft>
                          <a:spcPts val="0"/>
                        </a:spcAft>
                        <a:buNone/>
                      </a:pPr>
                      <a:r>
                        <a:rPr lang="en" sz="1600"/>
                        <a:t>Accuracy = 	.94</a:t>
                      </a:r>
                      <a:endParaRPr sz="1600"/>
                    </a:p>
                    <a:p>
                      <a:pPr indent="0" lvl="0" marL="0" rtl="0" algn="r">
                        <a:lnSpc>
                          <a:spcPct val="115000"/>
                        </a:lnSpc>
                        <a:spcBef>
                          <a:spcPts val="0"/>
                        </a:spcBef>
                        <a:spcAft>
                          <a:spcPts val="0"/>
                        </a:spcAft>
                        <a:buNone/>
                      </a:pPr>
                      <a:r>
                        <a:rPr lang="en" sz="1600"/>
                        <a:t>F1 Avg =          .94</a:t>
                      </a:r>
                      <a:endParaRPr sz="1600"/>
                    </a:p>
                  </a:txBody>
                  <a:tcPr marT="91425" marB="91425" marR="91425" marL="91425"/>
                </a:tc>
                <a:tc>
                  <a:txBody>
                    <a:bodyPr/>
                    <a:lstStyle/>
                    <a:p>
                      <a:pPr indent="0" lvl="0" marL="0" rtl="0" algn="r">
                        <a:lnSpc>
                          <a:spcPct val="115000"/>
                        </a:lnSpc>
                        <a:spcBef>
                          <a:spcPts val="0"/>
                        </a:spcBef>
                        <a:spcAft>
                          <a:spcPts val="0"/>
                        </a:spcAft>
                        <a:buNone/>
                      </a:pPr>
                      <a:r>
                        <a:rPr lang="en" sz="1600"/>
                        <a:t>.91</a:t>
                      </a:r>
                      <a:endParaRPr sz="1600"/>
                    </a:p>
                    <a:p>
                      <a:pPr indent="0" lvl="0" marL="0" rtl="0" algn="r">
                        <a:lnSpc>
                          <a:spcPct val="115000"/>
                        </a:lnSpc>
                        <a:spcBef>
                          <a:spcPts val="0"/>
                        </a:spcBef>
                        <a:spcAft>
                          <a:spcPts val="0"/>
                        </a:spcAft>
                        <a:buNone/>
                      </a:pPr>
                      <a:r>
                        <a:rPr lang="en" sz="1600"/>
                        <a:t>.91</a:t>
                      </a:r>
                      <a:endParaRPr sz="1600"/>
                    </a:p>
                  </a:txBody>
                  <a:tcPr marT="91425" marB="91425" marR="91425" marL="91425"/>
                </a:tc>
                <a:tc>
                  <a:txBody>
                    <a:bodyPr/>
                    <a:lstStyle/>
                    <a:p>
                      <a:pPr indent="0" lvl="0" marL="0" rtl="0" algn="r">
                        <a:lnSpc>
                          <a:spcPct val="115000"/>
                        </a:lnSpc>
                        <a:spcBef>
                          <a:spcPts val="0"/>
                        </a:spcBef>
                        <a:spcAft>
                          <a:spcPts val="0"/>
                        </a:spcAft>
                        <a:buNone/>
                      </a:pPr>
                      <a:r>
                        <a:rPr lang="en" sz="1600"/>
                        <a:t>.90</a:t>
                      </a:r>
                      <a:endParaRPr sz="1600"/>
                    </a:p>
                    <a:p>
                      <a:pPr indent="0" lvl="0" marL="0" rtl="0" algn="r">
                        <a:lnSpc>
                          <a:spcPct val="115000"/>
                        </a:lnSpc>
                        <a:spcBef>
                          <a:spcPts val="0"/>
                        </a:spcBef>
                        <a:spcAft>
                          <a:spcPts val="0"/>
                        </a:spcAft>
                        <a:buNone/>
                      </a:pPr>
                      <a:r>
                        <a:rPr lang="en" sz="1600"/>
                        <a:t>.85</a:t>
                      </a:r>
                      <a:endParaRPr sz="1600"/>
                    </a:p>
                  </a:txBody>
                  <a:tcPr marT="91425" marB="91425" marR="91425" marL="91425"/>
                </a:tc>
              </a:tr>
              <a:tr h="1063650">
                <a:tc>
                  <a:txBody>
                    <a:bodyPr/>
                    <a:lstStyle/>
                    <a:p>
                      <a:pPr indent="0" lvl="0" marL="0" rtl="0" algn="l">
                        <a:lnSpc>
                          <a:spcPct val="115000"/>
                        </a:lnSpc>
                        <a:spcBef>
                          <a:spcPts val="0"/>
                        </a:spcBef>
                        <a:spcAft>
                          <a:spcPts val="0"/>
                        </a:spcAft>
                        <a:buNone/>
                      </a:pPr>
                      <a:r>
                        <a:rPr lang="en" sz="1800"/>
                        <a:t>Random Forest</a:t>
                      </a:r>
                      <a:endParaRPr sz="1800"/>
                    </a:p>
                    <a:p>
                      <a:pPr indent="0" lvl="0" marL="0" rtl="0" algn="l">
                        <a:lnSpc>
                          <a:spcPct val="115000"/>
                        </a:lnSpc>
                        <a:spcBef>
                          <a:spcPts val="0"/>
                        </a:spcBef>
                        <a:spcAft>
                          <a:spcPts val="0"/>
                        </a:spcAft>
                        <a:buNone/>
                      </a:pPr>
                      <a:r>
                        <a:rPr b="1" lang="en"/>
                        <a:t>Max Feat: </a:t>
                      </a:r>
                      <a:r>
                        <a:rPr b="1" i="1" lang="en"/>
                        <a:t>7</a:t>
                      </a:r>
                      <a:r>
                        <a:rPr b="1" i="1" lang="en"/>
                        <a:t>, </a:t>
                      </a:r>
                      <a:r>
                        <a:rPr b="1" lang="en"/>
                        <a:t>N Estimators: </a:t>
                      </a:r>
                      <a:r>
                        <a:rPr b="1" i="1" lang="en"/>
                        <a:t>8</a:t>
                      </a:r>
                      <a:r>
                        <a:rPr b="1" i="1" lang="en"/>
                        <a:t>, </a:t>
                      </a:r>
                      <a:r>
                        <a:rPr b="1" lang="en"/>
                        <a:t>Criterion: </a:t>
                      </a:r>
                      <a:r>
                        <a:rPr b="1" i="1" lang="en"/>
                        <a:t>gini, </a:t>
                      </a:r>
                      <a:r>
                        <a:rPr b="1" lang="en"/>
                        <a:t>Min Samples/Split: </a:t>
                      </a:r>
                      <a:r>
                        <a:rPr b="1" i="1" lang="en"/>
                        <a:t>2</a:t>
                      </a:r>
                      <a:endParaRPr b="1" i="1"/>
                    </a:p>
                  </a:txBody>
                  <a:tcPr marT="91425" marB="91425" marR="91425" marL="91425"/>
                </a:tc>
                <a:tc>
                  <a:txBody>
                    <a:bodyPr/>
                    <a:lstStyle/>
                    <a:p>
                      <a:pPr indent="0" lvl="0" marL="0" rtl="0" algn="r">
                        <a:lnSpc>
                          <a:spcPct val="115000"/>
                        </a:lnSpc>
                        <a:spcBef>
                          <a:spcPts val="0"/>
                        </a:spcBef>
                        <a:spcAft>
                          <a:spcPts val="0"/>
                        </a:spcAft>
                        <a:buNone/>
                      </a:pPr>
                      <a:r>
                        <a:rPr lang="en" sz="1600"/>
                        <a:t>Accuracy =  	.91</a:t>
                      </a:r>
                      <a:endParaRPr sz="1600"/>
                    </a:p>
                    <a:p>
                      <a:pPr indent="0" lvl="0" marL="0" rtl="0" algn="r">
                        <a:lnSpc>
                          <a:spcPct val="115000"/>
                        </a:lnSpc>
                        <a:spcBef>
                          <a:spcPts val="0"/>
                        </a:spcBef>
                        <a:spcAft>
                          <a:spcPts val="0"/>
                        </a:spcAft>
                        <a:buNone/>
                      </a:pPr>
                      <a:r>
                        <a:rPr lang="en" sz="1600"/>
                        <a:t>F1 Avg =          .93</a:t>
                      </a:r>
                      <a:endParaRPr sz="1600"/>
                    </a:p>
                  </a:txBody>
                  <a:tcPr marT="91425" marB="91425" marR="91425" marL="91425"/>
                </a:tc>
                <a:tc>
                  <a:txBody>
                    <a:bodyPr/>
                    <a:lstStyle/>
                    <a:p>
                      <a:pPr indent="0" lvl="0" marL="0" rtl="0" algn="r">
                        <a:lnSpc>
                          <a:spcPct val="115000"/>
                        </a:lnSpc>
                        <a:spcBef>
                          <a:spcPts val="0"/>
                        </a:spcBef>
                        <a:spcAft>
                          <a:spcPts val="0"/>
                        </a:spcAft>
                        <a:buNone/>
                      </a:pPr>
                      <a:r>
                        <a:rPr lang="en" sz="1600"/>
                        <a:t>.91</a:t>
                      </a:r>
                      <a:endParaRPr sz="1600"/>
                    </a:p>
                    <a:p>
                      <a:pPr indent="0" lvl="0" marL="0" rtl="0" algn="r">
                        <a:lnSpc>
                          <a:spcPct val="115000"/>
                        </a:lnSpc>
                        <a:spcBef>
                          <a:spcPts val="0"/>
                        </a:spcBef>
                        <a:spcAft>
                          <a:spcPts val="0"/>
                        </a:spcAft>
                        <a:buNone/>
                      </a:pPr>
                      <a:r>
                        <a:rPr lang="en" sz="1600"/>
                        <a:t>.91</a:t>
                      </a:r>
                      <a:endParaRPr sz="1600"/>
                    </a:p>
                  </a:txBody>
                  <a:tcPr marT="91425" marB="91425" marR="91425" marL="91425"/>
                </a:tc>
                <a:tc>
                  <a:txBody>
                    <a:bodyPr/>
                    <a:lstStyle/>
                    <a:p>
                      <a:pPr indent="0" lvl="0" marL="0" rtl="0" algn="r">
                        <a:lnSpc>
                          <a:spcPct val="115000"/>
                        </a:lnSpc>
                        <a:spcBef>
                          <a:spcPts val="0"/>
                        </a:spcBef>
                        <a:spcAft>
                          <a:spcPts val="0"/>
                        </a:spcAft>
                        <a:buNone/>
                      </a:pPr>
                      <a:r>
                        <a:rPr lang="en" sz="1600"/>
                        <a:t>.90</a:t>
                      </a:r>
                      <a:endParaRPr sz="1600"/>
                    </a:p>
                    <a:p>
                      <a:pPr indent="0" lvl="0" marL="0" rtl="0" algn="r">
                        <a:lnSpc>
                          <a:spcPct val="115000"/>
                        </a:lnSpc>
                        <a:spcBef>
                          <a:spcPts val="0"/>
                        </a:spcBef>
                        <a:spcAft>
                          <a:spcPts val="0"/>
                        </a:spcAft>
                        <a:buNone/>
                      </a:pPr>
                      <a:r>
                        <a:rPr lang="en" sz="1600"/>
                        <a:t>.86</a:t>
                      </a:r>
                      <a:endParaRPr sz="16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1249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Classification Feature Importance</a:t>
            </a:r>
            <a:endParaRPr/>
          </a:p>
        </p:txBody>
      </p:sp>
      <p:sp>
        <p:nvSpPr>
          <p:cNvPr id="125" name="Google Shape;125;p19"/>
          <p:cNvSpPr txBox="1"/>
          <p:nvPr>
            <p:ph idx="1" type="body"/>
          </p:nvPr>
        </p:nvSpPr>
        <p:spPr>
          <a:xfrm>
            <a:off x="339600" y="1785175"/>
            <a:ext cx="4232400" cy="78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RF Gini Index Feature Importance Version C.</a:t>
            </a:r>
            <a:r>
              <a:rPr lang="en"/>
              <a:t>                 Top Variables: “Failures”, “Higher Education”, “School”, “Free Time”, “Mother’s Education”</a:t>
            </a:r>
            <a:endParaRPr/>
          </a:p>
        </p:txBody>
      </p:sp>
      <p:sp>
        <p:nvSpPr>
          <p:cNvPr id="126" name="Google Shape;126;p19"/>
          <p:cNvSpPr txBox="1"/>
          <p:nvPr>
            <p:ph idx="1" type="body"/>
          </p:nvPr>
        </p:nvSpPr>
        <p:spPr>
          <a:xfrm>
            <a:off x="4941225" y="1785175"/>
            <a:ext cx="4107300" cy="78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LogReg Coefficient Feature Importance Version C. </a:t>
            </a:r>
            <a:r>
              <a:rPr lang="en"/>
              <a:t>Top </a:t>
            </a:r>
            <a:r>
              <a:rPr lang="en"/>
              <a:t>Variables: “School”, “Study Time”, “Higher Education”, “Mother’s Education”, “Father’s Education”</a:t>
            </a:r>
            <a:endParaRPr/>
          </a:p>
        </p:txBody>
      </p:sp>
      <p:pic>
        <p:nvPicPr>
          <p:cNvPr id="127" name="Google Shape;127;p19"/>
          <p:cNvPicPr preferRelativeResize="0"/>
          <p:nvPr/>
        </p:nvPicPr>
        <p:blipFill>
          <a:blip r:embed="rId3">
            <a:alphaModFix/>
          </a:blip>
          <a:stretch>
            <a:fillRect/>
          </a:stretch>
        </p:blipFill>
        <p:spPr>
          <a:xfrm>
            <a:off x="4751550" y="2487747"/>
            <a:ext cx="3666600" cy="2655753"/>
          </a:xfrm>
          <a:prstGeom prst="rect">
            <a:avLst/>
          </a:prstGeom>
          <a:noFill/>
          <a:ln>
            <a:noFill/>
          </a:ln>
        </p:spPr>
      </p:pic>
      <p:pic>
        <p:nvPicPr>
          <p:cNvPr id="128" name="Google Shape;128;p19"/>
          <p:cNvPicPr preferRelativeResize="0"/>
          <p:nvPr/>
        </p:nvPicPr>
        <p:blipFill>
          <a:blip r:embed="rId4">
            <a:alphaModFix/>
          </a:blip>
          <a:stretch>
            <a:fillRect/>
          </a:stretch>
        </p:blipFill>
        <p:spPr>
          <a:xfrm>
            <a:off x="420175" y="2590800"/>
            <a:ext cx="3553339" cy="244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5-Level Classification</a:t>
            </a:r>
            <a:endParaRPr/>
          </a:p>
        </p:txBody>
      </p:sp>
      <p:graphicFrame>
        <p:nvGraphicFramePr>
          <p:cNvPr id="134" name="Google Shape;134;p20"/>
          <p:cNvGraphicFramePr/>
          <p:nvPr/>
        </p:nvGraphicFramePr>
        <p:xfrm>
          <a:off x="131625" y="1853850"/>
          <a:ext cx="3000000" cy="3000000"/>
        </p:xfrm>
        <a:graphic>
          <a:graphicData uri="http://schemas.openxmlformats.org/drawingml/2006/table">
            <a:tbl>
              <a:tblPr>
                <a:noFill/>
                <a:tableStyleId>{0A20E6DE-7273-46F1-8646-D2C4A048245E}</a:tableStyleId>
              </a:tblPr>
              <a:tblGrid>
                <a:gridCol w="5504450"/>
                <a:gridCol w="2017975"/>
                <a:gridCol w="644400"/>
                <a:gridCol w="725600"/>
              </a:tblGrid>
              <a:tr h="650275">
                <a:tc>
                  <a:txBody>
                    <a:bodyPr/>
                    <a:lstStyle/>
                    <a:p>
                      <a:pPr indent="0" lvl="0" marL="0" rtl="0" algn="l">
                        <a:lnSpc>
                          <a:spcPct val="115000"/>
                        </a:lnSpc>
                        <a:spcBef>
                          <a:spcPts val="0"/>
                        </a:spcBef>
                        <a:spcAft>
                          <a:spcPts val="0"/>
                        </a:spcAft>
                        <a:buNone/>
                      </a:pPr>
                      <a:r>
                        <a:rPr b="1" lang="en" sz="1600"/>
                        <a:t>Classification Algorithm</a:t>
                      </a:r>
                      <a:endParaRPr b="1" sz="1600"/>
                    </a:p>
                    <a:p>
                      <a:pPr indent="0" lvl="0" marL="0" rtl="0" algn="l">
                        <a:lnSpc>
                          <a:spcPct val="115000"/>
                        </a:lnSpc>
                        <a:spcBef>
                          <a:spcPts val="0"/>
                        </a:spcBef>
                        <a:spcAft>
                          <a:spcPts val="0"/>
                        </a:spcAft>
                        <a:buNone/>
                      </a:pPr>
                      <a:r>
                        <a:rPr lang="en"/>
                        <a:t>Parameters are for model fit to Variation 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t>A</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t>B</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t>C</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8075">
                <a:tc>
                  <a:txBody>
                    <a:bodyPr/>
                    <a:lstStyle/>
                    <a:p>
                      <a:pPr indent="0" lvl="0" marL="0" rtl="0" algn="l">
                        <a:lnSpc>
                          <a:spcPct val="115000"/>
                        </a:lnSpc>
                        <a:spcBef>
                          <a:spcPts val="0"/>
                        </a:spcBef>
                        <a:spcAft>
                          <a:spcPts val="0"/>
                        </a:spcAft>
                        <a:buNone/>
                      </a:pPr>
                      <a:r>
                        <a:rPr lang="en" sz="1800"/>
                        <a:t>Logistic Regression</a:t>
                      </a:r>
                      <a:endParaRPr sz="1800"/>
                    </a:p>
                    <a:p>
                      <a:pPr indent="0" lvl="0" marL="0" rtl="0" algn="l">
                        <a:lnSpc>
                          <a:spcPct val="115000"/>
                        </a:lnSpc>
                        <a:spcBef>
                          <a:spcPts val="0"/>
                        </a:spcBef>
                        <a:spcAft>
                          <a:spcPts val="0"/>
                        </a:spcAft>
                        <a:buNone/>
                      </a:pPr>
                      <a:r>
                        <a:rPr b="1" lang="en"/>
                        <a:t>C</a:t>
                      </a:r>
                      <a:r>
                        <a:rPr lang="en"/>
                        <a:t>: </a:t>
                      </a:r>
                      <a:r>
                        <a:rPr b="1" i="1" lang="en"/>
                        <a:t>0.01, </a:t>
                      </a:r>
                      <a:r>
                        <a:rPr b="1" lang="en"/>
                        <a:t>Random state</a:t>
                      </a:r>
                      <a:r>
                        <a:rPr lang="en"/>
                        <a:t>: </a:t>
                      </a:r>
                      <a:r>
                        <a:rPr b="1" i="1" lang="en"/>
                        <a:t>0, M</a:t>
                      </a:r>
                      <a:r>
                        <a:rPr b="1" lang="en"/>
                        <a:t>ulti class</a:t>
                      </a:r>
                      <a:r>
                        <a:rPr lang="en"/>
                        <a:t>: </a:t>
                      </a:r>
                      <a:r>
                        <a:rPr b="1" i="1" lang="en"/>
                        <a:t>ovr, </a:t>
                      </a:r>
                      <a:r>
                        <a:rPr b="1" lang="en"/>
                        <a:t>Penalty</a:t>
                      </a:r>
                      <a:r>
                        <a:rPr lang="en"/>
                        <a:t>: </a:t>
                      </a:r>
                      <a:r>
                        <a:rPr b="1" i="1" lang="en"/>
                        <a:t>l2</a:t>
                      </a:r>
                      <a:endParaRPr b="1" i="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600"/>
                        <a:t>Accuracy = 	.75</a:t>
                      </a:r>
                      <a:endParaRPr b="1" sz="1600"/>
                    </a:p>
                    <a:p>
                      <a:pPr indent="0" lvl="0" marL="0" rtl="0" algn="r">
                        <a:lnSpc>
                          <a:spcPct val="115000"/>
                        </a:lnSpc>
                        <a:spcBef>
                          <a:spcPts val="0"/>
                        </a:spcBef>
                        <a:spcAft>
                          <a:spcPts val="0"/>
                        </a:spcAft>
                        <a:buNone/>
                      </a:pPr>
                      <a:r>
                        <a:rPr b="1" lang="en" sz="1600"/>
                        <a:t>AUC =          	.94</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600"/>
                        <a:t>.66</a:t>
                      </a:r>
                      <a:endParaRPr b="1" sz="1600"/>
                    </a:p>
                    <a:p>
                      <a:pPr indent="0" lvl="0" marL="0" rtl="0" algn="r">
                        <a:lnSpc>
                          <a:spcPct val="115000"/>
                        </a:lnSpc>
                        <a:spcBef>
                          <a:spcPts val="0"/>
                        </a:spcBef>
                        <a:spcAft>
                          <a:spcPts val="0"/>
                        </a:spcAft>
                        <a:buNone/>
                      </a:pPr>
                      <a:r>
                        <a:rPr b="1" lang="en" sz="1600"/>
                        <a:t>.88</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600"/>
                        <a:t>.37</a:t>
                      </a:r>
                      <a:endParaRPr b="1" sz="1600"/>
                    </a:p>
                    <a:p>
                      <a:pPr indent="0" lvl="0" marL="0" rtl="0" algn="r">
                        <a:lnSpc>
                          <a:spcPct val="115000"/>
                        </a:lnSpc>
                        <a:spcBef>
                          <a:spcPts val="0"/>
                        </a:spcBef>
                        <a:spcAft>
                          <a:spcPts val="0"/>
                        </a:spcAft>
                        <a:buNone/>
                      </a:pPr>
                      <a:r>
                        <a:rPr b="1" lang="en" sz="1600"/>
                        <a:t>.71</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63650">
                <a:tc>
                  <a:txBody>
                    <a:bodyPr/>
                    <a:lstStyle/>
                    <a:p>
                      <a:pPr indent="0" lvl="0" marL="0" rtl="0" algn="l">
                        <a:lnSpc>
                          <a:spcPct val="115000"/>
                        </a:lnSpc>
                        <a:spcBef>
                          <a:spcPts val="0"/>
                        </a:spcBef>
                        <a:spcAft>
                          <a:spcPts val="0"/>
                        </a:spcAft>
                        <a:buNone/>
                      </a:pPr>
                      <a:r>
                        <a:rPr lang="en" sz="1800"/>
                        <a:t>Random Forest</a:t>
                      </a:r>
                      <a:endParaRPr sz="1800"/>
                    </a:p>
                    <a:p>
                      <a:pPr indent="0" lvl="0" marL="0" rtl="0" algn="l">
                        <a:lnSpc>
                          <a:spcPct val="115000"/>
                        </a:lnSpc>
                        <a:spcBef>
                          <a:spcPts val="0"/>
                        </a:spcBef>
                        <a:spcAft>
                          <a:spcPts val="0"/>
                        </a:spcAft>
                        <a:buNone/>
                      </a:pPr>
                      <a:r>
                        <a:rPr b="1" lang="en"/>
                        <a:t>Max Feat: </a:t>
                      </a:r>
                      <a:r>
                        <a:rPr b="1" i="1" lang="en"/>
                        <a:t>sqrt, </a:t>
                      </a:r>
                      <a:r>
                        <a:rPr b="1" lang="en"/>
                        <a:t>N Estimators: </a:t>
                      </a:r>
                      <a:r>
                        <a:rPr b="1" i="1" lang="en"/>
                        <a:t>50, </a:t>
                      </a:r>
                      <a:r>
                        <a:rPr b="1" lang="en"/>
                        <a:t>Max Depth: </a:t>
                      </a:r>
                      <a:r>
                        <a:rPr b="1" i="1" lang="en"/>
                        <a:t>9, </a:t>
                      </a:r>
                      <a:r>
                        <a:rPr b="1" lang="en"/>
                        <a:t>Criterion: </a:t>
                      </a:r>
                      <a:r>
                        <a:rPr b="1" i="1" lang="en"/>
                        <a:t>gini, </a:t>
                      </a:r>
                      <a:r>
                        <a:rPr b="1" lang="en"/>
                        <a:t>Min Samples/Split: </a:t>
                      </a:r>
                      <a:r>
                        <a:rPr b="1" i="1" lang="en"/>
                        <a:t>2, </a:t>
                      </a:r>
                      <a:r>
                        <a:rPr b="1" lang="en"/>
                        <a:t>Random State: </a:t>
                      </a:r>
                      <a:r>
                        <a:rPr b="1" i="1" lang="en"/>
                        <a:t>0</a:t>
                      </a:r>
                      <a:endParaRPr b="1" i="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Accuracy =  	.75</a:t>
                      </a:r>
                      <a:endParaRPr sz="1600"/>
                    </a:p>
                    <a:p>
                      <a:pPr indent="0" lvl="0" marL="0" rtl="0" algn="r">
                        <a:lnSpc>
                          <a:spcPct val="115000"/>
                        </a:lnSpc>
                        <a:spcBef>
                          <a:spcPts val="0"/>
                        </a:spcBef>
                        <a:spcAft>
                          <a:spcPts val="0"/>
                        </a:spcAft>
                        <a:buNone/>
                      </a:pPr>
                      <a:r>
                        <a:rPr lang="en" sz="1600"/>
                        <a:t>AUC =          	.93</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.60</a:t>
                      </a:r>
                      <a:endParaRPr sz="1600"/>
                    </a:p>
                    <a:p>
                      <a:pPr indent="0" lvl="0" marL="0" rtl="0" algn="r">
                        <a:lnSpc>
                          <a:spcPct val="115000"/>
                        </a:lnSpc>
                        <a:spcBef>
                          <a:spcPts val="0"/>
                        </a:spcBef>
                        <a:spcAft>
                          <a:spcPts val="0"/>
                        </a:spcAft>
                        <a:buNone/>
                      </a:pPr>
                      <a:r>
                        <a:rPr lang="en" sz="1600"/>
                        <a:t>.86</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.36</a:t>
                      </a:r>
                      <a:endParaRPr sz="1600"/>
                    </a:p>
                    <a:p>
                      <a:pPr indent="0" lvl="0" marL="0" rtl="0" algn="r">
                        <a:lnSpc>
                          <a:spcPct val="115000"/>
                        </a:lnSpc>
                        <a:spcBef>
                          <a:spcPts val="0"/>
                        </a:spcBef>
                        <a:spcAft>
                          <a:spcPts val="0"/>
                        </a:spcAft>
                        <a:buNone/>
                      </a:pPr>
                      <a:r>
                        <a:rPr lang="en" sz="1600"/>
                        <a:t>.69</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41200">
                <a:tc>
                  <a:txBody>
                    <a:bodyPr/>
                    <a:lstStyle/>
                    <a:p>
                      <a:pPr indent="0" lvl="0" marL="0" rtl="0" algn="l">
                        <a:lnSpc>
                          <a:spcPct val="115000"/>
                        </a:lnSpc>
                        <a:spcBef>
                          <a:spcPts val="0"/>
                        </a:spcBef>
                        <a:spcAft>
                          <a:spcPts val="0"/>
                        </a:spcAft>
                        <a:buNone/>
                      </a:pPr>
                      <a:r>
                        <a:rPr lang="en" sz="1800"/>
                        <a:t>Support Vector Classifier</a:t>
                      </a:r>
                      <a:endParaRPr sz="1800"/>
                    </a:p>
                    <a:p>
                      <a:pPr indent="0" lvl="0" marL="0" rtl="0" algn="l">
                        <a:lnSpc>
                          <a:spcPct val="115000"/>
                        </a:lnSpc>
                        <a:spcBef>
                          <a:spcPts val="0"/>
                        </a:spcBef>
                        <a:spcAft>
                          <a:spcPts val="0"/>
                        </a:spcAft>
                        <a:buNone/>
                      </a:pPr>
                      <a:r>
                        <a:rPr b="1" lang="en"/>
                        <a:t>C: 0.01, Gamma: 0.5, Kernel: poly, Degree: 3, Random State: 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Accuracy =  	.66</a:t>
                      </a:r>
                      <a:endParaRPr sz="1600"/>
                    </a:p>
                    <a:p>
                      <a:pPr indent="0" lvl="0" marL="0" rtl="0" algn="r">
                        <a:lnSpc>
                          <a:spcPct val="115000"/>
                        </a:lnSpc>
                        <a:spcBef>
                          <a:spcPts val="0"/>
                        </a:spcBef>
                        <a:spcAft>
                          <a:spcPts val="0"/>
                        </a:spcAft>
                        <a:buNone/>
                      </a:pPr>
                      <a:r>
                        <a:rPr lang="en" sz="1600"/>
                        <a:t>AUC =          	.92</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.48</a:t>
                      </a:r>
                      <a:endParaRPr sz="1600"/>
                    </a:p>
                    <a:p>
                      <a:pPr indent="0" lvl="0" marL="0" rtl="0" algn="r">
                        <a:lnSpc>
                          <a:spcPct val="115000"/>
                        </a:lnSpc>
                        <a:spcBef>
                          <a:spcPts val="0"/>
                        </a:spcBef>
                        <a:spcAft>
                          <a:spcPts val="0"/>
                        </a:spcAft>
                        <a:buNone/>
                      </a:pPr>
                      <a:r>
                        <a:rPr lang="en" sz="1600"/>
                        <a:t>.85</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600"/>
                        <a:t>.37</a:t>
                      </a:r>
                      <a:endParaRPr sz="1600"/>
                    </a:p>
                    <a:p>
                      <a:pPr indent="0" lvl="0" marL="0" rtl="0" algn="r">
                        <a:lnSpc>
                          <a:spcPct val="115000"/>
                        </a:lnSpc>
                        <a:spcBef>
                          <a:spcPts val="0"/>
                        </a:spcBef>
                        <a:spcAft>
                          <a:spcPts val="0"/>
                        </a:spcAft>
                        <a:buNone/>
                      </a:pPr>
                      <a:r>
                        <a:rPr lang="en" sz="1600"/>
                        <a:t>.70</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1"/>
          <p:cNvPicPr preferRelativeResize="0"/>
          <p:nvPr/>
        </p:nvPicPr>
        <p:blipFill>
          <a:blip r:embed="rId3">
            <a:alphaModFix/>
          </a:blip>
          <a:stretch>
            <a:fillRect/>
          </a:stretch>
        </p:blipFill>
        <p:spPr>
          <a:xfrm>
            <a:off x="5860400" y="1853850"/>
            <a:ext cx="3283601" cy="3289641"/>
          </a:xfrm>
          <a:prstGeom prst="rect">
            <a:avLst/>
          </a:prstGeom>
          <a:noFill/>
          <a:ln>
            <a:noFill/>
          </a:ln>
        </p:spPr>
      </p:pic>
      <p:sp>
        <p:nvSpPr>
          <p:cNvPr id="140" name="Google Shape;140;p2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5-Level Classification Confusion Matrix (C)</a:t>
            </a:r>
            <a:endParaRPr/>
          </a:p>
        </p:txBody>
      </p:sp>
      <p:pic>
        <p:nvPicPr>
          <p:cNvPr id="141" name="Google Shape;141;p21"/>
          <p:cNvPicPr preferRelativeResize="0"/>
          <p:nvPr/>
        </p:nvPicPr>
        <p:blipFill>
          <a:blip r:embed="rId4">
            <a:alphaModFix/>
          </a:blip>
          <a:stretch>
            <a:fillRect/>
          </a:stretch>
        </p:blipFill>
        <p:spPr>
          <a:xfrm>
            <a:off x="2960030" y="1861298"/>
            <a:ext cx="3283601" cy="3274756"/>
          </a:xfrm>
          <a:prstGeom prst="rect">
            <a:avLst/>
          </a:prstGeom>
          <a:noFill/>
          <a:ln>
            <a:noFill/>
          </a:ln>
        </p:spPr>
      </p:pic>
      <p:pic>
        <p:nvPicPr>
          <p:cNvPr id="142" name="Google Shape;142;p21"/>
          <p:cNvPicPr preferRelativeResize="0"/>
          <p:nvPr/>
        </p:nvPicPr>
        <p:blipFill>
          <a:blip r:embed="rId5">
            <a:alphaModFix/>
          </a:blip>
          <a:stretch>
            <a:fillRect/>
          </a:stretch>
        </p:blipFill>
        <p:spPr>
          <a:xfrm>
            <a:off x="71451" y="1853850"/>
            <a:ext cx="3283601" cy="3289650"/>
          </a:xfrm>
          <a:prstGeom prst="rect">
            <a:avLst/>
          </a:prstGeom>
          <a:noFill/>
          <a:ln>
            <a:noFill/>
          </a:ln>
        </p:spPr>
      </p:pic>
      <p:cxnSp>
        <p:nvCxnSpPr>
          <p:cNvPr id="143" name="Google Shape;143;p21"/>
          <p:cNvCxnSpPr/>
          <p:nvPr/>
        </p:nvCxnSpPr>
        <p:spPr>
          <a:xfrm>
            <a:off x="3338775" y="1906250"/>
            <a:ext cx="22500" cy="30792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1"/>
          <p:cNvCxnSpPr/>
          <p:nvPr/>
        </p:nvCxnSpPr>
        <p:spPr>
          <a:xfrm>
            <a:off x="6243625" y="1906250"/>
            <a:ext cx="22500" cy="3079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