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9E4-563D-44F1-9A6E-5EC8CC1BB23C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C7D4-EFFD-43A8-9F3E-05F70B5E7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HV -&gt; Hypervariable Regions, high mutation-rate -&gt; good for finding differences in related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Genetic comparison of Human and Neanderthal mtDNA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BFEEA-3E75-4BA5-8A18-406AD82C98B7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2116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Genetic Analysis</a:t>
            </a:r>
          </a:p>
          <a:p>
            <a:pPr marL="914400" lvl="2" indent="0">
              <a:buNone/>
            </a:pPr>
            <a:r>
              <a:rPr lang="en-GB" dirty="0"/>
              <a:t>2.1 </a:t>
            </a:r>
            <a:r>
              <a:rPr lang="en-GB" i="1" dirty="0"/>
              <a:t>Homo neanderthalensis</a:t>
            </a:r>
            <a:r>
              <a:rPr lang="en-GB" dirty="0"/>
              <a:t> and </a:t>
            </a:r>
            <a:r>
              <a:rPr lang="en-GB" i="1" dirty="0"/>
              <a:t>Homo sapiens </a:t>
            </a:r>
            <a:r>
              <a:rPr lang="en-GB" dirty="0"/>
              <a:t>comparison</a:t>
            </a:r>
          </a:p>
          <a:p>
            <a:pPr marL="914400" lvl="2" indent="0">
              <a:buNone/>
            </a:pPr>
            <a:r>
              <a:rPr lang="en-GB" dirty="0"/>
              <a:t>2.2 mitochondrial DNA</a:t>
            </a:r>
          </a:p>
          <a:p>
            <a:pPr marL="914400" lvl="2" indent="0">
              <a:buNone/>
            </a:pPr>
            <a:r>
              <a:rPr lang="en-GB" dirty="0"/>
              <a:t>2.3 genealogical DNA testing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3C2F85-D2F2-4A46-B6CF-B3F5D589403F}"/>
              </a:ext>
            </a:extLst>
          </p:cNvPr>
          <p:cNvSpPr txBox="1">
            <a:spLocks/>
          </p:cNvSpPr>
          <p:nvPr/>
        </p:nvSpPr>
        <p:spPr>
          <a:xfrm>
            <a:off x="838200" y="3521676"/>
            <a:ext cx="10515600" cy="211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/>
              <a:t>Our Project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Results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Related to Humans</a:t>
            </a:r>
          </a:p>
          <a:p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r>
              <a:rPr lang="en-US" dirty="0"/>
              <a:t>Evolved in Eurasia about 600.000 years ago</a:t>
            </a:r>
          </a:p>
          <a:p>
            <a:r>
              <a:rPr lang="en-US" dirty="0"/>
              <a:t>Extinction: 30.000 years ago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393356" y="203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Neanderthals</a:t>
            </a:r>
            <a:endParaRPr lang="en-GB" sz="4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035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202 differences in mtDNA  compared to humans</a:t>
            </a:r>
          </a:p>
          <a:p>
            <a:r>
              <a:rPr lang="en-GB" dirty="0"/>
              <a:t>Probable 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361491" y="1353699"/>
            <a:ext cx="7649275" cy="52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57F-CE93-4479-A042-526FB51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138112"/>
            <a:ext cx="10515600" cy="1325563"/>
          </a:xfrm>
        </p:spPr>
        <p:txBody>
          <a:bodyPr/>
          <a:lstStyle/>
          <a:p>
            <a:r>
              <a:rPr lang="en-GB" dirty="0"/>
              <a:t>Mitochondrial DNA (mtDNA)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9412-6CE7-48FA-A418-EBA2DE5A8075}"/>
              </a:ext>
            </a:extLst>
          </p:cNvPr>
          <p:cNvSpPr txBox="1"/>
          <p:nvPr/>
        </p:nvSpPr>
        <p:spPr>
          <a:xfrm>
            <a:off x="710058" y="1463675"/>
            <a:ext cx="59456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16,569 base pairs form 37 genes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Maternally inherited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No recombination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 mutations only through evolution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Coding Region and Control Region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Control Region HV-I and HV-II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27DB7-5346-4414-B54B-C91006E67130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E9AB-9459-4BC2-8787-1EAE4370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5772"/>
            <a:ext cx="5279999" cy="5029200"/>
          </a:xfrm>
        </p:spPr>
      </p:pic>
    </p:spTree>
    <p:extLst>
      <p:ext uri="{BB962C8B-B14F-4D97-AF65-F5344CB8AC3E}">
        <p14:creationId xmlns:p14="http://schemas.microsoft.com/office/powerpoint/2010/main" val="20872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EB4-C391-477E-B821-FEE7A898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88" y="11576"/>
            <a:ext cx="10515600" cy="1325563"/>
          </a:xfrm>
        </p:spPr>
        <p:txBody>
          <a:bodyPr/>
          <a:lstStyle/>
          <a:p>
            <a:r>
              <a:rPr lang="en-GB" dirty="0"/>
              <a:t>Genealogical DNA-Testing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8547E-A311-499F-A13F-F6CDFC2DE048}"/>
              </a:ext>
            </a:extLst>
          </p:cNvPr>
          <p:cNvSpPr/>
          <p:nvPr/>
        </p:nvSpPr>
        <p:spPr>
          <a:xfrm>
            <a:off x="504567" y="1480174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7FD3-B948-410E-8517-F9C7FBE0C5CC}"/>
              </a:ext>
            </a:extLst>
          </p:cNvPr>
          <p:cNvSpPr txBox="1"/>
          <p:nvPr/>
        </p:nvSpPr>
        <p:spPr>
          <a:xfrm>
            <a:off x="700215" y="1480174"/>
            <a:ext cx="319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Alignment</a:t>
            </a:r>
            <a:r>
              <a:rPr lang="en-GB" sz="2800" dirty="0"/>
              <a:t>: Compare Sequences and find Nucleotide Substitutions</a:t>
            </a:r>
          </a:p>
          <a:p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8CEC5-C062-4FEF-914E-A2FEBD95BAFB}"/>
              </a:ext>
            </a:extLst>
          </p:cNvPr>
          <p:cNvSpPr/>
          <p:nvPr/>
        </p:nvSpPr>
        <p:spPr>
          <a:xfrm>
            <a:off x="2710248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74CA9-9A82-4B10-A151-BECC7A9CB376}"/>
              </a:ext>
            </a:extLst>
          </p:cNvPr>
          <p:cNvSpPr txBox="1"/>
          <p:nvPr/>
        </p:nvSpPr>
        <p:spPr>
          <a:xfrm>
            <a:off x="2905896" y="4552109"/>
            <a:ext cx="319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differences to create Distance-Matrix (Jukes-Cantor)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AC1ED-299B-46C1-811B-B8CBCBBCA186}"/>
              </a:ext>
            </a:extLst>
          </p:cNvPr>
          <p:cNvSpPr/>
          <p:nvPr/>
        </p:nvSpPr>
        <p:spPr>
          <a:xfrm>
            <a:off x="5676384" y="1494301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D6FF-8A79-4AAA-9B61-85FCBB1C54FA}"/>
              </a:ext>
            </a:extLst>
          </p:cNvPr>
          <p:cNvSpPr txBox="1"/>
          <p:nvPr/>
        </p:nvSpPr>
        <p:spPr>
          <a:xfrm>
            <a:off x="5872032" y="1528734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Compute Phylogenetic Tree (UPGMA)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6BC65-3F54-4BD3-9715-C2862F19B844}"/>
              </a:ext>
            </a:extLst>
          </p:cNvPr>
          <p:cNvSpPr/>
          <p:nvPr/>
        </p:nvSpPr>
        <p:spPr>
          <a:xfrm>
            <a:off x="7814620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421A8-F220-4B81-A856-5EF589925142}"/>
              </a:ext>
            </a:extLst>
          </p:cNvPr>
          <p:cNvSpPr txBox="1"/>
          <p:nvPr/>
        </p:nvSpPr>
        <p:spPr>
          <a:xfrm>
            <a:off x="8010268" y="4552109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Deduce relatedness and geneflow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F444DA-807E-4B2B-BF15-5CFF72BE2FC9}"/>
              </a:ext>
            </a:extLst>
          </p:cNvPr>
          <p:cNvSpPr/>
          <p:nvPr/>
        </p:nvSpPr>
        <p:spPr>
          <a:xfrm rot="2930962">
            <a:off x="2212615" y="3762006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40165-C64B-4181-A91B-DFAFDA98BBB7}"/>
              </a:ext>
            </a:extLst>
          </p:cNvPr>
          <p:cNvSpPr/>
          <p:nvPr/>
        </p:nvSpPr>
        <p:spPr>
          <a:xfrm rot="18640899">
            <a:off x="5021202" y="3753529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435A68-43FB-449D-B305-7A4D4C532C17}"/>
              </a:ext>
            </a:extLst>
          </p:cNvPr>
          <p:cNvSpPr/>
          <p:nvPr/>
        </p:nvSpPr>
        <p:spPr>
          <a:xfrm rot="2930962">
            <a:off x="8068556" y="3728627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728AB-5975-44D2-9033-5EDD6F6F1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035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Genetic Distances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19CFBC-B260-4467-83F8-37C6A613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1" y="1253330"/>
            <a:ext cx="5645062" cy="5604669"/>
          </a:xfrm>
        </p:spPr>
      </p:pic>
    </p:spTree>
    <p:extLst>
      <p:ext uri="{BB962C8B-B14F-4D97-AF65-F5344CB8AC3E}">
        <p14:creationId xmlns:p14="http://schemas.microsoft.com/office/powerpoint/2010/main" val="28195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7436-33CA-4F19-B60E-0F2DFF56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1D47-F7B3-492B-AA9A-1E13A19F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1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AE33-1039-4E3C-A59B-F066EA3B96D4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165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Genetic comparison of Human and Neanderthal mtDNA </vt:lpstr>
      <vt:lpstr>Contents</vt:lpstr>
      <vt:lpstr>PowerPoint Presentation</vt:lpstr>
      <vt:lpstr>Neanderthals and Humans</vt:lpstr>
      <vt:lpstr>Mitochondrial DNA (mtDNA)</vt:lpstr>
      <vt:lpstr>Genealogical DNA-Testing</vt:lpstr>
      <vt:lpstr>Genetic Distances</vt:lpstr>
      <vt:lpstr>PowerPoint Presentation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14</cp:revision>
  <dcterms:created xsi:type="dcterms:W3CDTF">2019-03-26T14:00:42Z</dcterms:created>
  <dcterms:modified xsi:type="dcterms:W3CDTF">2019-03-28T08:32:08Z</dcterms:modified>
</cp:coreProperties>
</file>