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841" autoAdjust="0"/>
  </p:normalViewPr>
  <p:slideViewPr>
    <p:cSldViewPr snapToGrid="0">
      <p:cViewPr varScale="1">
        <p:scale>
          <a:sx n="62" d="100"/>
          <a:sy n="62" d="100"/>
        </p:scale>
        <p:origin x="81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9E4-563D-44F1-9A6E-5EC8CC1BB23C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C7D4-EFFD-43A8-9F3E-05F70B5E7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5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HV -&gt; Hypervariable Regions, high mutation-rate -&gt; good for finding differences in related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C7D4-EFFD-43A8-9F3E-05F70B5E7F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7819-690A-4066-A586-C5E60D46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EB35-E59C-4D1E-A4AB-50D9F4AF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0071-F594-4EF2-8705-C18DD9C6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906E-2F36-4C23-AC0D-6875AAB7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09B8-31B3-4BF8-99CB-C3C8A182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FDD-6932-4721-BC8F-20F3FAE2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DEF0-AA42-43ED-BA45-2A2758F0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5884-1A0B-4DE2-8619-2DB9426E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12F0-5276-4A16-A9F2-B59221F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5D07-C44F-45E4-9EF5-11B73BDF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2B4B-20EC-468B-9B61-A9A056008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3C782-A540-4B4F-A5D8-C384DBAF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BA33-E9FA-43EA-9EC4-43F78B7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D146-C6EB-4915-B9B7-0AB548C3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C133-1B4D-4C5F-841A-C4BC386D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1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6D0-9FCE-4ADD-B8FC-2E9EBD3C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DB7D-CBA6-4313-B04D-1CC99F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F67E-32F1-4CB2-8F1F-5D7A9AA5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F462-8382-4304-8C68-A567D943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E6AF-9A20-4242-8C67-37E7C7A1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4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2111-0854-4AC4-9D62-81291C1F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DBA1-6388-4812-A074-F477D912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6925-63D1-4EEC-936E-34C1970E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7CC7-02A4-4081-8FFA-B9AD3889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88F8-5977-41F0-A80E-92EEF034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1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0028-FE42-4561-87BF-3C92B064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4FEE-1482-404F-A52B-E3AADD348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D7EC-9A38-4E85-B677-07910390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75FD-2138-4655-AE1A-E8705CF1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6C18-6B8B-43F3-B8A8-8AAB7BAB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1129-1841-4AF6-8CF1-BAEB632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2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E5B-17DD-46B6-B578-F26BA21D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0C4B-CEAA-414E-8111-36E30D38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1075F-F0FD-46F5-B190-F1D88C1C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847F-E7AF-4EB8-A881-153C669C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C9143-186B-472A-B9A3-9772013A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7BBAA-BC76-4F4A-990B-B4EC9369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42075-A5AC-4422-8869-1D1560E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3C2B5-029D-4DE9-9735-DBBCBB85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3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BFD8-51FF-447E-86D2-516DFC9E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EF56-D343-4274-8369-4FA7919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528A-C7E3-45F7-8652-922F91B4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7FC55-043E-45A0-B59C-04801F9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8C960-5FD9-4EF0-A8B4-F3B6E0E6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C85C8-4544-4F41-B2C9-E24205F4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292F-814D-44A4-A026-850010AF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0C6F-53A9-4210-9B27-ED596017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A47A-42CD-482E-9029-78C88DCA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7573-5182-4F78-B0BC-C29DC50C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15E9-9841-46B0-ADBC-7EA0480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469B-45CC-4D50-9780-E64FA69F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FDF4-0991-4BF9-A59A-B230BD5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5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1FE-BD00-4C54-AD85-8BDA1FAF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003B1-369E-4859-9719-64286597D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DBC0D-00F8-4DE4-9A94-A0C3C034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AE70-7A65-46C0-A117-C49A5C2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001F-BA71-4CDF-9FA1-0AFF560F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D8C1-E690-4E52-A1E6-CCCE7F0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6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ADCF5-7AED-4C52-9DAD-DDC8F5D4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D432-EEC7-42F0-BE73-931A038C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6105-65D6-49DA-B2FF-5FF4E598D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9003-C3AA-4384-801D-16F1CD2B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DC94-4F4B-4A57-B272-94EA9D57E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eople/8435962@N06" TargetMode="External"/><Relationship Id="rId2" Type="http://schemas.openxmlformats.org/officeDocument/2006/relationships/hyperlink" Target="https://www.theverge.com/2017/10/9/16448412/neanderthal-stone-age-human-genes-dna-schizophrenia-cholesterol-hair-skin-loneli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User:Manudouz" TargetMode="External"/><Relationship Id="rId5" Type="http://schemas.openxmlformats.org/officeDocument/2006/relationships/hyperlink" Target="http://news.bbc.co.uk/nol/shared/spl/hi/sci_nat/10/neanderthal/img/neanderthals_786.gif" TargetMode="External"/><Relationship Id="rId4" Type="http://schemas.openxmlformats.org/officeDocument/2006/relationships/hyperlink" Target="https://www.flickr.com/photos/8435962@N06/236781711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5BF-E0EF-49BE-A62B-794C3150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dirty="0"/>
              <a:t>Genetic comparison of Human and Neanderthal mtDNA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20FD-F1C6-46ED-ABA5-720CC4EA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Stephan, Max, Laksan, Sebastian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6C61F-A5F0-4DBB-9E71-9226891E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6" r="838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8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F22-EF95-4693-82AE-748951B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Picture Courtesies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4F00-8732-43CA-A6D9-4F42BF43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 picture: </a:t>
            </a:r>
            <a:r>
              <a:rPr lang="en-GB" dirty="0" err="1"/>
              <a:t>hairymuseummat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https://www.theverge.com/2017/10/9/16448412/neanderthal-stone-age-human-genes-dna-schizophrenia-cholesterol-hair-skin-loneliness</a:t>
            </a:r>
            <a:endParaRPr lang="en-GB" dirty="0"/>
          </a:p>
          <a:p>
            <a:r>
              <a:rPr lang="en-GB" dirty="0"/>
              <a:t>Neanderthal skeleton:</a:t>
            </a:r>
            <a:br>
              <a:rPr lang="en-GB" dirty="0"/>
            </a:br>
            <a:r>
              <a:rPr lang="en-GB" dirty="0">
                <a:hlinkClick r:id="rId3"/>
              </a:rPr>
              <a:t>Claire Houck</a:t>
            </a:r>
            <a:r>
              <a:rPr lang="en-GB" dirty="0"/>
              <a:t> from New York City, USA - </a:t>
            </a:r>
            <a:r>
              <a:rPr lang="en-GB" dirty="0">
                <a:hlinkClick r:id="rId4"/>
              </a:rPr>
              <a:t>Neanderthal Skeleton</a:t>
            </a:r>
            <a:endParaRPr lang="en-GB" dirty="0"/>
          </a:p>
          <a:p>
            <a:r>
              <a:rPr lang="en-GB" dirty="0"/>
              <a:t>geneflow picture: </a:t>
            </a:r>
            <a:r>
              <a:rPr lang="en-GB" dirty="0">
                <a:hlinkClick r:id="rId5"/>
              </a:rPr>
              <a:t>http://news.bbc.co.uk/nol/shared/spl/hi/sci_nat/10/neanderthal/img/neanderthals_786.gif</a:t>
            </a:r>
            <a:endParaRPr lang="en-GB" dirty="0"/>
          </a:p>
          <a:p>
            <a:r>
              <a:rPr lang="en-GB" dirty="0" err="1"/>
              <a:t>mtDNA</a:t>
            </a:r>
            <a:r>
              <a:rPr lang="en-GB" dirty="0"/>
              <a:t> Picture: </a:t>
            </a:r>
            <a:r>
              <a:rPr lang="en-GB" b="1" i="1" dirty="0">
                <a:hlinkClick r:id="rId6"/>
              </a:rPr>
              <a:t>Emmanuel </a:t>
            </a:r>
            <a:r>
              <a:rPr lang="en-GB" b="1" i="1" dirty="0" err="1">
                <a:hlinkClick r:id="rId6"/>
              </a:rPr>
              <a:t>Douzery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BFEEA-3E75-4BA5-8A18-406AD82C98B7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469AF-496A-431A-AA0D-AC067AA8DC9F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8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17FB-B158-4217-A665-EB88379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92FC-C77B-4A66-92B1-BAE66DA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083113" cy="463695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Neanderthals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Genetic Analysis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3"/>
            </a:pPr>
            <a:r>
              <a:rPr lang="en-GB" dirty="0"/>
              <a:t>Experimental procedure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3"/>
            </a:pPr>
            <a:r>
              <a:rPr lang="en-GB" dirty="0"/>
              <a:t>Results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3"/>
            </a:pPr>
            <a:r>
              <a:rPr lang="en-GB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C7235-38EF-4634-AD01-1933B7ABF186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D6487D-310B-4F6A-BFB3-FE6303C555CA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8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4D6671-0FF8-4931-AEE1-3064CAFA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9" y="1732563"/>
            <a:ext cx="6505575" cy="4351338"/>
          </a:xfrm>
        </p:spPr>
        <p:txBody>
          <a:bodyPr>
            <a:normAutofit/>
          </a:bodyPr>
          <a:lstStyle/>
          <a:p>
            <a:r>
              <a:rPr lang="en-US" dirty="0"/>
              <a:t>Related to Humans</a:t>
            </a:r>
          </a:p>
          <a:p>
            <a:r>
              <a:rPr lang="en-US" dirty="0"/>
              <a:t>Latest common ancestor: </a:t>
            </a:r>
            <a:r>
              <a:rPr lang="en-US" i="1" dirty="0"/>
              <a:t>Homo erectus</a:t>
            </a:r>
          </a:p>
          <a:p>
            <a:r>
              <a:rPr lang="en-US" dirty="0"/>
              <a:t>Evolved in Eurasia about 600.000 years ago</a:t>
            </a:r>
          </a:p>
          <a:p>
            <a:r>
              <a:rPr lang="en-US" dirty="0"/>
              <a:t>Extinction: 30.000 years ago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5CB88AD-3359-454B-B6E6-F690055A3581}"/>
              </a:ext>
            </a:extLst>
          </p:cNvPr>
          <p:cNvSpPr txBox="1">
            <a:spLocks/>
          </p:cNvSpPr>
          <p:nvPr/>
        </p:nvSpPr>
        <p:spPr>
          <a:xfrm>
            <a:off x="838200" y="40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/>
              <a:t>Neanderthals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B9419B-2DD2-4619-B8D6-0BC482E6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65" y="0"/>
            <a:ext cx="322853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C444E0-3D17-4FDA-937A-556518FFDFCF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1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84" y="-44417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Neanderthals and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B206-7674-4C9C-B911-7D91983C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84" y="1627917"/>
            <a:ext cx="3797807" cy="4351338"/>
          </a:xfrm>
        </p:spPr>
        <p:txBody>
          <a:bodyPr>
            <a:normAutofit/>
          </a:bodyPr>
          <a:lstStyle/>
          <a:p>
            <a:r>
              <a:rPr lang="en-GB" dirty="0"/>
              <a:t>202 differences in mtDNA  compared to humans</a:t>
            </a:r>
          </a:p>
          <a:p>
            <a:r>
              <a:rPr lang="en-GB" dirty="0"/>
              <a:t>Probable geneflow from Neanderthals to Humans</a:t>
            </a:r>
          </a:p>
          <a:p>
            <a:r>
              <a:rPr lang="en-US" dirty="0"/>
              <a:t>Gene mixing estimated at 1.15% to 1.3% in autosomes</a:t>
            </a:r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FA847-195B-476D-8F93-08A1168A9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-4" b="-4"/>
          <a:stretch/>
        </p:blipFill>
        <p:spPr>
          <a:xfrm>
            <a:off x="4361491" y="1353699"/>
            <a:ext cx="7649275" cy="524339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659880-42CF-4869-9B2F-96ABCCF23137}"/>
              </a:ext>
            </a:extLst>
          </p:cNvPr>
          <p:cNvCxnSpPr>
            <a:cxnSpLocks/>
          </p:cNvCxnSpPr>
          <p:nvPr/>
        </p:nvCxnSpPr>
        <p:spPr>
          <a:xfrm>
            <a:off x="654908" y="1037968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557F-CE93-4479-A042-526FB516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6" y="24113"/>
            <a:ext cx="10515600" cy="1325563"/>
          </a:xfrm>
        </p:spPr>
        <p:txBody>
          <a:bodyPr/>
          <a:lstStyle/>
          <a:p>
            <a:r>
              <a:rPr lang="en-GB" sz="2800" dirty="0"/>
              <a:t>Genetic Analysis</a:t>
            </a:r>
            <a:br>
              <a:rPr lang="en-GB" dirty="0"/>
            </a:br>
            <a:r>
              <a:rPr lang="en-GB" dirty="0"/>
              <a:t>Mitochondrial DNA (mtDNA)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89412-6CE7-48FA-A418-EBA2DE5A8075}"/>
              </a:ext>
            </a:extLst>
          </p:cNvPr>
          <p:cNvSpPr txBox="1"/>
          <p:nvPr/>
        </p:nvSpPr>
        <p:spPr>
          <a:xfrm>
            <a:off x="710058" y="1463675"/>
            <a:ext cx="594565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16,569 base pairs form 37 genes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Maternally inherited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No recombination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ym typeface="Wingdings" panose="05000000000000000000" pitchFamily="2" charset="2"/>
              </a:rPr>
              <a:t>	 mutations only through evolution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Coding Region and Control Region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Region of interest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	</a:t>
            </a:r>
            <a:r>
              <a:rPr lang="en-GB" sz="2800" dirty="0">
                <a:sym typeface="Wingdings" panose="05000000000000000000" pitchFamily="2" charset="2"/>
              </a:rPr>
              <a:t> Control Region HV-I and HV-II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27DB7-5346-4414-B54B-C91006E67130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CE9AB-9459-4BC2-8787-1EAE43703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5772"/>
            <a:ext cx="5279999" cy="502920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8897BC-5E3B-47AC-AD7C-404E8816015B}"/>
              </a:ext>
            </a:extLst>
          </p:cNvPr>
          <p:cNvCxnSpPr>
            <a:cxnSpLocks/>
          </p:cNvCxnSpPr>
          <p:nvPr/>
        </p:nvCxnSpPr>
        <p:spPr>
          <a:xfrm>
            <a:off x="506627" y="1235676"/>
            <a:ext cx="646258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6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EB4-C391-477E-B821-FEE7A898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06" y="-111217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Genetic Analysis</a:t>
            </a:r>
            <a:br>
              <a:rPr lang="en-GB" dirty="0"/>
            </a:br>
            <a:r>
              <a:rPr lang="en-GB" dirty="0"/>
              <a:t>Genealogical DNA-Testing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98547E-A311-499F-A13F-F6CDFC2DE048}"/>
              </a:ext>
            </a:extLst>
          </p:cNvPr>
          <p:cNvSpPr/>
          <p:nvPr/>
        </p:nvSpPr>
        <p:spPr>
          <a:xfrm>
            <a:off x="504567" y="1480174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B7FD3-B948-410E-8517-F9C7FBE0C5CC}"/>
              </a:ext>
            </a:extLst>
          </p:cNvPr>
          <p:cNvSpPr txBox="1"/>
          <p:nvPr/>
        </p:nvSpPr>
        <p:spPr>
          <a:xfrm>
            <a:off x="700215" y="1480174"/>
            <a:ext cx="3190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Alignment</a:t>
            </a:r>
            <a:r>
              <a:rPr lang="en-GB" sz="2800" dirty="0"/>
              <a:t>: Compare Sequences and find Nucleotide Substitutions</a:t>
            </a:r>
          </a:p>
          <a:p>
            <a:endParaRPr lang="en-GB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88CEC5-C062-4FEF-914E-A2FEBD95BAFB}"/>
              </a:ext>
            </a:extLst>
          </p:cNvPr>
          <p:cNvSpPr/>
          <p:nvPr/>
        </p:nvSpPr>
        <p:spPr>
          <a:xfrm>
            <a:off x="2710248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74CA9-9A82-4B10-A151-BECC7A9CB376}"/>
              </a:ext>
            </a:extLst>
          </p:cNvPr>
          <p:cNvSpPr txBox="1"/>
          <p:nvPr/>
        </p:nvSpPr>
        <p:spPr>
          <a:xfrm>
            <a:off x="2905896" y="4552109"/>
            <a:ext cx="3190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differences to create Distance-Matrix (Jukes-Cantor)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1AC1ED-299B-46C1-811B-B8CBCBBCA186}"/>
              </a:ext>
            </a:extLst>
          </p:cNvPr>
          <p:cNvSpPr/>
          <p:nvPr/>
        </p:nvSpPr>
        <p:spPr>
          <a:xfrm>
            <a:off x="5676384" y="1494301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ED6FF-8A79-4AAA-9B61-85FCBB1C54FA}"/>
              </a:ext>
            </a:extLst>
          </p:cNvPr>
          <p:cNvSpPr txBox="1"/>
          <p:nvPr/>
        </p:nvSpPr>
        <p:spPr>
          <a:xfrm>
            <a:off x="5872032" y="1528734"/>
            <a:ext cx="3190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Compute Phylogenetic Tree (UPGMA)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06BC65-3F54-4BD3-9715-C2862F19B844}"/>
              </a:ext>
            </a:extLst>
          </p:cNvPr>
          <p:cNvSpPr/>
          <p:nvPr/>
        </p:nvSpPr>
        <p:spPr>
          <a:xfrm>
            <a:off x="7814620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421A8-F220-4B81-A856-5EF589925142}"/>
              </a:ext>
            </a:extLst>
          </p:cNvPr>
          <p:cNvSpPr txBox="1"/>
          <p:nvPr/>
        </p:nvSpPr>
        <p:spPr>
          <a:xfrm>
            <a:off x="8010268" y="4552109"/>
            <a:ext cx="3190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Deduce relatedness and geneflow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3F444DA-807E-4B2B-BF15-5CFF72BE2FC9}"/>
              </a:ext>
            </a:extLst>
          </p:cNvPr>
          <p:cNvSpPr/>
          <p:nvPr/>
        </p:nvSpPr>
        <p:spPr>
          <a:xfrm rot="2930962">
            <a:off x="2212615" y="3762006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8040165-C64B-4181-A91B-DFAFDA98BBB7}"/>
              </a:ext>
            </a:extLst>
          </p:cNvPr>
          <p:cNvSpPr/>
          <p:nvPr/>
        </p:nvSpPr>
        <p:spPr>
          <a:xfrm rot="18640899">
            <a:off x="5021202" y="3753529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C435A68-43FB-449D-B305-7A4D4C532C17}"/>
              </a:ext>
            </a:extLst>
          </p:cNvPr>
          <p:cNvSpPr/>
          <p:nvPr/>
        </p:nvSpPr>
        <p:spPr>
          <a:xfrm rot="2930962">
            <a:off x="8068556" y="3728627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D728AB-5975-44D2-9033-5EDD6F6F1CF1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087278-9574-45EA-96A2-DCBA47C02674}"/>
              </a:ext>
            </a:extLst>
          </p:cNvPr>
          <p:cNvCxnSpPr>
            <a:cxnSpLocks/>
          </p:cNvCxnSpPr>
          <p:nvPr/>
        </p:nvCxnSpPr>
        <p:spPr>
          <a:xfrm>
            <a:off x="252606" y="1112109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1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C94A4-0A24-4B3C-BAFB-E3CDA7D9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5" y="5152767"/>
            <a:ext cx="7113094" cy="1322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5" y="3618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Experimental procedure</a:t>
            </a:r>
            <a:br>
              <a:rPr lang="en-GB" sz="4800" dirty="0"/>
            </a:br>
            <a:r>
              <a:rPr lang="en-GB" sz="4800" dirty="0"/>
              <a:t>Genetic Distances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19CFBC-B260-4467-83F8-37C6A613F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3" y="1043760"/>
            <a:ext cx="5856144" cy="581424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77E765-2564-464C-AD65-0A702B5FA6C4}"/>
              </a:ext>
            </a:extLst>
          </p:cNvPr>
          <p:cNvSpPr/>
          <p:nvPr/>
        </p:nvSpPr>
        <p:spPr>
          <a:xfrm>
            <a:off x="282145" y="1422686"/>
            <a:ext cx="774974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Calculated mean distances…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among any two H. sapiens:</a:t>
            </a:r>
          </a:p>
          <a:p>
            <a:pPr lvl="1"/>
            <a:r>
              <a:rPr lang="en-US" altLang="en-US" sz="2400" dirty="0">
                <a:latin typeface="Arial Unicode MS"/>
              </a:rPr>
              <a:t>		0.0890</a:t>
            </a:r>
            <a:r>
              <a:rPr lang="en-US" altLang="en-US" sz="2000" dirty="0"/>
              <a:t> 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between Neanderthal and any </a:t>
            </a:r>
          </a:p>
          <a:p>
            <a:pPr lvl="1"/>
            <a:r>
              <a:rPr lang="en-GB" sz="2400" dirty="0"/>
              <a:t>     modern human:</a:t>
            </a:r>
          </a:p>
          <a:p>
            <a:r>
              <a:rPr lang="en-GB" sz="2400" dirty="0"/>
              <a:t>		</a:t>
            </a:r>
            <a:r>
              <a:rPr lang="en-US" altLang="en-US" sz="2400" dirty="0">
                <a:latin typeface="Arial Unicode MS"/>
              </a:rPr>
              <a:t>1.0739</a:t>
            </a:r>
            <a:r>
              <a:rPr lang="en-US" altLang="en-US" sz="20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GB" sz="2400" dirty="0"/>
          </a:p>
          <a:p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FEE42-32F1-450E-B860-A51F36F58358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6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2EFEEB-EF18-44DA-B0B0-9BC364071594}"/>
              </a:ext>
            </a:extLst>
          </p:cNvPr>
          <p:cNvSpPr txBox="1">
            <a:spLocks/>
          </p:cNvSpPr>
          <p:nvPr/>
        </p:nvSpPr>
        <p:spPr>
          <a:xfrm>
            <a:off x="282145" y="3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/>
              <a:t>Experimental procedure</a:t>
            </a:r>
            <a:br>
              <a:rPr lang="en-GB" sz="4800"/>
            </a:br>
            <a:r>
              <a:rPr lang="en-GB" sz="4800"/>
              <a:t>Genetic Distances</a:t>
            </a:r>
            <a:endParaRPr lang="en-GB" sz="4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38E47E-D24E-495E-AE36-9E8A64C598EC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C333F5-FF0A-4F14-84ED-DE5727AC3232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7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7427-C717-49CC-9361-8F71A094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776F-585B-44A1-8F12-F437FC01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CAE33-1039-4E3C-A59B-F066EA3B96D4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66C3A4-5BB5-4A17-8C8C-3CEBEF9347CA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3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161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Genetic comparison of Human and Neanderthal mtDNA </vt:lpstr>
      <vt:lpstr>Contents</vt:lpstr>
      <vt:lpstr>PowerPoint Presentation</vt:lpstr>
      <vt:lpstr>Neanderthals and Humans</vt:lpstr>
      <vt:lpstr>Genetic Analysis Mitochondrial DNA (mtDNA)</vt:lpstr>
      <vt:lpstr>Genetic Analysis Genealogical DNA-Testing</vt:lpstr>
      <vt:lpstr>Experimental procedure Genetic Distances</vt:lpstr>
      <vt:lpstr>PowerPoint Presentation</vt:lpstr>
      <vt:lpstr>References</vt:lpstr>
      <vt:lpstr>Picture Courtesies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 </dc:title>
  <dc:creator>Hewett, Sebastian</dc:creator>
  <cp:lastModifiedBy>Hewett, Sebastian</cp:lastModifiedBy>
  <cp:revision>17</cp:revision>
  <dcterms:created xsi:type="dcterms:W3CDTF">2019-03-26T14:00:42Z</dcterms:created>
  <dcterms:modified xsi:type="dcterms:W3CDTF">2019-03-28T09:46:19Z</dcterms:modified>
</cp:coreProperties>
</file>