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6.xml.rels" ContentType="application/vnd.openxmlformats-package.relationships+xml"/>
  <Override PartName="/ppt/notesSlides/notesSlide6.xml" ContentType="application/vnd.openxmlformats-officedocument.presentationml.notes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de-DE" sz="2000" spc="-1">
                <a:latin typeface="Arial"/>
              </a:rPr>
              <a:t>Format der Notizen mittels Klicken bearbeiten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de-DE" sz="1400" spc="-1">
                <a:latin typeface="Times New Roman"/>
              </a:rPr>
              <a:t>&lt;Kopfzeile&gt;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de-DE" sz="1400" spc="-1">
                <a:latin typeface="Times New Roman"/>
              </a:rPr>
              <a:t>&lt;Datum/Uhrzeit&gt;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de-DE" sz="1400" spc="-1">
                <a:latin typeface="Times New Roman"/>
              </a:rPr>
              <a:t>&lt;Fußzeile&gt;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8395C16-2021-4AED-8E73-36F54D413E92}" type="slidenum">
              <a:rPr lang="de-DE" sz="1400" spc="-1">
                <a:latin typeface="Times New Roman"/>
              </a:rPr>
              <a:t>&lt;Foliennummer&gt;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de-DE" sz="2000" spc="-1">
                <a:latin typeface="Arial"/>
              </a:rPr>
              <a:t>Highest peak → nearest neighbour at ca r=0.37</a:t>
            </a:r>
            <a:endParaRPr/>
          </a:p>
          <a:p>
            <a:endParaRPr/>
          </a:p>
          <a:p>
            <a:r>
              <a:rPr lang="de-DE" sz="2000" spc="-1">
                <a:latin typeface="Arial"/>
              </a:rPr>
              <a:t>Solids:</a:t>
            </a:r>
            <a:endParaRPr/>
          </a:p>
          <a:p>
            <a:r>
              <a:rPr lang="de-DE" sz="2000" spc="-1">
                <a:latin typeface="Arial"/>
              </a:rPr>
              <a:t> </a:t>
            </a:r>
            <a:r>
              <a:rPr lang="de-DE" sz="2000" spc="-1">
                <a:latin typeface="Arial"/>
              </a:rPr>
              <a:t>more densly packed → more atoms at given r → higher peaks</a:t>
            </a:r>
            <a:endParaRPr/>
          </a:p>
          <a:p>
            <a:r>
              <a:rPr lang="de-DE" sz="2000" spc="-1">
                <a:latin typeface="Arial"/>
              </a:rPr>
              <a:t>The second „big“ peak at twice the distance than first →  constant structure </a:t>
            </a:r>
            <a:endParaRPr/>
          </a:p>
          <a:p>
            <a:endParaRPr/>
          </a:p>
          <a:p>
            <a:r>
              <a:rPr lang="de-DE" sz="2000" spc="-1">
                <a:latin typeface="Arial"/>
              </a:rPr>
              <a:t>Liquids:</a:t>
            </a:r>
            <a:endParaRPr/>
          </a:p>
          <a:p>
            <a:r>
              <a:rPr lang="de-DE" sz="2000" spc="-1">
                <a:latin typeface="Arial"/>
              </a:rPr>
              <a:t>Broader peaks because of more motion(vibration of molecules)</a:t>
            </a:r>
            <a:endParaRPr/>
          </a:p>
          <a:p>
            <a:r>
              <a:rPr lang="de-DE" sz="2000" spc="-1">
                <a:latin typeface="Arial"/>
              </a:rPr>
              <a:t>Second peak further away 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subtitle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22.03.19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17922C6-CE76-4BB6-9470-9B7EA0FE17EB}" type="slidenum">
              <a:rPr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spc="-1">
                <a:latin typeface="Calibri"/>
              </a:rPr>
              <a:t>Format des Gliederungstextes durch Klicken bearbeiten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Calibri"/>
              </a:rPr>
              <a:t>Zweite Gliederungsebene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Calibri"/>
              </a:rPr>
              <a:t>Dritte Gliederungsebene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Calibri"/>
              </a:rPr>
              <a:t>Vierte Gliederungsebene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alibri"/>
              </a:rPr>
              <a:t>Fünfte Gliederungsebene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alibri"/>
              </a:rPr>
              <a:t>Sechste Gliederungsebene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alibri"/>
              </a:rPr>
              <a:t>Siebte Gliederungsebene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  <a:endParaRPr/>
          </a:p>
          <a:p>
            <a:pPr marL="228600" indent="-22824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GliederungsebeneClick to edit Master text styles</a:t>
            </a:r>
            <a:endParaRPr/>
          </a:p>
          <a:p>
            <a:pPr lvl="1" marL="685800" indent="-228240">
              <a:lnSpc>
                <a:spcPct val="100000"/>
              </a:lnSpc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/>
          </a:p>
          <a:p>
            <a:pPr lvl="3" marL="1600200" indent="-228240">
              <a:lnSpc>
                <a:spcPct val="100000"/>
              </a:lnSpc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/>
          </a:p>
          <a:p>
            <a:pPr lvl="4" marL="2057400" indent="-228240">
              <a:lnSpc>
                <a:spcPct val="100000"/>
              </a:lnSpc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22.03.19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D55E6CC-80C7-4D95-A514-FD360E1C0304}" type="slidenum">
              <a:rPr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4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85" name="TextShape 1"/>
          <p:cNvSpPr txBox="1"/>
          <p:nvPr/>
        </p:nvSpPr>
        <p:spPr>
          <a:xfrm>
            <a:off x="1523880" y="-37476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pc="-1" strike="noStrike">
                <a:solidFill>
                  <a:srgbClr val="ff00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Phase Transitions of Argon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0" y="6488640"/>
            <a:ext cx="7962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Argon Wikipedia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6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37040" y="274320"/>
            <a:ext cx="1001736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Core Concept</a:t>
            </a:r>
            <a:endParaRPr/>
          </a:p>
        </p:txBody>
      </p:sp>
      <p:pic>
        <p:nvPicPr>
          <p:cNvPr id="88" name="Picture 3" descr=""/>
          <p:cNvPicPr/>
          <p:nvPr/>
        </p:nvPicPr>
        <p:blipFill>
          <a:blip r:embed="rId1"/>
          <a:stretch/>
        </p:blipFill>
        <p:spPr>
          <a:xfrm>
            <a:off x="4584600" y="1382400"/>
            <a:ext cx="7320960" cy="5048280"/>
          </a:xfrm>
          <a:prstGeom prst="rect">
            <a:avLst/>
          </a:prstGeom>
          <a:ln>
            <a:noFill/>
          </a:ln>
        </p:spPr>
      </p:pic>
      <p:sp>
        <p:nvSpPr>
          <p:cNvPr id="89" name="CustomShape 2"/>
          <p:cNvSpPr/>
          <p:nvPr/>
        </p:nvSpPr>
        <p:spPr>
          <a:xfrm>
            <a:off x="4584600" y="6431040"/>
            <a:ext cx="47844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R. Casiday and R. Frey, Washington University</a:t>
            </a:r>
            <a:endParaRPr/>
          </a:p>
        </p:txBody>
      </p:sp>
      <p:sp>
        <p:nvSpPr>
          <p:cNvPr id="90" name="CustomShape 3"/>
          <p:cNvSpPr/>
          <p:nvPr/>
        </p:nvSpPr>
        <p:spPr>
          <a:xfrm>
            <a:off x="154440" y="1497240"/>
            <a:ext cx="5544720" cy="374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Font typeface="Arial"/>
              <a:buChar char="•"/>
            </a:pPr>
            <a:r>
              <a:rPr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Simulate phase transition of substance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457200" indent="-456840">
              <a:lnSpc>
                <a:spcPct val="100000"/>
              </a:lnSpc>
              <a:buFont typeface="Arial"/>
              <a:buChar char="•"/>
            </a:pPr>
            <a:r>
              <a:rPr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Observe potential energy changes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6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7040" y="274320"/>
            <a:ext cx="1001736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Argon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1131480" y="1408680"/>
            <a:ext cx="7203960" cy="49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Font typeface="Arial"/>
              <a:buChar char="•"/>
            </a:pPr>
            <a:r>
              <a:rPr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Noble gas </a:t>
            </a:r>
            <a:r>
              <a:rPr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inert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457200" indent="-456840">
              <a:lnSpc>
                <a:spcPct val="100000"/>
              </a:lnSpc>
              <a:buFont typeface="Arial"/>
              <a:buChar char="•"/>
            </a:pPr>
            <a:r>
              <a:rPr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Does not react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457200" indent="-456840">
              <a:lnSpc>
                <a:spcPct val="100000"/>
              </a:lnSpc>
              <a:buFont typeface="Arial"/>
              <a:buChar char="•"/>
            </a:pPr>
            <a:r>
              <a:rPr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Monoatomic as liquid and gas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457200" indent="-456840">
              <a:lnSpc>
                <a:spcPct val="100000"/>
              </a:lnSpc>
              <a:buFont typeface="Arial"/>
              <a:buChar char="•"/>
            </a:pPr>
            <a:r>
              <a:rPr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 Force-Field</a:t>
            </a:r>
            <a:endParaRPr/>
          </a:p>
        </p:txBody>
      </p:sp>
      <p:pic>
        <p:nvPicPr>
          <p:cNvPr id="93" name="Picture 2" descr=""/>
          <p:cNvPicPr/>
          <p:nvPr/>
        </p:nvPicPr>
        <p:blipFill>
          <a:blip r:embed="rId1"/>
          <a:stretch/>
        </p:blipFill>
        <p:spPr>
          <a:xfrm>
            <a:off x="8484120" y="241560"/>
            <a:ext cx="3374640" cy="449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6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37040" y="274320"/>
            <a:ext cx="1001736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Force-Field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761040" y="1906200"/>
            <a:ext cx="7203960" cy="43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Font typeface="Arial"/>
              <a:buChar char="•"/>
            </a:pPr>
            <a:r>
              <a:rPr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Pauli-Repulsion</a:t>
            </a:r>
            <a:endParaRPr/>
          </a:p>
          <a:p>
            <a:pPr lvl="1" marL="914400" indent="-456840">
              <a:lnSpc>
                <a:spcPct val="100000"/>
              </a:lnSpc>
              <a:buFont typeface="Arial"/>
              <a:buChar char="•"/>
            </a:pPr>
            <a:r>
              <a:rPr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Prevents overlapping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457200" indent="-456840">
              <a:lnSpc>
                <a:spcPct val="100000"/>
              </a:lnSpc>
              <a:buFont typeface="Arial"/>
              <a:buChar char="•"/>
            </a:pPr>
            <a:r>
              <a:rPr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London-Dispersion</a:t>
            </a:r>
            <a:endParaRPr/>
          </a:p>
          <a:p>
            <a:pPr lvl="1" marL="914400" indent="-456840">
              <a:lnSpc>
                <a:spcPct val="100000"/>
              </a:lnSpc>
              <a:buFont typeface="Arial"/>
              <a:buChar char="•"/>
            </a:pPr>
            <a:r>
              <a:rPr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Induced dipol-dipol interaction</a:t>
            </a:r>
            <a:endParaRPr/>
          </a:p>
          <a:p>
            <a:pPr marL="457200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Lennard-Jones Potential</a:t>
            </a:r>
            <a:endParaRPr/>
          </a:p>
        </p:txBody>
      </p:sp>
      <p:pic>
        <p:nvPicPr>
          <p:cNvPr id="96" name="Picture 13" descr=""/>
          <p:cNvPicPr/>
          <p:nvPr/>
        </p:nvPicPr>
        <p:blipFill>
          <a:blip r:embed="rId1"/>
          <a:stretch/>
        </p:blipFill>
        <p:spPr>
          <a:xfrm>
            <a:off x="6145200" y="0"/>
            <a:ext cx="6046200" cy="3428640"/>
          </a:xfrm>
          <a:prstGeom prst="rect">
            <a:avLst/>
          </a:prstGeom>
          <a:ln>
            <a:noFill/>
          </a:ln>
        </p:spPr>
      </p:pic>
      <p:sp>
        <p:nvSpPr>
          <p:cNvPr id="97" name="CustomShape 3"/>
          <p:cNvSpPr/>
          <p:nvPr/>
        </p:nvSpPr>
        <p:spPr>
          <a:xfrm>
            <a:off x="6485760" y="3259800"/>
            <a:ext cx="3333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Lennard-Jones Potential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6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37040" y="274320"/>
            <a:ext cx="1001736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Radial Distribution Function 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761040" y="1906200"/>
            <a:ext cx="5574960" cy="374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Font typeface="Arial"/>
              <a:buChar char="•"/>
            </a:pPr>
            <a:r>
              <a:rPr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Defines probabilty to find other Atoms at distance r from a partical at the center</a:t>
            </a:r>
            <a:endParaRPr/>
          </a:p>
          <a:p>
            <a:pPr marL="457200" indent="-456840">
              <a:lnSpc>
                <a:spcPct val="100000"/>
              </a:lnSpc>
              <a:buFont typeface="Arial"/>
              <a:buChar char="•"/>
            </a:pPr>
            <a:r>
              <a:rPr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6909480" y="1368000"/>
            <a:ext cx="4826520" cy="4104000"/>
          </a:xfrm>
          <a:prstGeom prst="rect">
            <a:avLst/>
          </a:prstGeom>
          <a:ln>
            <a:noFill/>
          </a:ln>
        </p:spPr>
      </p:pic>
      <p:sp>
        <p:nvSpPr>
          <p:cNvPr id="101" name="TextShape 3"/>
          <p:cNvSpPr txBox="1"/>
          <p:nvPr/>
        </p:nvSpPr>
        <p:spPr>
          <a:xfrm>
            <a:off x="5760000" y="5616000"/>
            <a:ext cx="61200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de-DE" sz="1800" spc="-1">
                <a:latin typeface="Arial"/>
              </a:rPr>
              <a:t>https://en.wikibooks.org/wiki/Molecular_Simulation/Radial_Distribution_Functions#/media/File:Molecular_Schematic_for_Interpreting_a_Radial_Distribution_Function.png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6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37040" y="274320"/>
            <a:ext cx="1001736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Radial Distribution </a:t>
            </a:r>
            <a:r>
              <a:rPr lang="en-US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Function</a:t>
            </a:r>
            <a:r>
              <a:rPr lang="de-DE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</p:txBody>
      </p:sp>
      <p:pic>
        <p:nvPicPr>
          <p:cNvPr id="103" name="" descr=""/>
          <p:cNvPicPr/>
          <p:nvPr/>
        </p:nvPicPr>
        <p:blipFill>
          <a:blip r:embed="rId1"/>
          <a:srcRect l="1574" t="10753" r="0" b="1806"/>
          <a:stretch/>
        </p:blipFill>
        <p:spPr>
          <a:xfrm>
            <a:off x="1368000" y="1152000"/>
            <a:ext cx="9576000" cy="536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Application>LibreOffice/5.0.3.2$Linux_X86_64 LibreOffice_project/00m0$Build-2</Application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2019-03-21T13:32:04Z</dcterms:created>
  <dc:creator>Hewett, Sebastian</dc:creator>
  <dc:language>de-DE</dc:language>
  <dcterms:modified xsi:type="dcterms:W3CDTF">2019-03-22T10:51:08Z</dcterms:modified>
  <cp:revision>9</cp:revision>
  <dc:title>Phase Transitions of Argon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