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cmb.bio.uni-goettingen.de/pract/p1/" TargetMode="External"/><Relationship Id="rId2" Type="http://schemas.openxmlformats.org/officeDocument/2006/relationships/hyperlink" Target="https://www.neutron-sciences.org/articles/sfn/pdf/2011/01/sfn201112009.pdf" TargetMode="External"/><Relationship Id="rId3" Type="http://schemas.openxmlformats.org/officeDocument/2006/relationships/hyperlink" Target="http://www.gromacs.org/" TargetMode="External"/><Relationship Id="rId4" Type="http://schemas.openxmlformats.org/officeDocument/2006/relationships/hyperlink" Target="https://www.ks.uiuc.edu/Research/vmd/" TargetMode="External"/><Relationship Id="rId5" Type="http://schemas.openxmlformats.org/officeDocument/2006/relationships/hyperlink" Target="https://pymol.org/2/" TargetMode="External"/><Relationship Id="rId6" Type="http://schemas.openxmlformats.org/officeDocument/2006/relationships/hyperlink" Target="https://www.r-project.org/" TargetMode="External"/><Relationship Id="rId7" Type="http://schemas.openxmlformats.org/officeDocument/2006/relationships/hyperlink" Target="https://ggplot2.tidyverse.org/" TargetMode="External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id.wikipedia.org/wiki/Berkas:Electron_shell_018_Argon_-_no_label.svg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523880" y="-3747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ff00ff"/>
                </a:solidFill>
                <a:latin typeface="Rockwell"/>
              </a:rPr>
              <a:t>Phase Transitions of Argon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6488640"/>
            <a:ext cx="796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Argon Wikipedia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Heat up (fluid → gas)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8000" y="3910680"/>
            <a:ext cx="7203600" cy="27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Conditions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de-DE" sz="32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controled: atom count (fixed), volume (fixed) &amp; tempreature (increasing: 50 → 125°K)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Variable: pressure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Time: 5000 picoseconds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84000" y="1097640"/>
            <a:ext cx="3419640" cy="2718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248000" y="1094760"/>
            <a:ext cx="3455640" cy="27464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7851960" y="1116000"/>
            <a:ext cx="3456360" cy="274680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8064000" y="4320000"/>
            <a:ext cx="3455640" cy="23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8000" y="1296000"/>
            <a:ext cx="8711640" cy="30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Enhence Argon project:</a:t>
            </a:r>
            <a:endParaRPr b="0" lang="de-DE" sz="32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Observe longer time period</a:t>
            </a:r>
            <a:endParaRPr b="0" lang="de-DE" sz="32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Simulate: gas → fluid → solid or </a:t>
            </a:r>
            <a:br/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solid → fluid → gas</a:t>
            </a:r>
            <a:endParaRPr b="0" lang="de-DE" sz="32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different ensemble: NTP</a:t>
            </a:r>
            <a:endParaRPr b="0" lang="de-DE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 different Atoms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Bibliography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61040" y="1906200"/>
            <a:ext cx="720360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Tutorial: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http://cmb.bio.uni-goettingen.de/pract/p1/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Introduction to molecular dynamics: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https://www.neutron-sciences.org/articles/sfn/pdf/2011/01/sfn201112009.pdf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used programs: GROMACS (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http://www.gromacs.org/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VMD (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https://www.ks.uiuc.edu/Research/vmd/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pymol (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https://pymol.org/2/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R (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https://www.r-project.org/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), ggplot2 (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  <a:hlinkClick r:id="rId7"/>
              </a:rPr>
              <a:t>https://ggplot2.tidyverse.org/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Core Concept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5132160" y="1440000"/>
            <a:ext cx="6819480" cy="47023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5112000" y="6191640"/>
            <a:ext cx="6767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R. Casiday and R. Frey, Washington University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4440" y="1497240"/>
            <a:ext cx="554436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 phase transition of substance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Observe potential energy changes</a:t>
            </a:r>
            <a:endParaRPr b="0" lang="de-DE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Argon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131480" y="1408680"/>
            <a:ext cx="7203600" cy="55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Noble gas </a:t>
            </a:r>
            <a:r>
              <a:rPr b="0" lang="de-DE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inert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Does not react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Monoatomic in all phases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Simple Force-Field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apolar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9648000" y="241560"/>
            <a:ext cx="2210400" cy="29437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8856000" y="3384000"/>
            <a:ext cx="2906640" cy="290664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8208000" y="6048000"/>
            <a:ext cx="3983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https://id.wikipedia.org/wiki/Berkas:Electron_shell_018_Argon_-_no_label.svg</a:t>
            </a:r>
            <a:r>
              <a:rPr b="0" lang="de-DE" sz="1800" spc="-1" strike="noStrike">
                <a:solidFill>
                  <a:srgbClr val="0563c1"/>
                </a:solidFill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Force-Field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61040" y="1906200"/>
            <a:ext cx="720360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Pauli-Repulsion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Prevents overlapping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London-Dispersion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Induced dipol-dipol interaction</a:t>
            </a: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90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5840" cy="34282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6485760" y="3259800"/>
            <a:ext cx="33328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 (Quelle: wiki)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9072000" y="72000"/>
            <a:ext cx="360" cy="3096000"/>
          </a:xfrm>
          <a:prstGeom prst="line">
            <a:avLst/>
          </a:prstGeom>
          <a:ln cap="rnd" w="36000">
            <a:solidFill>
              <a:srgbClr val="ed1c24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6624000" y="72000"/>
            <a:ext cx="2447640" cy="3095640"/>
          </a:xfrm>
          <a:prstGeom prst="rect">
            <a:avLst/>
          </a:prstGeom>
          <a:pattFill prst="wdDnDiag">
            <a:fgClr>
              <a:srgbClr val="f04e4d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9072000" y="72000"/>
            <a:ext cx="3023640" cy="3095640"/>
          </a:xfrm>
          <a:prstGeom prst="rect">
            <a:avLst/>
          </a:prstGeom>
          <a:pattFill prst="wdDnDiag">
            <a:fgClr>
              <a:srgbClr val="e3d200"/>
            </a:fgClr>
            <a:bgClr>
              <a:srgbClr val="ffffff"/>
            </a:bgClr>
          </a:patt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6667920" y="189720"/>
            <a:ext cx="18277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Strong repulsive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force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432000" y="189720"/>
            <a:ext cx="111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attraction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Force-Field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61040" y="1906200"/>
            <a:ext cx="720360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Pauli-Repulsion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Prevents overlapping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London-Dispersion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Induced dipol-dipol interaction</a:t>
            </a: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99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5840" cy="34282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85760" y="3259800"/>
            <a:ext cx="3332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Force-Field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61040" y="1906200"/>
            <a:ext cx="720360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Pauli-Repulsion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Prevents overlapping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London-Dispersion</a:t>
            </a:r>
            <a:endParaRPr b="0" lang="de-DE" sz="40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Induced dipol-dipol interaction</a:t>
            </a: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</a:t>
            </a:r>
            <a:endParaRPr b="0" lang="de-DE" sz="4000" spc="-1" strike="noStrike">
              <a:latin typeface="Arial"/>
            </a:endParaRPr>
          </a:p>
        </p:txBody>
      </p:sp>
      <p:pic>
        <p:nvPicPr>
          <p:cNvPr id="103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5840" cy="34282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6485760" y="3259800"/>
            <a:ext cx="33328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Lennard-Jones Potential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Goal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61040" y="1906200"/>
            <a:ext cx="720360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 the phase transition of Argon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Learn basics in Gromacs and molecule visualization (VMD, pymol)</a:t>
            </a:r>
            <a:endParaRPr b="0" lang="de-DE" sz="4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Cooling (gas → liquid)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8000" y="3910680"/>
            <a:ext cx="7203600" cy="27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Conditions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de-DE" sz="32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controled: atom count (fixed), volume (fixed) &amp; tempreature (decreasing: 100 → 25°K)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Variable: pressure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Time: 5000 picoseconds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84000" y="1097640"/>
            <a:ext cx="3419640" cy="2718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248000" y="1094760"/>
            <a:ext cx="3455640" cy="27464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7851960" y="1116000"/>
            <a:ext cx="3456360" cy="274680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8064000" y="4320000"/>
            <a:ext cx="3455640" cy="23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7040" y="274320"/>
            <a:ext cx="1001700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Cooling (fluid → solid)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48000" y="3910680"/>
            <a:ext cx="7203600" cy="27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Conditions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de-DE" sz="32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controled: atom count (fixed), volume (fixed) &amp; tempreature (decreasing: 100 → 0°K)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Variable: pressure</a:t>
            </a:r>
            <a:endParaRPr b="0" lang="de-DE" sz="28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Time: 5000 picoseconds 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84000" y="1097640"/>
            <a:ext cx="3419640" cy="27180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248000" y="1094760"/>
            <a:ext cx="3455640" cy="2746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7851960" y="1116000"/>
            <a:ext cx="3456360" cy="27468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8064000" y="4320000"/>
            <a:ext cx="3455640" cy="23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VIDEO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LibreOffice/6.0.7.3$Linux_X86_64 LibreOffice_project/00m0$Build-3</Application>
  <Words>68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2019-03-21T13:32:04Z</dcterms:created>
  <dc:creator>Hewett, Sebastian</dc:creator>
  <dc:description/>
  <dc:language>de-DE</dc:language>
  <cp:lastModifiedBy/>
  <dcterms:modified xsi:type="dcterms:W3CDTF">2019-03-22T10:25:44Z</dcterms:modified>
  <cp:revision>11</cp:revision>
  <dc:subject/>
  <dc:title>Phase Transitions of Argon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