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71" r:id="rId12"/>
    <p:sldId id="268" r:id="rId13"/>
    <p:sldId id="273" r:id="rId14"/>
    <p:sldId id="272" r:id="rId15"/>
    <p:sldId id="274" r:id="rId16"/>
    <p:sldId id="275" r:id="rId17"/>
    <p:sldId id="27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an Nathan" initials="LN" lastIdx="1" clrIdx="0">
    <p:extLst>
      <p:ext uri="{19B8F6BF-5375-455C-9EA6-DF929625EA0E}">
        <p15:presenceInfo xmlns:p15="http://schemas.microsoft.com/office/powerpoint/2012/main" userId="d027cee2528dea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70255-6794-40D6-AC9C-A5DADAB43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57CA2-4040-4EAF-B553-3CA8D349A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DE545F-97DA-41D5-8092-178BF9BA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33AD72-5C9E-45C6-A0B6-026BDFB3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8F0EB-B156-46E6-BC41-DEE04A65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19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F0B94-7F92-483E-BFFE-10134AE7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2F5F37-BDF5-480F-BC6C-2C8CE9775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626F9-3586-44B1-9F63-548EAD95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C616A-22A6-4856-A0E1-785EFB55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2135BB-174E-4723-9B2F-017104B7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97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CE5147-3381-433B-BBC2-243A28382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D01CBB-0909-4824-9EA4-177B0B173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CA2B49-F8E7-42BF-9E5E-7D7294AC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6B240-6476-498A-A448-0405388E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3F0673-3168-472D-AF95-3B82D020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0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534B3-55A5-41DD-A9FF-83CCB354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BA568-A7B1-41A5-8BB3-42B33F38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9195DB-BBEF-4734-B796-9F494EFE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A4C79-84D7-415F-B59E-54598141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5ED9B6-D6FE-4BF2-BCEF-D980BA50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72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AACFD-9C59-43E1-AE5A-45770AFD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E2CAF-8732-4D44-879B-3E93DEE1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6072C-BAEA-4D57-97CF-2C84E9D3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C89F2-D75C-4612-8ABE-F41E9D20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46C85-D3FF-4EDE-A747-1E048B89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10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F6B03-DC56-4CA0-9F48-4D5EC19D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96D51-9FD7-4511-9F8B-32176DA3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52CDF-9F49-4599-85DE-FB7C6AFF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194FDE-6B58-4ECB-8BA8-BE1A66A6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A2C4FE-7C74-44C7-AC8A-AD78A332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6CC38A-78FD-4C9E-BEA1-24C5BF92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23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B8E8-8CA5-4803-9D24-AC6E1CF5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884C6-3D54-4CF9-A57A-EED767B8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1120D9-A75C-4D89-8166-F1714AD0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9CAD03-3BCF-41DC-91C8-601C02950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EFBEA0-4B51-40DC-9D30-4E241E044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401490-A8D1-4D77-9359-5B558C8A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217868-4840-4E7F-A9AD-5E7C3678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8FC7FC-B02C-4091-99CD-9A2139B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42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07834-71DE-4D25-B3C1-908DBEE1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E00FFB-4825-47AE-91B5-F2E75EBB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8DCAB7-3AE2-4F93-A87B-00DD3D38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3B273E-C68C-418C-ACE2-A8F6DA06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56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47DF0E-D798-450B-B2AF-006BCE3C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5A091F-5B76-416E-B8E1-278E2980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6F5B79-511D-409A-9172-933DF53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2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ED153-2DE0-4D81-BAE6-ABAE6A4E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BC358-2D7E-4645-9FC5-29353FA8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A7F31C-08AA-4AA9-9022-7CDD56197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16DE7B-2881-4364-B96F-19107E63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C44BFB-27E9-4215-8B64-CF5C2779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C41C11-33F3-470D-A303-7398D63B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1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0A7DA-7F47-4CA8-92B5-927D3215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506B25-64F6-4B92-AA64-7B8DB8E91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61CC96-CFF4-483E-839D-1A042861F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39B6E1-4F9F-43CE-82F4-D6D8DF7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2D2E6-B552-44B6-B714-8C573BA1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594DB0-48C8-4976-8AC4-50355F3F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2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4DBD0-1033-4B48-9549-B9135322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29B3A-80C1-4826-B1B2-4A966059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F6339-C885-4174-9F69-83BF8AC6F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E868-0794-4BDD-BF98-B5ECD2204977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9083E-FFA4-4B75-8DF3-388D6E7B5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E9AC9-3890-4FF8-AE9E-C5A4BF53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4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10" Type="http://schemas.microsoft.com/office/2007/relationships/hdphoto" Target="../media/hdphoto3.wdp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6D359ED-A161-40BF-972B-928F7A7A3DA9}"/>
              </a:ext>
            </a:extLst>
          </p:cNvPr>
          <p:cNvCxnSpPr>
            <a:cxnSpLocks/>
          </p:cNvCxnSpPr>
          <p:nvPr/>
        </p:nvCxnSpPr>
        <p:spPr>
          <a:xfrm>
            <a:off x="3269355" y="1640117"/>
            <a:ext cx="1702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84221B8-1D76-4FF8-805B-8106BDE349AD}"/>
              </a:ext>
            </a:extLst>
          </p:cNvPr>
          <p:cNvSpPr/>
          <p:nvPr/>
        </p:nvSpPr>
        <p:spPr>
          <a:xfrm>
            <a:off x="5152728" y="1457819"/>
            <a:ext cx="4380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GBS</a:t>
            </a:r>
            <a:r>
              <a:rPr lang="de-DE" dirty="0"/>
              <a:t> </a:t>
            </a:r>
          </a:p>
          <a:p>
            <a:r>
              <a:rPr lang="de-DE" i="1" dirty="0"/>
              <a:t>Political Participation and Resilience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43489CA-916F-4C54-A51F-F2A222CD8EA6}"/>
              </a:ext>
            </a:extLst>
          </p:cNvPr>
          <p:cNvSpPr/>
          <p:nvPr/>
        </p:nvSpPr>
        <p:spPr>
          <a:xfrm>
            <a:off x="3269355" y="1055430"/>
            <a:ext cx="1560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i="1" dirty="0"/>
              <a:t>*Biased</a:t>
            </a:r>
            <a:endParaRPr lang="de-DE" sz="1600" dirty="0"/>
          </a:p>
          <a:p>
            <a:pPr algn="ctr"/>
            <a:r>
              <a:rPr lang="de-DE" sz="1600" dirty="0"/>
              <a:t>Survey Sampling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504DFD-265F-409F-BCCD-95E2F2D58615}"/>
              </a:ext>
            </a:extLst>
          </p:cNvPr>
          <p:cNvSpPr/>
          <p:nvPr/>
        </p:nvSpPr>
        <p:spPr>
          <a:xfrm>
            <a:off x="5152727" y="2104150"/>
            <a:ext cx="3471133" cy="113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i="1" dirty="0"/>
              <a:t>*Biased towards groups of higher education	</a:t>
            </a:r>
          </a:p>
          <a:p>
            <a:pPr>
              <a:lnSpc>
                <a:spcPct val="150000"/>
              </a:lnSpc>
            </a:pPr>
            <a:r>
              <a:rPr lang="de-DE" sz="1400" i="1" dirty="0"/>
              <a:t>	Positive Treatment</a:t>
            </a:r>
          </a:p>
          <a:p>
            <a:pPr>
              <a:lnSpc>
                <a:spcPct val="150000"/>
              </a:lnSpc>
            </a:pPr>
            <a:r>
              <a:rPr lang="de-DE" sz="1400" i="1" dirty="0"/>
              <a:t>	Negative Treatment</a:t>
            </a:r>
            <a:endParaRPr lang="de-DE" sz="1400" dirty="0"/>
          </a:p>
        </p:txBody>
      </p: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CCEA77CC-EAFC-4713-A86C-3632EEA0ACF1}"/>
              </a:ext>
            </a:extLst>
          </p:cNvPr>
          <p:cNvSpPr/>
          <p:nvPr/>
        </p:nvSpPr>
        <p:spPr>
          <a:xfrm>
            <a:off x="1975573" y="3205691"/>
            <a:ext cx="996892" cy="63446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E7E4BF5-CCB4-416F-86AC-1DA31965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72" y="1104883"/>
            <a:ext cx="844575" cy="112078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5504D1F-8981-4D31-83F8-9A1ED1F12CAE}"/>
              </a:ext>
            </a:extLst>
          </p:cNvPr>
          <p:cNvSpPr/>
          <p:nvPr/>
        </p:nvSpPr>
        <p:spPr>
          <a:xfrm>
            <a:off x="1849028" y="1455451"/>
            <a:ext cx="1330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Population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0D437BA-C719-4A0B-B318-5769FD90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5764882" y="1228657"/>
            <a:ext cx="521058" cy="58463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62E28C-23B5-468B-AFAD-B09481686CB4}"/>
              </a:ext>
            </a:extLst>
          </p:cNvPr>
          <p:cNvCxnSpPr>
            <a:cxnSpLocks/>
          </p:cNvCxnSpPr>
          <p:nvPr/>
        </p:nvCxnSpPr>
        <p:spPr>
          <a:xfrm>
            <a:off x="2474019" y="2411927"/>
            <a:ext cx="0" cy="668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4AAA193-C1E7-4FA0-972F-F1CBC4F8B964}"/>
              </a:ext>
            </a:extLst>
          </p:cNvPr>
          <p:cNvSpPr/>
          <p:nvPr/>
        </p:nvSpPr>
        <p:spPr>
          <a:xfrm>
            <a:off x="1884844" y="3963470"/>
            <a:ext cx="3087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/>
              <a:t>Data Archives for Social Sciences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BFEEB3D-0C2D-44AB-ACA4-426F9EA54503}"/>
              </a:ext>
            </a:extLst>
          </p:cNvPr>
          <p:cNvSpPr/>
          <p:nvPr/>
        </p:nvSpPr>
        <p:spPr>
          <a:xfrm>
            <a:off x="5527078" y="3640304"/>
            <a:ext cx="2843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Statistical correction of 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GBS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 using 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GESIS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93FAB914-10B9-4C24-A066-D5A1F627269C}"/>
              </a:ext>
            </a:extLst>
          </p:cNvPr>
          <p:cNvSpPr/>
          <p:nvPr/>
        </p:nvSpPr>
        <p:spPr>
          <a:xfrm>
            <a:off x="5283797" y="3772287"/>
            <a:ext cx="243281" cy="1031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7BC099D-4BFD-493C-8186-C58D8CF66885}"/>
              </a:ext>
            </a:extLst>
          </p:cNvPr>
          <p:cNvSpPr/>
          <p:nvPr/>
        </p:nvSpPr>
        <p:spPr>
          <a:xfrm>
            <a:off x="1884843" y="4335967"/>
            <a:ext cx="31568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/>
              <a:t>Comparable studies</a:t>
            </a:r>
            <a:endParaRPr lang="de-DE" sz="1600" u="sng" dirty="0"/>
          </a:p>
          <a:p>
            <a:r>
              <a:rPr lang="de-DE" sz="1600" u="sng" dirty="0"/>
              <a:t>representative</a:t>
            </a:r>
            <a:r>
              <a:rPr lang="de-DE" sz="1600" dirty="0"/>
              <a:t> of target population </a:t>
            </a:r>
          </a:p>
        </p:txBody>
      </p:sp>
      <p:sp>
        <p:nvSpPr>
          <p:cNvPr id="7" name="Additionszeichen 6">
            <a:extLst>
              <a:ext uri="{FF2B5EF4-FFF2-40B4-BE49-F238E27FC236}">
                <a16:creationId xmlns:a16="http://schemas.microsoft.com/office/drawing/2014/main" id="{329B751E-4E22-42A1-B244-8BBA342BB0E5}"/>
              </a:ext>
            </a:extLst>
          </p:cNvPr>
          <p:cNvSpPr/>
          <p:nvPr/>
        </p:nvSpPr>
        <p:spPr>
          <a:xfrm>
            <a:off x="5833868" y="2614446"/>
            <a:ext cx="262132" cy="263438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Minuszeichen 9">
            <a:extLst>
              <a:ext uri="{FF2B5EF4-FFF2-40B4-BE49-F238E27FC236}">
                <a16:creationId xmlns:a16="http://schemas.microsoft.com/office/drawing/2014/main" id="{42249F53-ABFC-4554-B16D-B886C094D359}"/>
              </a:ext>
            </a:extLst>
          </p:cNvPr>
          <p:cNvSpPr/>
          <p:nvPr/>
        </p:nvSpPr>
        <p:spPr>
          <a:xfrm>
            <a:off x="5843302" y="2932517"/>
            <a:ext cx="243264" cy="307778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1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6C88921-D13B-4E89-9B74-B30EFCAB4DF6}"/>
              </a:ext>
            </a:extLst>
          </p:cNvPr>
          <p:cNvCxnSpPr>
            <a:cxnSpLocks/>
          </p:cNvCxnSpPr>
          <p:nvPr/>
        </p:nvCxnSpPr>
        <p:spPr>
          <a:xfrm>
            <a:off x="2766994" y="1269583"/>
            <a:ext cx="0" cy="329972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524216-4362-4CA2-B881-DB02C578B7EF}"/>
              </a:ext>
            </a:extLst>
          </p:cNvPr>
          <p:cNvSpPr/>
          <p:nvPr/>
        </p:nvSpPr>
        <p:spPr>
          <a:xfrm>
            <a:off x="4269223" y="97790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FD2A2E-FF7A-493F-B471-B1E02F33FA96}"/>
              </a:ext>
            </a:extLst>
          </p:cNvPr>
          <p:cNvSpPr/>
          <p:nvPr/>
        </p:nvSpPr>
        <p:spPr>
          <a:xfrm>
            <a:off x="3146649" y="18402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F03288-4616-46CB-9426-1F3EBA3028BD}"/>
              </a:ext>
            </a:extLst>
          </p:cNvPr>
          <p:cNvSpPr/>
          <p:nvPr/>
        </p:nvSpPr>
        <p:spPr>
          <a:xfrm>
            <a:off x="3233977" y="18402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7A155-6B02-47BB-911C-D5FC09186ABE}"/>
              </a:ext>
            </a:extLst>
          </p:cNvPr>
          <p:cNvSpPr/>
          <p:nvPr/>
        </p:nvSpPr>
        <p:spPr>
          <a:xfrm>
            <a:off x="5037443" y="184024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733BB49-12C5-4D77-B832-C96CFF354728}"/>
              </a:ext>
            </a:extLst>
          </p:cNvPr>
          <p:cNvSpPr/>
          <p:nvPr/>
        </p:nvSpPr>
        <p:spPr>
          <a:xfrm>
            <a:off x="4269223" y="270257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FBAB7FC-514D-479F-B3DF-FEC4377BBFF8}"/>
              </a:ext>
            </a:extLst>
          </p:cNvPr>
          <p:cNvSpPr/>
          <p:nvPr/>
        </p:nvSpPr>
        <p:spPr>
          <a:xfrm>
            <a:off x="3509103" y="356491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940A0-7281-437D-89DA-E46A68A2E9A1}"/>
              </a:ext>
            </a:extLst>
          </p:cNvPr>
          <p:cNvSpPr/>
          <p:nvPr/>
        </p:nvSpPr>
        <p:spPr>
          <a:xfrm>
            <a:off x="4174361" y="1721652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9CC380E-ED9B-47AC-97B7-29786E5F9B71}"/>
              </a:ext>
            </a:extLst>
          </p:cNvPr>
          <p:cNvSpPr/>
          <p:nvPr/>
        </p:nvSpPr>
        <p:spPr>
          <a:xfrm>
            <a:off x="5810538" y="270257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8E7DF161-1211-4504-A1E8-F6155B270EA4}"/>
              </a:ext>
            </a:extLst>
          </p:cNvPr>
          <p:cNvSpPr/>
          <p:nvPr/>
        </p:nvSpPr>
        <p:spPr>
          <a:xfrm>
            <a:off x="6122189" y="270257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C52D7FBA-C908-40C6-A0EF-43DC715A090E}"/>
              </a:ext>
            </a:extLst>
          </p:cNvPr>
          <p:cNvSpPr/>
          <p:nvPr/>
        </p:nvSpPr>
        <p:spPr>
          <a:xfrm>
            <a:off x="3866555" y="442724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87FBCBD-CF14-4346-A69C-96DB1C828D3E}"/>
              </a:ext>
            </a:extLst>
          </p:cNvPr>
          <p:cNvSpPr/>
          <p:nvPr/>
        </p:nvSpPr>
        <p:spPr>
          <a:xfrm>
            <a:off x="4495058" y="442724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D32001C-A4B7-4D90-BAE0-5CFD3C818433}"/>
              </a:ext>
            </a:extLst>
          </p:cNvPr>
          <p:cNvSpPr/>
          <p:nvPr/>
        </p:nvSpPr>
        <p:spPr>
          <a:xfrm>
            <a:off x="6320406" y="2546058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DF3FDAA-7BE9-4B3E-9ED0-97D35CE2B076}"/>
              </a:ext>
            </a:extLst>
          </p:cNvPr>
          <p:cNvSpPr/>
          <p:nvPr/>
        </p:nvSpPr>
        <p:spPr>
          <a:xfrm>
            <a:off x="4818178" y="4270728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B2EF7C8-B7B7-415B-8C21-201FA560E180}"/>
              </a:ext>
            </a:extLst>
          </p:cNvPr>
          <p:cNvSpPr/>
          <p:nvPr/>
        </p:nvSpPr>
        <p:spPr>
          <a:xfrm rot="16200000">
            <a:off x="1475006" y="2900467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B5DE111-35AF-4ECD-8863-BE79B304CB9F}"/>
              </a:ext>
            </a:extLst>
          </p:cNvPr>
          <p:cNvSpPr/>
          <p:nvPr/>
        </p:nvSpPr>
        <p:spPr>
          <a:xfrm rot="16200000">
            <a:off x="1914562" y="4401866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High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B997223-A2FD-4D4D-868A-D153F7F087E9}"/>
              </a:ext>
            </a:extLst>
          </p:cNvPr>
          <p:cNvSpPr/>
          <p:nvPr/>
        </p:nvSpPr>
        <p:spPr>
          <a:xfrm rot="16200000">
            <a:off x="1936652" y="1356250"/>
            <a:ext cx="5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Low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FBB0DA4-F691-4B2A-92D8-FBA09BCE2A47}"/>
              </a:ext>
            </a:extLst>
          </p:cNvPr>
          <p:cNvSpPr/>
          <p:nvPr/>
        </p:nvSpPr>
        <p:spPr>
          <a:xfrm>
            <a:off x="3381391" y="4495851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A9AA23-4C0A-4AA0-87CE-DF0B2C56A454}"/>
              </a:ext>
            </a:extLst>
          </p:cNvPr>
          <p:cNvSpPr/>
          <p:nvPr/>
        </p:nvSpPr>
        <p:spPr>
          <a:xfrm>
            <a:off x="3381391" y="4607769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D88C3F7-7B7C-479F-8AF5-2E36EE5667D7}"/>
              </a:ext>
            </a:extLst>
          </p:cNvPr>
          <p:cNvSpPr/>
          <p:nvPr/>
        </p:nvSpPr>
        <p:spPr>
          <a:xfrm>
            <a:off x="3381391" y="4719687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5DB5360-5458-4379-B1C2-86BAC5D89199}"/>
              </a:ext>
            </a:extLst>
          </p:cNvPr>
          <p:cNvSpPr/>
          <p:nvPr/>
        </p:nvSpPr>
        <p:spPr>
          <a:xfrm rot="16200000">
            <a:off x="1473472" y="2900467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1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6C88921-D13B-4E89-9B74-B30EFCAB4DF6}"/>
              </a:ext>
            </a:extLst>
          </p:cNvPr>
          <p:cNvCxnSpPr>
            <a:cxnSpLocks/>
          </p:cNvCxnSpPr>
          <p:nvPr/>
        </p:nvCxnSpPr>
        <p:spPr>
          <a:xfrm>
            <a:off x="1071738" y="1496048"/>
            <a:ext cx="0" cy="329972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524216-4362-4CA2-B881-DB02C578B7EF}"/>
              </a:ext>
            </a:extLst>
          </p:cNvPr>
          <p:cNvSpPr/>
          <p:nvPr/>
        </p:nvSpPr>
        <p:spPr>
          <a:xfrm>
            <a:off x="2573967" y="120437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FD2A2E-FF7A-493F-B471-B1E02F33FA96}"/>
              </a:ext>
            </a:extLst>
          </p:cNvPr>
          <p:cNvSpPr/>
          <p:nvPr/>
        </p:nvSpPr>
        <p:spPr>
          <a:xfrm>
            <a:off x="1451393" y="206670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F03288-4616-46CB-9426-1F3EBA3028BD}"/>
              </a:ext>
            </a:extLst>
          </p:cNvPr>
          <p:cNvSpPr/>
          <p:nvPr/>
        </p:nvSpPr>
        <p:spPr>
          <a:xfrm>
            <a:off x="1538721" y="206670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7A155-6B02-47BB-911C-D5FC09186ABE}"/>
              </a:ext>
            </a:extLst>
          </p:cNvPr>
          <p:cNvSpPr/>
          <p:nvPr/>
        </p:nvSpPr>
        <p:spPr>
          <a:xfrm>
            <a:off x="3342187" y="206670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733BB49-12C5-4D77-B832-C96CFF354728}"/>
              </a:ext>
            </a:extLst>
          </p:cNvPr>
          <p:cNvSpPr/>
          <p:nvPr/>
        </p:nvSpPr>
        <p:spPr>
          <a:xfrm>
            <a:off x="2573967" y="292904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FBAB7FC-514D-479F-B3DF-FEC4377BBFF8}"/>
              </a:ext>
            </a:extLst>
          </p:cNvPr>
          <p:cNvSpPr/>
          <p:nvPr/>
        </p:nvSpPr>
        <p:spPr>
          <a:xfrm>
            <a:off x="1813847" y="379137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940A0-7281-437D-89DA-E46A68A2E9A1}"/>
              </a:ext>
            </a:extLst>
          </p:cNvPr>
          <p:cNvSpPr/>
          <p:nvPr/>
        </p:nvSpPr>
        <p:spPr>
          <a:xfrm>
            <a:off x="2479105" y="1948117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9CC380E-ED9B-47AC-97B7-29786E5F9B71}"/>
              </a:ext>
            </a:extLst>
          </p:cNvPr>
          <p:cNvSpPr/>
          <p:nvPr/>
        </p:nvSpPr>
        <p:spPr>
          <a:xfrm>
            <a:off x="4115282" y="29290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8E7DF161-1211-4504-A1E8-F6155B270EA4}"/>
              </a:ext>
            </a:extLst>
          </p:cNvPr>
          <p:cNvSpPr/>
          <p:nvPr/>
        </p:nvSpPr>
        <p:spPr>
          <a:xfrm>
            <a:off x="4426933" y="29290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C52D7FBA-C908-40C6-A0EF-43DC715A090E}"/>
              </a:ext>
            </a:extLst>
          </p:cNvPr>
          <p:cNvSpPr/>
          <p:nvPr/>
        </p:nvSpPr>
        <p:spPr>
          <a:xfrm>
            <a:off x="2171299" y="465371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87FBCBD-CF14-4346-A69C-96DB1C828D3E}"/>
              </a:ext>
            </a:extLst>
          </p:cNvPr>
          <p:cNvSpPr/>
          <p:nvPr/>
        </p:nvSpPr>
        <p:spPr>
          <a:xfrm>
            <a:off x="2799802" y="465371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D32001C-A4B7-4D90-BAE0-5CFD3C818433}"/>
              </a:ext>
            </a:extLst>
          </p:cNvPr>
          <p:cNvSpPr/>
          <p:nvPr/>
        </p:nvSpPr>
        <p:spPr>
          <a:xfrm>
            <a:off x="4625150" y="2772523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DF3FDAA-7BE9-4B3E-9ED0-97D35CE2B076}"/>
              </a:ext>
            </a:extLst>
          </p:cNvPr>
          <p:cNvSpPr/>
          <p:nvPr/>
        </p:nvSpPr>
        <p:spPr>
          <a:xfrm>
            <a:off x="3122922" y="4497193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B2EF7C8-B7B7-415B-8C21-201FA560E180}"/>
              </a:ext>
            </a:extLst>
          </p:cNvPr>
          <p:cNvSpPr/>
          <p:nvPr/>
        </p:nvSpPr>
        <p:spPr>
          <a:xfrm rot="16200000">
            <a:off x="-220250" y="3126932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B5DE111-35AF-4ECD-8863-BE79B304CB9F}"/>
              </a:ext>
            </a:extLst>
          </p:cNvPr>
          <p:cNvSpPr/>
          <p:nvPr/>
        </p:nvSpPr>
        <p:spPr>
          <a:xfrm rot="16200000">
            <a:off x="219306" y="4628331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High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B997223-A2FD-4D4D-868A-D153F7F087E9}"/>
              </a:ext>
            </a:extLst>
          </p:cNvPr>
          <p:cNvSpPr/>
          <p:nvPr/>
        </p:nvSpPr>
        <p:spPr>
          <a:xfrm rot="16200000">
            <a:off x="241396" y="1582715"/>
            <a:ext cx="5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Low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FBB0DA4-F691-4B2A-92D8-FBA09BCE2A47}"/>
              </a:ext>
            </a:extLst>
          </p:cNvPr>
          <p:cNvSpPr/>
          <p:nvPr/>
        </p:nvSpPr>
        <p:spPr>
          <a:xfrm>
            <a:off x="1686135" y="4722316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A9AA23-4C0A-4AA0-87CE-DF0B2C56A454}"/>
              </a:ext>
            </a:extLst>
          </p:cNvPr>
          <p:cNvSpPr/>
          <p:nvPr/>
        </p:nvSpPr>
        <p:spPr>
          <a:xfrm>
            <a:off x="1686135" y="4834234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D88C3F7-7B7C-479F-8AF5-2E36EE5667D7}"/>
              </a:ext>
            </a:extLst>
          </p:cNvPr>
          <p:cNvSpPr/>
          <p:nvPr/>
        </p:nvSpPr>
        <p:spPr>
          <a:xfrm>
            <a:off x="1686135" y="4946152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5DB5360-5458-4379-B1C2-86BAC5D89199}"/>
              </a:ext>
            </a:extLst>
          </p:cNvPr>
          <p:cNvSpPr/>
          <p:nvPr/>
        </p:nvSpPr>
        <p:spPr>
          <a:xfrm rot="16200000">
            <a:off x="-221784" y="3126932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A9D9E3D-4A3D-4E48-824F-2F2DD05B1944}"/>
              </a:ext>
            </a:extLst>
          </p:cNvPr>
          <p:cNvSpPr/>
          <p:nvPr/>
        </p:nvSpPr>
        <p:spPr>
          <a:xfrm>
            <a:off x="6587830" y="510371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7D73624-6062-4D91-9149-30AD346A4863}"/>
              </a:ext>
            </a:extLst>
          </p:cNvPr>
          <p:cNvSpPr/>
          <p:nvPr/>
        </p:nvSpPr>
        <p:spPr>
          <a:xfrm>
            <a:off x="7683811" y="5380113"/>
            <a:ext cx="1084158" cy="83997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75E4432-6280-48B5-921C-6D9F5412D17E}"/>
              </a:ext>
            </a:extLst>
          </p:cNvPr>
          <p:cNvSpPr/>
          <p:nvPr/>
        </p:nvSpPr>
        <p:spPr>
          <a:xfrm>
            <a:off x="6587830" y="379618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4BE11C6-3AF5-40E2-9F9F-522E0EB60E68}"/>
              </a:ext>
            </a:extLst>
          </p:cNvPr>
          <p:cNvSpPr/>
          <p:nvPr/>
        </p:nvSpPr>
        <p:spPr>
          <a:xfrm>
            <a:off x="7326921" y="3820288"/>
            <a:ext cx="1441048" cy="86180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5924083-E296-4C71-BEEF-6892E5FDF69C}"/>
              </a:ext>
            </a:extLst>
          </p:cNvPr>
          <p:cNvSpPr/>
          <p:nvPr/>
        </p:nvSpPr>
        <p:spPr>
          <a:xfrm>
            <a:off x="6587830" y="2507723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5B93368-B91E-4975-B0F3-8104FBB0E957}"/>
              </a:ext>
            </a:extLst>
          </p:cNvPr>
          <p:cNvSpPr/>
          <p:nvPr/>
        </p:nvSpPr>
        <p:spPr>
          <a:xfrm>
            <a:off x="7757367" y="2511903"/>
            <a:ext cx="1010602" cy="72130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6CC04E8-17DA-420C-A1B9-8B6AE0926503}"/>
              </a:ext>
            </a:extLst>
          </p:cNvPr>
          <p:cNvSpPr/>
          <p:nvPr/>
        </p:nvSpPr>
        <p:spPr>
          <a:xfrm>
            <a:off x="6587830" y="1204374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B73D749-1478-45ED-B9BC-3284249FE2FC}"/>
              </a:ext>
            </a:extLst>
          </p:cNvPr>
          <p:cNvSpPr/>
          <p:nvPr/>
        </p:nvSpPr>
        <p:spPr>
          <a:xfrm>
            <a:off x="7105990" y="1689942"/>
            <a:ext cx="834379" cy="62692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D35B2670-7E5A-46A0-87CB-E60CE48B7AA1}"/>
              </a:ext>
            </a:extLst>
          </p:cNvPr>
          <p:cNvSpPr/>
          <p:nvPr/>
        </p:nvSpPr>
        <p:spPr>
          <a:xfrm>
            <a:off x="9659329" y="122272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5F39173-195A-4056-A9CC-CE48131C6835}"/>
              </a:ext>
            </a:extLst>
          </p:cNvPr>
          <p:cNvSpPr/>
          <p:nvPr/>
        </p:nvSpPr>
        <p:spPr>
          <a:xfrm>
            <a:off x="9150841" y="1962221"/>
            <a:ext cx="1047155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2/0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631D6F5B-8867-4E53-AD5D-E5934D5D85DD}"/>
              </a:ext>
            </a:extLst>
          </p:cNvPr>
          <p:cNvSpPr/>
          <p:nvPr/>
        </p:nvSpPr>
        <p:spPr>
          <a:xfrm>
            <a:off x="9701877" y="2518810"/>
            <a:ext cx="1334278" cy="74676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E480F02-D093-4716-8D2C-245A403AF86C}"/>
              </a:ext>
            </a:extLst>
          </p:cNvPr>
          <p:cNvSpPr/>
          <p:nvPr/>
        </p:nvSpPr>
        <p:spPr>
          <a:xfrm>
            <a:off x="9124979" y="3265570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/>
              <a:t>0/3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7629478A-EAD1-4E64-BF8A-019738CB8782}"/>
              </a:ext>
            </a:extLst>
          </p:cNvPr>
          <p:cNvSpPr/>
          <p:nvPr/>
        </p:nvSpPr>
        <p:spPr>
          <a:xfrm>
            <a:off x="9701877" y="3796546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547219B-0100-45C1-9B94-575E43EF2089}"/>
              </a:ext>
            </a:extLst>
          </p:cNvPr>
          <p:cNvSpPr/>
          <p:nvPr/>
        </p:nvSpPr>
        <p:spPr>
          <a:xfrm>
            <a:off x="9155771" y="4561656"/>
            <a:ext cx="1042228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 1/4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68C04277-2D48-46B2-BE15-1872E602F160}"/>
              </a:ext>
            </a:extLst>
          </p:cNvPr>
          <p:cNvSpPr/>
          <p:nvPr/>
        </p:nvSpPr>
        <p:spPr>
          <a:xfrm>
            <a:off x="9701877" y="5116361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68C7722-38C8-4D05-9D42-972C8DBAE7D0}"/>
              </a:ext>
            </a:extLst>
          </p:cNvPr>
          <p:cNvSpPr/>
          <p:nvPr/>
        </p:nvSpPr>
        <p:spPr>
          <a:xfrm>
            <a:off x="9129296" y="5881471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4/1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B8F0BF23-003D-42D4-9F24-47AB338D184C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0" cy="640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F9347A3-AE2C-4512-A0CE-A83638FB420B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83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90D6D20D-323C-434C-941D-374F85C35A62}"/>
              </a:ext>
            </a:extLst>
          </p:cNvPr>
          <p:cNvCxnSpPr>
            <a:cxnSpLocks/>
          </p:cNvCxnSpPr>
          <p:nvPr/>
        </p:nvCxnSpPr>
        <p:spPr>
          <a:xfrm>
            <a:off x="7940380" y="1680610"/>
            <a:ext cx="0" cy="640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681F396-0ACB-4B49-9A6A-BB652ACE1991}"/>
              </a:ext>
            </a:extLst>
          </p:cNvPr>
          <p:cNvCxnSpPr>
            <a:cxnSpLocks/>
          </p:cNvCxnSpPr>
          <p:nvPr/>
        </p:nvCxnSpPr>
        <p:spPr>
          <a:xfrm>
            <a:off x="8214700" y="1680610"/>
            <a:ext cx="0" cy="64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AD24D8C-8861-4447-8FDA-3029AB418D46}"/>
              </a:ext>
            </a:extLst>
          </p:cNvPr>
          <p:cNvCxnSpPr>
            <a:cxnSpLocks/>
          </p:cNvCxnSpPr>
          <p:nvPr/>
        </p:nvCxnSpPr>
        <p:spPr>
          <a:xfrm flipH="1">
            <a:off x="6587830" y="344498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BAAE20BD-0913-418A-B3D8-03942A85F3E0}"/>
              </a:ext>
            </a:extLst>
          </p:cNvPr>
          <p:cNvCxnSpPr>
            <a:cxnSpLocks/>
          </p:cNvCxnSpPr>
          <p:nvPr/>
        </p:nvCxnSpPr>
        <p:spPr>
          <a:xfrm>
            <a:off x="6965020" y="250772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6FCD69B-1619-4A8B-AF20-AF730AA07C12}"/>
              </a:ext>
            </a:extLst>
          </p:cNvPr>
          <p:cNvCxnSpPr>
            <a:cxnSpLocks/>
          </p:cNvCxnSpPr>
          <p:nvPr/>
        </p:nvCxnSpPr>
        <p:spPr>
          <a:xfrm>
            <a:off x="7764167" y="2507723"/>
            <a:ext cx="0" cy="730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BB33A78-77F7-47CC-B95D-7096E108E2D3}"/>
              </a:ext>
            </a:extLst>
          </p:cNvPr>
          <p:cNvCxnSpPr>
            <a:cxnSpLocks/>
          </p:cNvCxnSpPr>
          <p:nvPr/>
        </p:nvCxnSpPr>
        <p:spPr>
          <a:xfrm>
            <a:off x="6965020" y="2976353"/>
            <a:ext cx="79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0BD36838-CC19-4C9B-A02E-4BB374546F5A}"/>
              </a:ext>
            </a:extLst>
          </p:cNvPr>
          <p:cNvCxnSpPr>
            <a:cxnSpLocks/>
          </p:cNvCxnSpPr>
          <p:nvPr/>
        </p:nvCxnSpPr>
        <p:spPr>
          <a:xfrm flipH="1">
            <a:off x="7764167" y="3237827"/>
            <a:ext cx="10106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2C831218-077D-41BF-A551-DC8337DF866F}"/>
              </a:ext>
            </a:extLst>
          </p:cNvPr>
          <p:cNvCxnSpPr>
            <a:cxnSpLocks/>
          </p:cNvCxnSpPr>
          <p:nvPr/>
        </p:nvCxnSpPr>
        <p:spPr>
          <a:xfrm flipH="1">
            <a:off x="7327606" y="4679423"/>
            <a:ext cx="14471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41133F8F-D1E3-4D2B-BD14-116B51F7D49D}"/>
              </a:ext>
            </a:extLst>
          </p:cNvPr>
          <p:cNvCxnSpPr>
            <a:cxnSpLocks/>
          </p:cNvCxnSpPr>
          <p:nvPr/>
        </p:nvCxnSpPr>
        <p:spPr>
          <a:xfrm>
            <a:off x="7326921" y="3791379"/>
            <a:ext cx="685" cy="888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63853B56-9440-415C-988A-BF6054AA01F7}"/>
              </a:ext>
            </a:extLst>
          </p:cNvPr>
          <p:cNvCxnSpPr>
            <a:cxnSpLocks/>
            <a:stCxn id="23" idx="2"/>
          </p:cNvCxnSpPr>
          <p:nvPr/>
        </p:nvCxnSpPr>
        <p:spPr>
          <a:xfrm flipV="1">
            <a:off x="7681300" y="5380115"/>
            <a:ext cx="0" cy="8402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E493F62A-E0E7-4D8E-81C9-8548511276D7}"/>
              </a:ext>
            </a:extLst>
          </p:cNvPr>
          <p:cNvCxnSpPr>
            <a:cxnSpLocks/>
          </p:cNvCxnSpPr>
          <p:nvPr/>
        </p:nvCxnSpPr>
        <p:spPr>
          <a:xfrm flipH="1">
            <a:off x="7681300" y="5380115"/>
            <a:ext cx="109347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2F2F5DEF-7FD0-4DAC-B2C3-DD26181A5F6D}"/>
              </a:ext>
            </a:extLst>
          </p:cNvPr>
          <p:cNvSpPr/>
          <p:nvPr/>
        </p:nvSpPr>
        <p:spPr>
          <a:xfrm>
            <a:off x="7755738" y="553191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A296553-2710-4B4A-B4F1-CBECD33FD27D}"/>
              </a:ext>
            </a:extLst>
          </p:cNvPr>
          <p:cNvSpPr/>
          <p:nvPr/>
        </p:nvSpPr>
        <p:spPr>
          <a:xfrm>
            <a:off x="8385911" y="580891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D887846-0B85-4850-A4C6-F8484B0B0019}"/>
              </a:ext>
            </a:extLst>
          </p:cNvPr>
          <p:cNvSpPr/>
          <p:nvPr/>
        </p:nvSpPr>
        <p:spPr>
          <a:xfrm>
            <a:off x="8082824" y="580891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5B3B0DA6-F029-44F3-9B30-2E455D37B16A}"/>
              </a:ext>
            </a:extLst>
          </p:cNvPr>
          <p:cNvSpPr/>
          <p:nvPr/>
        </p:nvSpPr>
        <p:spPr>
          <a:xfrm>
            <a:off x="8209968" y="544211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203EED2-5728-491A-872D-5C88A1EC249B}"/>
              </a:ext>
            </a:extLst>
          </p:cNvPr>
          <p:cNvSpPr/>
          <p:nvPr/>
        </p:nvSpPr>
        <p:spPr>
          <a:xfrm>
            <a:off x="7703418" y="594309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AE6EED0-38EB-486F-AEAE-95565D9F7319}"/>
              </a:ext>
            </a:extLst>
          </p:cNvPr>
          <p:cNvSpPr/>
          <p:nvPr/>
        </p:nvSpPr>
        <p:spPr>
          <a:xfrm>
            <a:off x="7499351" y="383155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38AB389B-0880-4D9A-82B0-B9F22B3BE58E}"/>
              </a:ext>
            </a:extLst>
          </p:cNvPr>
          <p:cNvSpPr/>
          <p:nvPr/>
        </p:nvSpPr>
        <p:spPr>
          <a:xfrm>
            <a:off x="7394428" y="416204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E4649CB7-99DF-49E8-882D-34E584B9067C}"/>
              </a:ext>
            </a:extLst>
          </p:cNvPr>
          <p:cNvSpPr/>
          <p:nvPr/>
        </p:nvSpPr>
        <p:spPr>
          <a:xfrm>
            <a:off x="7701824" y="427910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A48E6C-6594-4C79-A71F-6E82018B0EEE}"/>
              </a:ext>
            </a:extLst>
          </p:cNvPr>
          <p:cNvSpPr/>
          <p:nvPr/>
        </p:nvSpPr>
        <p:spPr>
          <a:xfrm>
            <a:off x="8347640" y="433116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AE037CC8-55C5-45F5-9F68-CC6FC86401B4}"/>
              </a:ext>
            </a:extLst>
          </p:cNvPr>
          <p:cNvSpPr/>
          <p:nvPr/>
        </p:nvSpPr>
        <p:spPr>
          <a:xfrm>
            <a:off x="8014705" y="406819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2CC5C32-E424-4857-A1BA-95C4E4ACA199}"/>
              </a:ext>
            </a:extLst>
          </p:cNvPr>
          <p:cNvSpPr/>
          <p:nvPr/>
        </p:nvSpPr>
        <p:spPr>
          <a:xfrm>
            <a:off x="7835054" y="291882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F566D2EE-E1A7-4C18-82FC-4B16F79503EB}"/>
              </a:ext>
            </a:extLst>
          </p:cNvPr>
          <p:cNvSpPr/>
          <p:nvPr/>
        </p:nvSpPr>
        <p:spPr>
          <a:xfrm>
            <a:off x="8361612" y="284756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8C419-23FC-4498-93D5-F75900B82208}"/>
              </a:ext>
            </a:extLst>
          </p:cNvPr>
          <p:cNvSpPr/>
          <p:nvPr/>
        </p:nvSpPr>
        <p:spPr>
          <a:xfrm>
            <a:off x="7911016" y="2640938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743545F-15AA-467B-A46D-EBADA9E72E4B}"/>
              </a:ext>
            </a:extLst>
          </p:cNvPr>
          <p:cNvSpPr/>
          <p:nvPr/>
        </p:nvSpPr>
        <p:spPr>
          <a:xfrm>
            <a:off x="7280256" y="200632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204F68A-B529-4D84-B0B8-C9AFF56FEF8D}"/>
              </a:ext>
            </a:extLst>
          </p:cNvPr>
          <p:cNvSpPr/>
          <p:nvPr/>
        </p:nvSpPr>
        <p:spPr>
          <a:xfrm>
            <a:off x="7585791" y="180624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58850FF-1E61-45D4-83B0-71D823AC8C19}"/>
              </a:ext>
            </a:extLst>
          </p:cNvPr>
          <p:cNvCxnSpPr>
            <a:cxnSpLocks/>
          </p:cNvCxnSpPr>
          <p:nvPr/>
        </p:nvCxnSpPr>
        <p:spPr>
          <a:xfrm flipH="1">
            <a:off x="6587830" y="467942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AA2012CF-D656-4D20-9729-7A6BEA5F848C}"/>
              </a:ext>
            </a:extLst>
          </p:cNvPr>
          <p:cNvCxnSpPr>
            <a:cxnSpLocks/>
          </p:cNvCxnSpPr>
          <p:nvPr/>
        </p:nvCxnSpPr>
        <p:spPr>
          <a:xfrm flipV="1">
            <a:off x="7681300" y="5103719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055C229-EF69-426C-ADF3-C8A0E31A15F1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166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DAFBB683-979A-44D9-9CEE-F61E85DC399F}"/>
              </a:ext>
            </a:extLst>
          </p:cNvPr>
          <p:cNvCxnSpPr/>
          <p:nvPr/>
        </p:nvCxnSpPr>
        <p:spPr>
          <a:xfrm>
            <a:off x="7105990" y="1204374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8644D6AF-17D9-4373-82CD-9CD9A162BD2E}"/>
              </a:ext>
            </a:extLst>
          </p:cNvPr>
          <p:cNvCxnSpPr>
            <a:cxnSpLocks/>
          </p:cNvCxnSpPr>
          <p:nvPr/>
        </p:nvCxnSpPr>
        <p:spPr>
          <a:xfrm>
            <a:off x="7764167" y="250772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9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EA24B7FB-B59D-4323-BC9E-5030220DC1AB}"/>
              </a:ext>
            </a:extLst>
          </p:cNvPr>
          <p:cNvSpPr/>
          <p:nvPr/>
        </p:nvSpPr>
        <p:spPr>
          <a:xfrm>
            <a:off x="952500" y="420796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C011604-BC25-48A9-80D5-A0C9CF72013B}"/>
              </a:ext>
            </a:extLst>
          </p:cNvPr>
          <p:cNvSpPr/>
          <p:nvPr/>
        </p:nvSpPr>
        <p:spPr>
          <a:xfrm>
            <a:off x="2048481" y="4484363"/>
            <a:ext cx="1084158" cy="83997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F1632-FBB5-4AC6-A7F3-442D069C35A7}"/>
              </a:ext>
            </a:extLst>
          </p:cNvPr>
          <p:cNvSpPr/>
          <p:nvPr/>
        </p:nvSpPr>
        <p:spPr>
          <a:xfrm>
            <a:off x="952500" y="290043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B22CF78-66E9-40FD-A15B-6FDD3B7044C5}"/>
              </a:ext>
            </a:extLst>
          </p:cNvPr>
          <p:cNvSpPr/>
          <p:nvPr/>
        </p:nvSpPr>
        <p:spPr>
          <a:xfrm>
            <a:off x="1691591" y="2911162"/>
            <a:ext cx="1441048" cy="87285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16F265A-C228-4E18-8951-8307F6D60FFA}"/>
              </a:ext>
            </a:extLst>
          </p:cNvPr>
          <p:cNvSpPr/>
          <p:nvPr/>
        </p:nvSpPr>
        <p:spPr>
          <a:xfrm>
            <a:off x="959281" y="2907430"/>
            <a:ext cx="732993" cy="53682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51357D5-542E-4F2C-89A5-59F01BC26672}"/>
              </a:ext>
            </a:extLst>
          </p:cNvPr>
          <p:cNvSpPr/>
          <p:nvPr/>
        </p:nvSpPr>
        <p:spPr>
          <a:xfrm>
            <a:off x="952500" y="1611973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85257E8-40F4-4C97-8D04-BED66BC96E23}"/>
              </a:ext>
            </a:extLst>
          </p:cNvPr>
          <p:cNvSpPr/>
          <p:nvPr/>
        </p:nvSpPr>
        <p:spPr>
          <a:xfrm>
            <a:off x="2122037" y="1616153"/>
            <a:ext cx="1010602" cy="72130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D7747BF-0789-4824-9F9A-AC2E0CA2C518}"/>
              </a:ext>
            </a:extLst>
          </p:cNvPr>
          <p:cNvSpPr/>
          <p:nvPr/>
        </p:nvSpPr>
        <p:spPr>
          <a:xfrm>
            <a:off x="952500" y="308624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9229AEE-DAB3-4549-A3F4-C47CDE870860}"/>
              </a:ext>
            </a:extLst>
          </p:cNvPr>
          <p:cNvSpPr/>
          <p:nvPr/>
        </p:nvSpPr>
        <p:spPr>
          <a:xfrm>
            <a:off x="1470660" y="794192"/>
            <a:ext cx="834379" cy="62692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49598D7-80D6-4631-BC4D-4C2E161F4071}"/>
              </a:ext>
            </a:extLst>
          </p:cNvPr>
          <p:cNvSpPr/>
          <p:nvPr/>
        </p:nvSpPr>
        <p:spPr>
          <a:xfrm>
            <a:off x="4023999" y="32697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62EC1C5-5552-4D97-A993-AD64172AC3C3}"/>
              </a:ext>
            </a:extLst>
          </p:cNvPr>
          <p:cNvSpPr/>
          <p:nvPr/>
        </p:nvSpPr>
        <p:spPr>
          <a:xfrm>
            <a:off x="3515511" y="1066471"/>
            <a:ext cx="1047155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2/0</a:t>
            </a: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EEA49852-7811-4018-95E4-B02E37DED60A}"/>
              </a:ext>
            </a:extLst>
          </p:cNvPr>
          <p:cNvSpPr/>
          <p:nvPr/>
        </p:nvSpPr>
        <p:spPr>
          <a:xfrm>
            <a:off x="4066547" y="1623060"/>
            <a:ext cx="1334278" cy="74676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18CE5A2-0E4B-411C-9CD4-5D35F18A08B3}"/>
              </a:ext>
            </a:extLst>
          </p:cNvPr>
          <p:cNvSpPr/>
          <p:nvPr/>
        </p:nvSpPr>
        <p:spPr>
          <a:xfrm>
            <a:off x="3489649" y="2369820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/>
              <a:t>0/3</a:t>
            </a: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D7B6CA5D-571A-4E88-9A9E-D64607D0B220}"/>
              </a:ext>
            </a:extLst>
          </p:cNvPr>
          <p:cNvSpPr/>
          <p:nvPr/>
        </p:nvSpPr>
        <p:spPr>
          <a:xfrm>
            <a:off x="4066547" y="2900796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603A35E-5C60-47A3-83FD-FD64126AF301}"/>
              </a:ext>
            </a:extLst>
          </p:cNvPr>
          <p:cNvSpPr/>
          <p:nvPr/>
        </p:nvSpPr>
        <p:spPr>
          <a:xfrm>
            <a:off x="3520441" y="3665906"/>
            <a:ext cx="1042228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 1/4</a:t>
            </a:r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92D42AB9-1302-43AD-A1FA-9D6BB1AA7A22}"/>
              </a:ext>
            </a:extLst>
          </p:cNvPr>
          <p:cNvSpPr/>
          <p:nvPr/>
        </p:nvSpPr>
        <p:spPr>
          <a:xfrm>
            <a:off x="4066547" y="4220611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0D48B08-D739-40C6-B439-BB597F64865C}"/>
              </a:ext>
            </a:extLst>
          </p:cNvPr>
          <p:cNvSpPr/>
          <p:nvPr/>
        </p:nvSpPr>
        <p:spPr>
          <a:xfrm>
            <a:off x="3493966" y="4985721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4/1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96A3FF9-E509-46B7-BCE0-C6476BE9AAE0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0" cy="640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2054BA56-9C6E-49DD-B5B9-94EACEED7159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83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E689AB9-A212-48C1-8B5B-33385365F223}"/>
              </a:ext>
            </a:extLst>
          </p:cNvPr>
          <p:cNvCxnSpPr>
            <a:cxnSpLocks/>
          </p:cNvCxnSpPr>
          <p:nvPr/>
        </p:nvCxnSpPr>
        <p:spPr>
          <a:xfrm>
            <a:off x="2305050" y="784860"/>
            <a:ext cx="0" cy="640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18D4769-0BA2-4E0F-A23E-F402FC0245D1}"/>
              </a:ext>
            </a:extLst>
          </p:cNvPr>
          <p:cNvCxnSpPr>
            <a:cxnSpLocks/>
          </p:cNvCxnSpPr>
          <p:nvPr/>
        </p:nvCxnSpPr>
        <p:spPr>
          <a:xfrm>
            <a:off x="2579370" y="784860"/>
            <a:ext cx="0" cy="64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21469C6-101C-4962-83E4-326376C22A69}"/>
              </a:ext>
            </a:extLst>
          </p:cNvPr>
          <p:cNvCxnSpPr>
            <a:cxnSpLocks/>
          </p:cNvCxnSpPr>
          <p:nvPr/>
        </p:nvCxnSpPr>
        <p:spPr>
          <a:xfrm flipH="1">
            <a:off x="952500" y="254923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E7BD5829-02C7-4E94-83BB-8D85BFD7F3FE}"/>
              </a:ext>
            </a:extLst>
          </p:cNvPr>
          <p:cNvCxnSpPr>
            <a:cxnSpLocks/>
          </p:cNvCxnSpPr>
          <p:nvPr/>
        </p:nvCxnSpPr>
        <p:spPr>
          <a:xfrm>
            <a:off x="1329690" y="161197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DE7E4B5-644B-4941-9DCE-FEB2236DC657}"/>
              </a:ext>
            </a:extLst>
          </p:cNvPr>
          <p:cNvCxnSpPr>
            <a:cxnSpLocks/>
          </p:cNvCxnSpPr>
          <p:nvPr/>
        </p:nvCxnSpPr>
        <p:spPr>
          <a:xfrm>
            <a:off x="2128837" y="1611973"/>
            <a:ext cx="0" cy="730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5A9CB503-FF4C-44A7-B19D-90025C40C1DB}"/>
              </a:ext>
            </a:extLst>
          </p:cNvPr>
          <p:cNvCxnSpPr>
            <a:cxnSpLocks/>
          </p:cNvCxnSpPr>
          <p:nvPr/>
        </p:nvCxnSpPr>
        <p:spPr>
          <a:xfrm>
            <a:off x="1329690" y="2080603"/>
            <a:ext cx="79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7C5F0F79-0967-4897-B602-AAAA56CD535A}"/>
              </a:ext>
            </a:extLst>
          </p:cNvPr>
          <p:cNvCxnSpPr>
            <a:cxnSpLocks/>
          </p:cNvCxnSpPr>
          <p:nvPr/>
        </p:nvCxnSpPr>
        <p:spPr>
          <a:xfrm flipH="1">
            <a:off x="2128837" y="2342077"/>
            <a:ext cx="10106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7F05698E-09D8-4107-B5FC-5C0A4913EA48}"/>
              </a:ext>
            </a:extLst>
          </p:cNvPr>
          <p:cNvCxnSpPr>
            <a:cxnSpLocks/>
          </p:cNvCxnSpPr>
          <p:nvPr/>
        </p:nvCxnSpPr>
        <p:spPr>
          <a:xfrm flipH="1">
            <a:off x="1692276" y="3783673"/>
            <a:ext cx="14471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AA3422A-12AE-4E5A-8771-810A079F8758}"/>
              </a:ext>
            </a:extLst>
          </p:cNvPr>
          <p:cNvCxnSpPr>
            <a:cxnSpLocks/>
          </p:cNvCxnSpPr>
          <p:nvPr/>
        </p:nvCxnSpPr>
        <p:spPr>
          <a:xfrm flipH="1">
            <a:off x="952500" y="3449443"/>
            <a:ext cx="739776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B47918A3-709F-4E05-B554-C16F9ABAFD91}"/>
              </a:ext>
            </a:extLst>
          </p:cNvPr>
          <p:cNvCxnSpPr>
            <a:cxnSpLocks/>
          </p:cNvCxnSpPr>
          <p:nvPr/>
        </p:nvCxnSpPr>
        <p:spPr>
          <a:xfrm>
            <a:off x="1692276" y="3453177"/>
            <a:ext cx="0" cy="3304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B5943B7-1D98-4FF7-84E3-91597D4F4C8D}"/>
              </a:ext>
            </a:extLst>
          </p:cNvPr>
          <p:cNvCxnSpPr>
            <a:cxnSpLocks/>
            <a:stCxn id="39" idx="2"/>
          </p:cNvCxnSpPr>
          <p:nvPr/>
        </p:nvCxnSpPr>
        <p:spPr>
          <a:xfrm flipV="1">
            <a:off x="2045970" y="4484365"/>
            <a:ext cx="0" cy="8402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AB969CA-33C8-4E3A-93B7-96F3E5F1142F}"/>
              </a:ext>
            </a:extLst>
          </p:cNvPr>
          <p:cNvCxnSpPr>
            <a:cxnSpLocks/>
          </p:cNvCxnSpPr>
          <p:nvPr/>
        </p:nvCxnSpPr>
        <p:spPr>
          <a:xfrm flipH="1">
            <a:off x="2045970" y="4484365"/>
            <a:ext cx="109347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59CC3C53-183C-416E-864E-9BA4112DCDE5}"/>
              </a:ext>
            </a:extLst>
          </p:cNvPr>
          <p:cNvSpPr/>
          <p:nvPr/>
        </p:nvSpPr>
        <p:spPr>
          <a:xfrm>
            <a:off x="2120408" y="463616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0F1A72-3487-40AD-91A6-35BC51C0FE67}"/>
              </a:ext>
            </a:extLst>
          </p:cNvPr>
          <p:cNvSpPr/>
          <p:nvPr/>
        </p:nvSpPr>
        <p:spPr>
          <a:xfrm>
            <a:off x="2750581" y="491316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6DC3B56C-1BA7-4A6F-9DAB-7CA36C44AC62}"/>
              </a:ext>
            </a:extLst>
          </p:cNvPr>
          <p:cNvSpPr/>
          <p:nvPr/>
        </p:nvSpPr>
        <p:spPr>
          <a:xfrm>
            <a:off x="2447494" y="491316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502DB55A-D05E-4E56-9DA1-265227018C18}"/>
              </a:ext>
            </a:extLst>
          </p:cNvPr>
          <p:cNvSpPr/>
          <p:nvPr/>
        </p:nvSpPr>
        <p:spPr>
          <a:xfrm>
            <a:off x="2574638" y="454636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8C7E0709-B3AA-4FA7-9D84-3E24C0FCB3AD}"/>
              </a:ext>
            </a:extLst>
          </p:cNvPr>
          <p:cNvSpPr/>
          <p:nvPr/>
        </p:nvSpPr>
        <p:spPr>
          <a:xfrm>
            <a:off x="2068088" y="504734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8147DAD-056B-44C7-84EA-3D3BEF0C6CCD}"/>
              </a:ext>
            </a:extLst>
          </p:cNvPr>
          <p:cNvSpPr/>
          <p:nvPr/>
        </p:nvSpPr>
        <p:spPr>
          <a:xfrm>
            <a:off x="1864021" y="293580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174A8ED-98DB-41F3-93D0-D967D7A83D8A}"/>
              </a:ext>
            </a:extLst>
          </p:cNvPr>
          <p:cNvSpPr/>
          <p:nvPr/>
        </p:nvSpPr>
        <p:spPr>
          <a:xfrm>
            <a:off x="1305385" y="304654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06303287-F477-4AE8-A1A2-9A4E43129D7C}"/>
              </a:ext>
            </a:extLst>
          </p:cNvPr>
          <p:cNvSpPr/>
          <p:nvPr/>
        </p:nvSpPr>
        <p:spPr>
          <a:xfrm>
            <a:off x="2066494" y="338335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32FC861F-DDA7-4675-AB04-53F1A376F68B}"/>
              </a:ext>
            </a:extLst>
          </p:cNvPr>
          <p:cNvSpPr/>
          <p:nvPr/>
        </p:nvSpPr>
        <p:spPr>
          <a:xfrm>
            <a:off x="2712310" y="343541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90104B5A-D0C1-463C-93A1-D721D4D97BD2}"/>
              </a:ext>
            </a:extLst>
          </p:cNvPr>
          <p:cNvSpPr/>
          <p:nvPr/>
        </p:nvSpPr>
        <p:spPr>
          <a:xfrm>
            <a:off x="2379375" y="317244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FD88C8E-537F-4EA1-B9C9-AE139CAB9A98}"/>
              </a:ext>
            </a:extLst>
          </p:cNvPr>
          <p:cNvSpPr/>
          <p:nvPr/>
        </p:nvSpPr>
        <p:spPr>
          <a:xfrm>
            <a:off x="2199724" y="202307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6C18ABD-E0F5-4891-A982-337905FCDE8F}"/>
              </a:ext>
            </a:extLst>
          </p:cNvPr>
          <p:cNvSpPr/>
          <p:nvPr/>
        </p:nvSpPr>
        <p:spPr>
          <a:xfrm>
            <a:off x="2726282" y="195181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4A75F797-A87F-46B1-9102-2B97D15D0D27}"/>
              </a:ext>
            </a:extLst>
          </p:cNvPr>
          <p:cNvSpPr/>
          <p:nvPr/>
        </p:nvSpPr>
        <p:spPr>
          <a:xfrm>
            <a:off x="2275686" y="1745188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560BE409-1151-4E9C-B256-F4EF8DEB1440}"/>
              </a:ext>
            </a:extLst>
          </p:cNvPr>
          <p:cNvSpPr/>
          <p:nvPr/>
        </p:nvSpPr>
        <p:spPr>
          <a:xfrm>
            <a:off x="1644926" y="111057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6449901-F74A-407C-8CC0-CA15E39314B4}"/>
              </a:ext>
            </a:extLst>
          </p:cNvPr>
          <p:cNvSpPr/>
          <p:nvPr/>
        </p:nvSpPr>
        <p:spPr>
          <a:xfrm>
            <a:off x="1950461" y="91049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62E57BD5-8159-4098-A67B-D5D929A83011}"/>
              </a:ext>
            </a:extLst>
          </p:cNvPr>
          <p:cNvCxnSpPr>
            <a:cxnSpLocks/>
          </p:cNvCxnSpPr>
          <p:nvPr/>
        </p:nvCxnSpPr>
        <p:spPr>
          <a:xfrm flipH="1">
            <a:off x="952500" y="378367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91DDFC65-AA01-4A7C-889E-100687B57A5D}"/>
              </a:ext>
            </a:extLst>
          </p:cNvPr>
          <p:cNvCxnSpPr>
            <a:cxnSpLocks/>
          </p:cNvCxnSpPr>
          <p:nvPr/>
        </p:nvCxnSpPr>
        <p:spPr>
          <a:xfrm flipV="1">
            <a:off x="2045970" y="4207969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A98AE381-46F5-45AF-935A-D9A186782544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166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AF87F976-EA72-4AF9-BAD5-59D5A778A0E4}"/>
              </a:ext>
            </a:extLst>
          </p:cNvPr>
          <p:cNvCxnSpPr/>
          <p:nvPr/>
        </p:nvCxnSpPr>
        <p:spPr>
          <a:xfrm>
            <a:off x="1470660" y="308624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530E89C7-46AC-441D-85E8-AD6F9F091EEF}"/>
              </a:ext>
            </a:extLst>
          </p:cNvPr>
          <p:cNvCxnSpPr>
            <a:cxnSpLocks/>
          </p:cNvCxnSpPr>
          <p:nvPr/>
        </p:nvCxnSpPr>
        <p:spPr>
          <a:xfrm>
            <a:off x="2128837" y="161197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29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12A7FF3-706F-482B-B5B1-81FBBAA75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7" y="-29874"/>
            <a:ext cx="5215461" cy="695394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7FF7741-5D22-405C-BD61-691DF8966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9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C39A6A9-6239-47C8-9B71-B13B1FEE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498483"/>
            <a:ext cx="4124325" cy="29718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16691B7-6714-4978-8F5B-32048660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94" y="1498483"/>
            <a:ext cx="34861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9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32739-B168-4A6E-8640-984E7A6C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85F69-4CE9-491E-901C-B1E3A4D7E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F5CE71-67AA-4807-ABF6-8A12E544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4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92AF2-B96C-44FC-BBBB-6B56CA0D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40AA3-A8AC-4711-92C9-8F685D132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F3942F-E9FC-43BF-9D3B-9C028FC4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9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731C568-4686-46A3-8218-DB3905237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242" y="675118"/>
            <a:ext cx="8996400" cy="59976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DA688F5-BE83-4452-9A0B-16B7F72B6EA8}"/>
              </a:ext>
            </a:extLst>
          </p:cNvPr>
          <p:cNvSpPr/>
          <p:nvPr/>
        </p:nvSpPr>
        <p:spPr>
          <a:xfrm>
            <a:off x="6644081" y="5213615"/>
            <a:ext cx="1140902" cy="687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0534F94-0CFC-4F2B-9FEF-6F2B53C3F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8" y="2986208"/>
            <a:ext cx="4090918" cy="2727278"/>
          </a:xfrm>
        </p:spPr>
      </p:pic>
    </p:spTree>
    <p:extLst>
      <p:ext uri="{BB962C8B-B14F-4D97-AF65-F5344CB8AC3E}">
        <p14:creationId xmlns:p14="http://schemas.microsoft.com/office/powerpoint/2010/main" val="142111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FE8FEB3-F16A-40B1-9295-3BC87BA41B53}"/>
              </a:ext>
            </a:extLst>
          </p:cNvPr>
          <p:cNvSpPr/>
          <p:nvPr/>
        </p:nvSpPr>
        <p:spPr>
          <a:xfrm>
            <a:off x="992580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5C15757-D9C9-4A9A-AB0F-F1AFEA8139A6}"/>
              </a:ext>
            </a:extLst>
          </p:cNvPr>
          <p:cNvSpPr/>
          <p:nvPr/>
        </p:nvSpPr>
        <p:spPr>
          <a:xfrm>
            <a:off x="2476145" y="2537151"/>
            <a:ext cx="3442997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GBS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0663B64D-EEC3-4231-A039-06BF5772B80D}"/>
              </a:ext>
            </a:extLst>
          </p:cNvPr>
          <p:cNvSpPr/>
          <p:nvPr/>
        </p:nvSpPr>
        <p:spPr>
          <a:xfrm>
            <a:off x="992579" y="3296048"/>
            <a:ext cx="4926563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 and GBS</a:t>
            </a:r>
          </a:p>
        </p:txBody>
      </p:sp>
      <p:sp>
        <p:nvSpPr>
          <p:cNvPr id="88" name="Pfeil: nach unten 87">
            <a:extLst>
              <a:ext uri="{FF2B5EF4-FFF2-40B4-BE49-F238E27FC236}">
                <a16:creationId xmlns:a16="http://schemas.microsoft.com/office/drawing/2014/main" id="{52440E41-E01B-4620-9510-FA7A53671820}"/>
              </a:ext>
            </a:extLst>
          </p:cNvPr>
          <p:cNvSpPr/>
          <p:nvPr/>
        </p:nvSpPr>
        <p:spPr>
          <a:xfrm>
            <a:off x="5003611" y="2976080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C37D23-6F5A-4C3F-891B-BAD1D399F9C6}"/>
              </a:ext>
            </a:extLst>
          </p:cNvPr>
          <p:cNvSpPr/>
          <p:nvPr/>
        </p:nvSpPr>
        <p:spPr>
          <a:xfrm>
            <a:off x="992579" y="4122588"/>
            <a:ext cx="42128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GESIS: positive class</a:t>
            </a:r>
          </a:p>
          <a:p>
            <a:r>
              <a:rPr lang="de-DE" dirty="0"/>
              <a:t>GBS: negative class</a:t>
            </a:r>
          </a:p>
          <a:p>
            <a:endParaRPr lang="de-DE" dirty="0"/>
          </a:p>
          <a:p>
            <a:r>
              <a:rPr lang="de-DE" dirty="0"/>
              <a:t>True negatives are removed from result set</a:t>
            </a:r>
          </a:p>
        </p:txBody>
      </p:sp>
      <p:sp>
        <p:nvSpPr>
          <p:cNvPr id="90" name="Pfeil: nach unten 89">
            <a:extLst>
              <a:ext uri="{FF2B5EF4-FFF2-40B4-BE49-F238E27FC236}">
                <a16:creationId xmlns:a16="http://schemas.microsoft.com/office/drawing/2014/main" id="{BDE9B4BF-52A0-45B0-B073-31D3CB1E8E6F}"/>
              </a:ext>
            </a:extLst>
          </p:cNvPr>
          <p:cNvSpPr/>
          <p:nvPr/>
        </p:nvSpPr>
        <p:spPr>
          <a:xfrm>
            <a:off x="1849148" y="1401147"/>
            <a:ext cx="158612" cy="18031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245F824-F572-4EEA-8934-EFD8E0913739}"/>
              </a:ext>
            </a:extLst>
          </p:cNvPr>
          <p:cNvSpPr/>
          <p:nvPr/>
        </p:nvSpPr>
        <p:spPr>
          <a:xfrm>
            <a:off x="6096001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2F06262-A732-4513-AFFA-22B2AA5070DB}"/>
              </a:ext>
            </a:extLst>
          </p:cNvPr>
          <p:cNvSpPr/>
          <p:nvPr/>
        </p:nvSpPr>
        <p:spPr>
          <a:xfrm>
            <a:off x="6096001" y="1746381"/>
            <a:ext cx="3368348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GESIS-1               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79C5E1F-ABD5-4415-97E0-84ACE36EABE6}"/>
              </a:ext>
            </a:extLst>
          </p:cNvPr>
          <p:cNvSpPr/>
          <p:nvPr/>
        </p:nvSpPr>
        <p:spPr>
          <a:xfrm>
            <a:off x="9613642" y="1746380"/>
            <a:ext cx="1408922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GESIS-2                  </a:t>
            </a:r>
          </a:p>
        </p:txBody>
      </p:sp>
      <p:sp>
        <p:nvSpPr>
          <p:cNvPr id="36" name="Pfeil: nach unten 35">
            <a:extLst>
              <a:ext uri="{FF2B5EF4-FFF2-40B4-BE49-F238E27FC236}">
                <a16:creationId xmlns:a16="http://schemas.microsoft.com/office/drawing/2014/main" id="{E554B537-5D02-4341-8E05-0FD42C8D513C}"/>
              </a:ext>
            </a:extLst>
          </p:cNvPr>
          <p:cNvSpPr/>
          <p:nvPr/>
        </p:nvSpPr>
        <p:spPr>
          <a:xfrm>
            <a:off x="6952568" y="1408922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F72A63CF-2147-40A5-BE0A-E6FB738F64AE}"/>
              </a:ext>
            </a:extLst>
          </p:cNvPr>
          <p:cNvSpPr/>
          <p:nvPr/>
        </p:nvSpPr>
        <p:spPr>
          <a:xfrm>
            <a:off x="10094167" y="2210968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107B438-71E7-4A75-83D7-F32A0D07FF20}"/>
              </a:ext>
            </a:extLst>
          </p:cNvPr>
          <p:cNvSpPr txBox="1"/>
          <p:nvPr/>
        </p:nvSpPr>
        <p:spPr>
          <a:xfrm>
            <a:off x="10244427" y="2143911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Smote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EF391F-9764-47D3-879A-E98D8991CAB9}"/>
              </a:ext>
            </a:extLst>
          </p:cNvPr>
          <p:cNvCxnSpPr>
            <a:cxnSpLocks/>
          </p:cNvCxnSpPr>
          <p:nvPr/>
        </p:nvCxnSpPr>
        <p:spPr>
          <a:xfrm>
            <a:off x="6096001" y="1080796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C9CDD6-CE66-484D-BC86-D02B0D9BED3A}"/>
              </a:ext>
            </a:extLst>
          </p:cNvPr>
          <p:cNvCxnSpPr>
            <a:cxnSpLocks/>
          </p:cNvCxnSpPr>
          <p:nvPr/>
        </p:nvCxnSpPr>
        <p:spPr>
          <a:xfrm>
            <a:off x="9464349" y="968830"/>
            <a:ext cx="0" cy="10543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F515389-3E7B-41E3-BCA7-0C0B699EEAB4}"/>
              </a:ext>
            </a:extLst>
          </p:cNvPr>
          <p:cNvCxnSpPr>
            <a:cxnSpLocks/>
          </p:cNvCxnSpPr>
          <p:nvPr/>
        </p:nvCxnSpPr>
        <p:spPr>
          <a:xfrm>
            <a:off x="11022564" y="1149220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8C147E8-FDA3-4763-9A32-77BBC2E16635}"/>
              </a:ext>
            </a:extLst>
          </p:cNvPr>
          <p:cNvCxnSpPr>
            <a:cxnSpLocks/>
          </p:cNvCxnSpPr>
          <p:nvPr/>
        </p:nvCxnSpPr>
        <p:spPr>
          <a:xfrm>
            <a:off x="9613642" y="976605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41C9AB8-D3AD-446C-9F7D-E98E828CC279}"/>
              </a:ext>
            </a:extLst>
          </p:cNvPr>
          <p:cNvCxnSpPr>
            <a:cxnSpLocks/>
            <a:endCxn id="54" idx="1"/>
          </p:cNvCxnSpPr>
          <p:nvPr/>
        </p:nvCxnSpPr>
        <p:spPr>
          <a:xfrm flipH="1">
            <a:off x="7587971" y="2091611"/>
            <a:ext cx="205323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C7C49B4-C802-44AA-A4A7-9541F987F801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11022564" y="2091611"/>
            <a:ext cx="32345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E72D216-333B-49C1-AC5D-E119B54CB7B9}"/>
              </a:ext>
            </a:extLst>
          </p:cNvPr>
          <p:cNvSpPr/>
          <p:nvPr/>
        </p:nvSpPr>
        <p:spPr>
          <a:xfrm>
            <a:off x="7587971" y="2544926"/>
            <a:ext cx="3758049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GESIS-3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55" name="Pfeil: nach unten 54">
            <a:extLst>
              <a:ext uri="{FF2B5EF4-FFF2-40B4-BE49-F238E27FC236}">
                <a16:creationId xmlns:a16="http://schemas.microsoft.com/office/drawing/2014/main" id="{E448ABE4-A21C-41CB-A17B-1984D4993439}"/>
              </a:ext>
            </a:extLst>
          </p:cNvPr>
          <p:cNvSpPr/>
          <p:nvPr/>
        </p:nvSpPr>
        <p:spPr>
          <a:xfrm>
            <a:off x="10080170" y="1414359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B3E25B-FA32-4F61-B69C-B1B1DE996F33}"/>
              </a:ext>
            </a:extLst>
          </p:cNvPr>
          <p:cNvSpPr/>
          <p:nvPr/>
        </p:nvSpPr>
        <p:spPr>
          <a:xfrm>
            <a:off x="6096000" y="3296048"/>
            <a:ext cx="5250024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GESIS-1 and GESIS-3</a:t>
            </a:r>
          </a:p>
        </p:txBody>
      </p:sp>
      <p:sp>
        <p:nvSpPr>
          <p:cNvPr id="57" name="Pfeil: nach unten 56">
            <a:extLst>
              <a:ext uri="{FF2B5EF4-FFF2-40B4-BE49-F238E27FC236}">
                <a16:creationId xmlns:a16="http://schemas.microsoft.com/office/drawing/2014/main" id="{F880F832-0E9E-4ED3-A723-965D8D7C45AC}"/>
              </a:ext>
            </a:extLst>
          </p:cNvPr>
          <p:cNvSpPr/>
          <p:nvPr/>
        </p:nvSpPr>
        <p:spPr>
          <a:xfrm>
            <a:off x="10094167" y="2983855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5142AFD-14B3-4EA7-971C-6113473CC348}"/>
              </a:ext>
            </a:extLst>
          </p:cNvPr>
          <p:cNvSpPr/>
          <p:nvPr/>
        </p:nvSpPr>
        <p:spPr>
          <a:xfrm>
            <a:off x="6096000" y="4122588"/>
            <a:ext cx="42128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GESIS-1: positive class</a:t>
            </a:r>
          </a:p>
          <a:p>
            <a:r>
              <a:rPr lang="de-DE" dirty="0"/>
              <a:t>GESIS-3: negative class</a:t>
            </a:r>
          </a:p>
          <a:p>
            <a:endParaRPr lang="de-DE" dirty="0"/>
          </a:p>
          <a:p>
            <a:r>
              <a:rPr lang="de-DE" dirty="0"/>
              <a:t>True negatives are removed from result set</a:t>
            </a:r>
          </a:p>
        </p:txBody>
      </p:sp>
      <p:sp>
        <p:nvSpPr>
          <p:cNvPr id="59" name="Pfeil: nach unten 58">
            <a:extLst>
              <a:ext uri="{FF2B5EF4-FFF2-40B4-BE49-F238E27FC236}">
                <a16:creationId xmlns:a16="http://schemas.microsoft.com/office/drawing/2014/main" id="{EC29ED8C-3B48-4856-B259-825F40887DAE}"/>
              </a:ext>
            </a:extLst>
          </p:cNvPr>
          <p:cNvSpPr/>
          <p:nvPr/>
        </p:nvSpPr>
        <p:spPr>
          <a:xfrm>
            <a:off x="6952568" y="2210967"/>
            <a:ext cx="145748" cy="10010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008CD53-D696-4C6F-93D8-EDB661D606EC}"/>
              </a:ext>
            </a:extLst>
          </p:cNvPr>
          <p:cNvSpPr txBox="1"/>
          <p:nvPr/>
        </p:nvSpPr>
        <p:spPr>
          <a:xfrm>
            <a:off x="7139987" y="134225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0271B95-A2BD-4119-8B87-29DEFACC60E0}"/>
              </a:ext>
            </a:extLst>
          </p:cNvPr>
          <p:cNvSpPr txBox="1"/>
          <p:nvPr/>
        </p:nvSpPr>
        <p:spPr>
          <a:xfrm>
            <a:off x="10273867" y="13632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</p:spTree>
    <p:extLst>
      <p:ext uri="{BB962C8B-B14F-4D97-AF65-F5344CB8AC3E}">
        <p14:creationId xmlns:p14="http://schemas.microsoft.com/office/powerpoint/2010/main" val="138090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FE8FEB3-F16A-40B1-9295-3BC87BA41B53}"/>
              </a:ext>
            </a:extLst>
          </p:cNvPr>
          <p:cNvSpPr/>
          <p:nvPr/>
        </p:nvSpPr>
        <p:spPr>
          <a:xfrm>
            <a:off x="992580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5C15757-D9C9-4A9A-AB0F-F1AFEA8139A6}"/>
              </a:ext>
            </a:extLst>
          </p:cNvPr>
          <p:cNvSpPr/>
          <p:nvPr/>
        </p:nvSpPr>
        <p:spPr>
          <a:xfrm>
            <a:off x="2476145" y="2537151"/>
            <a:ext cx="3442997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GBS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0663B64D-EEC3-4231-A039-06BF5772B80D}"/>
              </a:ext>
            </a:extLst>
          </p:cNvPr>
          <p:cNvSpPr/>
          <p:nvPr/>
        </p:nvSpPr>
        <p:spPr>
          <a:xfrm>
            <a:off x="992579" y="3296048"/>
            <a:ext cx="4926563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 and GBS</a:t>
            </a:r>
          </a:p>
        </p:txBody>
      </p:sp>
      <p:sp>
        <p:nvSpPr>
          <p:cNvPr id="88" name="Pfeil: nach unten 87">
            <a:extLst>
              <a:ext uri="{FF2B5EF4-FFF2-40B4-BE49-F238E27FC236}">
                <a16:creationId xmlns:a16="http://schemas.microsoft.com/office/drawing/2014/main" id="{52440E41-E01B-4620-9510-FA7A53671820}"/>
              </a:ext>
            </a:extLst>
          </p:cNvPr>
          <p:cNvSpPr/>
          <p:nvPr/>
        </p:nvSpPr>
        <p:spPr>
          <a:xfrm>
            <a:off x="5003611" y="2976080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Pfeil: nach unten 89">
            <a:extLst>
              <a:ext uri="{FF2B5EF4-FFF2-40B4-BE49-F238E27FC236}">
                <a16:creationId xmlns:a16="http://schemas.microsoft.com/office/drawing/2014/main" id="{BDE9B4BF-52A0-45B0-B073-31D3CB1E8E6F}"/>
              </a:ext>
            </a:extLst>
          </p:cNvPr>
          <p:cNvSpPr/>
          <p:nvPr/>
        </p:nvSpPr>
        <p:spPr>
          <a:xfrm>
            <a:off x="1849148" y="1401147"/>
            <a:ext cx="158612" cy="18031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245F824-F572-4EEA-8934-EFD8E0913739}"/>
              </a:ext>
            </a:extLst>
          </p:cNvPr>
          <p:cNvSpPr/>
          <p:nvPr/>
        </p:nvSpPr>
        <p:spPr>
          <a:xfrm>
            <a:off x="6096001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2F06262-A732-4513-AFFA-22B2AA5070DB}"/>
              </a:ext>
            </a:extLst>
          </p:cNvPr>
          <p:cNvSpPr/>
          <p:nvPr/>
        </p:nvSpPr>
        <p:spPr>
          <a:xfrm>
            <a:off x="6096001" y="1746381"/>
            <a:ext cx="3368348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GESIS-1               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79C5E1F-ABD5-4415-97E0-84ACE36EABE6}"/>
              </a:ext>
            </a:extLst>
          </p:cNvPr>
          <p:cNvSpPr/>
          <p:nvPr/>
        </p:nvSpPr>
        <p:spPr>
          <a:xfrm>
            <a:off x="9613642" y="1746380"/>
            <a:ext cx="1408922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GESIS-2                  </a:t>
            </a:r>
          </a:p>
        </p:txBody>
      </p:sp>
      <p:sp>
        <p:nvSpPr>
          <p:cNvPr id="36" name="Pfeil: nach unten 35">
            <a:extLst>
              <a:ext uri="{FF2B5EF4-FFF2-40B4-BE49-F238E27FC236}">
                <a16:creationId xmlns:a16="http://schemas.microsoft.com/office/drawing/2014/main" id="{E554B537-5D02-4341-8E05-0FD42C8D513C}"/>
              </a:ext>
            </a:extLst>
          </p:cNvPr>
          <p:cNvSpPr/>
          <p:nvPr/>
        </p:nvSpPr>
        <p:spPr>
          <a:xfrm>
            <a:off x="6952568" y="1408922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F72A63CF-2147-40A5-BE0A-E6FB738F64AE}"/>
              </a:ext>
            </a:extLst>
          </p:cNvPr>
          <p:cNvSpPr/>
          <p:nvPr/>
        </p:nvSpPr>
        <p:spPr>
          <a:xfrm>
            <a:off x="10094167" y="2210968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107B438-71E7-4A75-83D7-F32A0D07FF20}"/>
              </a:ext>
            </a:extLst>
          </p:cNvPr>
          <p:cNvSpPr txBox="1"/>
          <p:nvPr/>
        </p:nvSpPr>
        <p:spPr>
          <a:xfrm>
            <a:off x="10244427" y="2143911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Smote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EF391F-9764-47D3-879A-E98D8991CAB9}"/>
              </a:ext>
            </a:extLst>
          </p:cNvPr>
          <p:cNvCxnSpPr>
            <a:cxnSpLocks/>
          </p:cNvCxnSpPr>
          <p:nvPr/>
        </p:nvCxnSpPr>
        <p:spPr>
          <a:xfrm>
            <a:off x="6096001" y="1080796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C9CDD6-CE66-484D-BC86-D02B0D9BED3A}"/>
              </a:ext>
            </a:extLst>
          </p:cNvPr>
          <p:cNvCxnSpPr>
            <a:cxnSpLocks/>
          </p:cNvCxnSpPr>
          <p:nvPr/>
        </p:nvCxnSpPr>
        <p:spPr>
          <a:xfrm>
            <a:off x="9464349" y="968830"/>
            <a:ext cx="0" cy="10543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F515389-3E7B-41E3-BCA7-0C0B699EEAB4}"/>
              </a:ext>
            </a:extLst>
          </p:cNvPr>
          <p:cNvCxnSpPr>
            <a:cxnSpLocks/>
          </p:cNvCxnSpPr>
          <p:nvPr/>
        </p:nvCxnSpPr>
        <p:spPr>
          <a:xfrm>
            <a:off x="11022564" y="1149220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8C147E8-FDA3-4763-9A32-77BBC2E16635}"/>
              </a:ext>
            </a:extLst>
          </p:cNvPr>
          <p:cNvCxnSpPr>
            <a:cxnSpLocks/>
          </p:cNvCxnSpPr>
          <p:nvPr/>
        </p:nvCxnSpPr>
        <p:spPr>
          <a:xfrm>
            <a:off x="9613642" y="976605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41C9AB8-D3AD-446C-9F7D-E98E828CC279}"/>
              </a:ext>
            </a:extLst>
          </p:cNvPr>
          <p:cNvCxnSpPr>
            <a:cxnSpLocks/>
            <a:endCxn id="54" idx="1"/>
          </p:cNvCxnSpPr>
          <p:nvPr/>
        </p:nvCxnSpPr>
        <p:spPr>
          <a:xfrm flipH="1">
            <a:off x="7587971" y="2091611"/>
            <a:ext cx="205323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C7C49B4-C802-44AA-A4A7-9541F987F801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11022564" y="2091611"/>
            <a:ext cx="32345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E72D216-333B-49C1-AC5D-E119B54CB7B9}"/>
              </a:ext>
            </a:extLst>
          </p:cNvPr>
          <p:cNvSpPr/>
          <p:nvPr/>
        </p:nvSpPr>
        <p:spPr>
          <a:xfrm>
            <a:off x="7587971" y="2544926"/>
            <a:ext cx="3758049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GESIS-3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55" name="Pfeil: nach unten 54">
            <a:extLst>
              <a:ext uri="{FF2B5EF4-FFF2-40B4-BE49-F238E27FC236}">
                <a16:creationId xmlns:a16="http://schemas.microsoft.com/office/drawing/2014/main" id="{E448ABE4-A21C-41CB-A17B-1984D4993439}"/>
              </a:ext>
            </a:extLst>
          </p:cNvPr>
          <p:cNvSpPr/>
          <p:nvPr/>
        </p:nvSpPr>
        <p:spPr>
          <a:xfrm>
            <a:off x="10080170" y="1414359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B3E25B-FA32-4F61-B69C-B1B1DE996F33}"/>
              </a:ext>
            </a:extLst>
          </p:cNvPr>
          <p:cNvSpPr/>
          <p:nvPr/>
        </p:nvSpPr>
        <p:spPr>
          <a:xfrm>
            <a:off x="6096000" y="3296048"/>
            <a:ext cx="5250024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GESIS-1 and GESIS-3</a:t>
            </a:r>
          </a:p>
        </p:txBody>
      </p:sp>
      <p:sp>
        <p:nvSpPr>
          <p:cNvPr id="57" name="Pfeil: nach unten 56">
            <a:extLst>
              <a:ext uri="{FF2B5EF4-FFF2-40B4-BE49-F238E27FC236}">
                <a16:creationId xmlns:a16="http://schemas.microsoft.com/office/drawing/2014/main" id="{F880F832-0E9E-4ED3-A723-965D8D7C45AC}"/>
              </a:ext>
            </a:extLst>
          </p:cNvPr>
          <p:cNvSpPr/>
          <p:nvPr/>
        </p:nvSpPr>
        <p:spPr>
          <a:xfrm>
            <a:off x="10094167" y="2983855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Pfeil: nach unten 58">
            <a:extLst>
              <a:ext uri="{FF2B5EF4-FFF2-40B4-BE49-F238E27FC236}">
                <a16:creationId xmlns:a16="http://schemas.microsoft.com/office/drawing/2014/main" id="{EC29ED8C-3B48-4856-B259-825F40887DAE}"/>
              </a:ext>
            </a:extLst>
          </p:cNvPr>
          <p:cNvSpPr/>
          <p:nvPr/>
        </p:nvSpPr>
        <p:spPr>
          <a:xfrm>
            <a:off x="6952568" y="2210967"/>
            <a:ext cx="145748" cy="10010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008CD53-D696-4C6F-93D8-EDB661D606EC}"/>
              </a:ext>
            </a:extLst>
          </p:cNvPr>
          <p:cNvSpPr txBox="1"/>
          <p:nvPr/>
        </p:nvSpPr>
        <p:spPr>
          <a:xfrm>
            <a:off x="7139987" y="134225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0271B95-A2BD-4119-8B87-29DEFACC60E0}"/>
              </a:ext>
            </a:extLst>
          </p:cNvPr>
          <p:cNvSpPr txBox="1"/>
          <p:nvPr/>
        </p:nvSpPr>
        <p:spPr>
          <a:xfrm>
            <a:off x="10273867" y="13632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</p:spTree>
    <p:extLst>
      <p:ext uri="{BB962C8B-B14F-4D97-AF65-F5344CB8AC3E}">
        <p14:creationId xmlns:p14="http://schemas.microsoft.com/office/powerpoint/2010/main" val="209177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3B44EFA-C864-460C-A52B-4EAC7A899F0B}"/>
              </a:ext>
            </a:extLst>
          </p:cNvPr>
          <p:cNvSpPr/>
          <p:nvPr/>
        </p:nvSpPr>
        <p:spPr>
          <a:xfrm>
            <a:off x="717989" y="98273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Research Question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53A62D0-D7BE-44AE-9F5C-4C9C7F31E08A}"/>
              </a:ext>
            </a:extLst>
          </p:cNvPr>
          <p:cNvSpPr/>
          <p:nvPr/>
        </p:nvSpPr>
        <p:spPr>
          <a:xfrm>
            <a:off x="717989" y="3155216"/>
            <a:ext cx="501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in </a:t>
            </a:r>
            <a:r>
              <a:rPr lang="de-DE" b="1" dirty="0">
                <a:solidFill>
                  <a:srgbClr val="000000"/>
                </a:solidFill>
              </a:rPr>
              <a:t>GESIS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795C6C-30E6-441D-9066-D27507D4FF45}"/>
              </a:ext>
            </a:extLst>
          </p:cNvPr>
          <p:cNvSpPr/>
          <p:nvPr/>
        </p:nvSpPr>
        <p:spPr>
          <a:xfrm>
            <a:off x="717989" y="1314923"/>
            <a:ext cx="50183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in </a:t>
            </a:r>
            <a:r>
              <a:rPr lang="de-DE" b="1" dirty="0">
                <a:solidFill>
                  <a:srgbClr val="000000"/>
                </a:solidFill>
              </a:rPr>
              <a:t>GBS</a:t>
            </a:r>
          </a:p>
          <a:p>
            <a:r>
              <a:rPr lang="de-DE" sz="1600" dirty="0">
                <a:solidFill>
                  <a:srgbClr val="000000"/>
                </a:solidFill>
              </a:rPr>
              <a:t>Feature Importance of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i="1" dirty="0">
                <a:solidFill>
                  <a:srgbClr val="000000"/>
                </a:solidFill>
              </a:rPr>
              <a:t>Psychological Resilience</a:t>
            </a:r>
          </a:p>
          <a:p>
            <a:endParaRPr lang="de-DE" sz="1600" i="1" dirty="0">
              <a:solidFill>
                <a:srgbClr val="000000"/>
              </a:solidFill>
            </a:endParaRPr>
          </a:p>
          <a:p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Results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might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be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biased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9237077-DCE0-4EA2-B4D2-C7BFD4865EE5}"/>
              </a:ext>
            </a:extLst>
          </p:cNvPr>
          <p:cNvSpPr/>
          <p:nvPr/>
        </p:nvSpPr>
        <p:spPr>
          <a:xfrm>
            <a:off x="717989" y="275510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Dataset Comparison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52EDC61-23D2-4184-BD2B-5ACE5210DBBD}"/>
              </a:ext>
            </a:extLst>
          </p:cNvPr>
          <p:cNvSpPr/>
          <p:nvPr/>
        </p:nvSpPr>
        <p:spPr>
          <a:xfrm>
            <a:off x="5845158" y="1182791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Maximal Representative Subsample of </a:t>
            </a:r>
            <a:r>
              <a:rPr lang="de-DE" sz="2000" b="1" dirty="0">
                <a:solidFill>
                  <a:srgbClr val="000000"/>
                </a:solidFill>
              </a:rPr>
              <a:t>GBS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C146DCF-CE67-4638-8B4E-E2320CF41965}"/>
              </a:ext>
            </a:extLst>
          </p:cNvPr>
          <p:cNvSpPr/>
          <p:nvPr/>
        </p:nvSpPr>
        <p:spPr>
          <a:xfrm>
            <a:off x="717989" y="4835842"/>
            <a:ext cx="51271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on subset of </a:t>
            </a:r>
            <a:r>
              <a:rPr lang="de-DE" b="1" dirty="0">
                <a:solidFill>
                  <a:srgbClr val="000000"/>
                </a:solidFill>
              </a:rPr>
              <a:t>GBS</a:t>
            </a:r>
          </a:p>
          <a:p>
            <a:r>
              <a:rPr lang="de-DE" sz="1600" dirty="0">
                <a:solidFill>
                  <a:srgbClr val="000000"/>
                </a:solidFill>
              </a:rPr>
              <a:t>Feature Importance of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i="1" dirty="0">
                <a:solidFill>
                  <a:srgbClr val="000000"/>
                </a:solidFill>
              </a:rPr>
              <a:t>Psychological Resilience</a:t>
            </a:r>
          </a:p>
          <a:p>
            <a:endParaRPr lang="de-DE" sz="1600" i="1" dirty="0">
              <a:solidFill>
                <a:srgbClr val="000000"/>
              </a:solidFill>
            </a:endParaRPr>
          </a:p>
          <a:p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Results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might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be less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biased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26932A-5C41-4293-A4AA-069AB58AC02C}"/>
              </a:ext>
            </a:extLst>
          </p:cNvPr>
          <p:cNvSpPr/>
          <p:nvPr/>
        </p:nvSpPr>
        <p:spPr>
          <a:xfrm>
            <a:off x="717989" y="514703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de-DE" sz="2000" b="1" dirty="0">
                <a:solidFill>
                  <a:srgbClr val="000000"/>
                </a:solidFill>
              </a:rPr>
              <a:t>Initial Data Analysis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91B683-AE2D-490E-A949-CC380BA47AE6}"/>
              </a:ext>
            </a:extLst>
          </p:cNvPr>
          <p:cNvSpPr/>
          <p:nvPr/>
        </p:nvSpPr>
        <p:spPr>
          <a:xfrm>
            <a:off x="717989" y="3980140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… (after all is done; Results)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318CF7-61D8-4840-8DED-57DE22368538}"/>
              </a:ext>
            </a:extLst>
          </p:cNvPr>
          <p:cNvSpPr/>
          <p:nvPr/>
        </p:nvSpPr>
        <p:spPr>
          <a:xfrm>
            <a:off x="5736301" y="58262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de-DE" sz="2000" b="1" dirty="0">
                <a:solidFill>
                  <a:srgbClr val="000000"/>
                </a:solidFill>
              </a:rPr>
              <a:t>Initial Data Analysis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C132A15-CF16-4711-BD71-32B592EFF03A}"/>
              </a:ext>
            </a:extLst>
          </p:cNvPr>
          <p:cNvSpPr/>
          <p:nvPr/>
        </p:nvSpPr>
        <p:spPr>
          <a:xfrm>
            <a:off x="5845158" y="1798875"/>
            <a:ext cx="6096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</a:rPr>
              <a:t>Predicting</a:t>
            </a:r>
            <a:r>
              <a:rPr lang="de-DE" dirty="0">
                <a:solidFill>
                  <a:srgbClr val="000000"/>
                </a:solidFill>
              </a:rPr>
              <a:t> Survey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Participants</a:t>
            </a: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Binary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</a:rPr>
              <a:t>Positive </a:t>
            </a:r>
            <a:r>
              <a:rPr lang="de-DE" sz="1600" dirty="0" err="1">
                <a:solidFill>
                  <a:srgbClr val="000000"/>
                </a:solidFill>
              </a:rPr>
              <a:t>Unlabeled</a:t>
            </a:r>
            <a:r>
              <a:rPr lang="de-DE" sz="1600" dirty="0">
                <a:solidFill>
                  <a:srgbClr val="000000"/>
                </a:solidFill>
              </a:rPr>
              <a:t> Learning</a:t>
            </a:r>
          </a:p>
          <a:p>
            <a:r>
              <a:rPr lang="de-DE" sz="1600" dirty="0">
                <a:solidFill>
                  <a:srgbClr val="000000"/>
                </a:solidFill>
              </a:rPr>
              <a:t>	</a:t>
            </a:r>
            <a:r>
              <a:rPr lang="de-DE" sz="1600" dirty="0" err="1">
                <a:solidFill>
                  <a:srgbClr val="000000"/>
                </a:solidFill>
              </a:rPr>
              <a:t>with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adjusted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evaluation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metrics</a:t>
            </a:r>
            <a:endParaRPr lang="de-DE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0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C9D0C92-4B4A-44E1-945D-506D488AF63C}"/>
                  </a:ext>
                </a:extLst>
              </p:cNvPr>
              <p:cNvSpPr/>
              <p:nvPr/>
            </p:nvSpPr>
            <p:spPr>
              <a:xfrm>
                <a:off x="3273384" y="3326396"/>
                <a:ext cx="1190786" cy="418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C9D0C92-4B4A-44E1-945D-506D488AF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84" y="3326396"/>
                <a:ext cx="1190786" cy="418547"/>
              </a:xfrm>
              <a:prstGeom prst="rect">
                <a:avLst/>
              </a:prstGeom>
              <a:blipFill>
                <a:blip r:embed="rId2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79DA84-9DE6-4CE3-8A3B-961F9FDE3DCC}"/>
                  </a:ext>
                </a:extLst>
              </p:cNvPr>
              <p:cNvSpPr/>
              <p:nvPr/>
            </p:nvSpPr>
            <p:spPr>
              <a:xfrm>
                <a:off x="4745359" y="3326397"/>
                <a:ext cx="1340064" cy="4185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79DA84-9DE6-4CE3-8A3B-961F9FDE3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59" y="3326397"/>
                <a:ext cx="1340064" cy="418546"/>
              </a:xfrm>
              <a:prstGeom prst="rect">
                <a:avLst/>
              </a:prstGeom>
              <a:blipFill>
                <a:blip r:embed="rId3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C3E7B02-D682-4F6F-B79F-A23B47A8CE24}"/>
              </a:ext>
            </a:extLst>
          </p:cNvPr>
          <p:cNvCxnSpPr>
            <a:cxnSpLocks/>
            <a:stCxn id="47" idx="2"/>
            <a:endCxn id="15" idx="0"/>
          </p:cNvCxnSpPr>
          <p:nvPr/>
        </p:nvCxnSpPr>
        <p:spPr>
          <a:xfrm flipH="1">
            <a:off x="3868777" y="2117703"/>
            <a:ext cx="10577" cy="1208693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4AE78D2-2521-4805-B88C-2B14F7556CF3}"/>
              </a:ext>
            </a:extLst>
          </p:cNvPr>
          <p:cNvCxnSpPr>
            <a:cxnSpLocks/>
            <a:stCxn id="48" idx="2"/>
            <a:endCxn id="16" idx="0"/>
          </p:cNvCxnSpPr>
          <p:nvPr/>
        </p:nvCxnSpPr>
        <p:spPr>
          <a:xfrm flipH="1">
            <a:off x="5415391" y="2117701"/>
            <a:ext cx="1" cy="1208696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967778E-2176-4701-88F1-BFDD23B644FD}"/>
                  </a:ext>
                </a:extLst>
              </p:cNvPr>
              <p:cNvSpPr/>
              <p:nvPr/>
            </p:nvSpPr>
            <p:spPr>
              <a:xfrm>
                <a:off x="6350203" y="3336849"/>
                <a:ext cx="1454547" cy="40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967778E-2176-4701-88F1-BFDD23B64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03" y="3336849"/>
                <a:ext cx="1454547" cy="40809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A0DD36F-52CB-4AFE-B88D-C8565DB3F1D7}"/>
                  </a:ext>
                </a:extLst>
              </p:cNvPr>
              <p:cNvSpPr/>
              <p:nvPr/>
            </p:nvSpPr>
            <p:spPr>
              <a:xfrm>
                <a:off x="8069543" y="3329782"/>
                <a:ext cx="1679197" cy="40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A0DD36F-52CB-4AFE-B88D-C8565DB3F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543" y="3329782"/>
                <a:ext cx="1679197" cy="40809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5C8DD73-7A8F-4579-8D12-C46005484090}"/>
              </a:ext>
            </a:extLst>
          </p:cNvPr>
          <p:cNvCxnSpPr>
            <a:cxnSpLocks/>
            <a:stCxn id="77" idx="2"/>
            <a:endCxn id="30" idx="0"/>
          </p:cNvCxnSpPr>
          <p:nvPr/>
        </p:nvCxnSpPr>
        <p:spPr>
          <a:xfrm flipH="1">
            <a:off x="7077477" y="2117700"/>
            <a:ext cx="13769" cy="1219149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D857AF2-4CA3-42F4-8CC5-8C298C8BFD08}"/>
              </a:ext>
            </a:extLst>
          </p:cNvPr>
          <p:cNvCxnSpPr>
            <a:cxnSpLocks/>
            <a:stCxn id="78" idx="2"/>
            <a:endCxn id="31" idx="0"/>
          </p:cNvCxnSpPr>
          <p:nvPr/>
        </p:nvCxnSpPr>
        <p:spPr>
          <a:xfrm>
            <a:off x="8901993" y="2117158"/>
            <a:ext cx="7149" cy="1212624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88421A3-8FF1-45F1-AC2C-8AEC5F06D6E7}"/>
                  </a:ext>
                </a:extLst>
              </p:cNvPr>
              <p:cNvSpPr/>
              <p:nvPr/>
            </p:nvSpPr>
            <p:spPr>
              <a:xfrm>
                <a:off x="6358251" y="4541580"/>
                <a:ext cx="1446499" cy="436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88421A3-8FF1-45F1-AC2C-8AEC5F06D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251" y="4541580"/>
                <a:ext cx="1446499" cy="436690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91309B4-F72F-4F4B-ADB2-6D6F065C1B27}"/>
                  </a:ext>
                </a:extLst>
              </p:cNvPr>
              <p:cNvSpPr/>
              <p:nvPr/>
            </p:nvSpPr>
            <p:spPr>
              <a:xfrm>
                <a:off x="8115750" y="4541581"/>
                <a:ext cx="1586783" cy="4366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91309B4-F72F-4F4B-ADB2-6D6F065C1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50" y="4541581"/>
                <a:ext cx="1586783" cy="436689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B33BB10-5F92-4FD3-97BF-C2BBADC403F6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7077477" y="3744943"/>
            <a:ext cx="4024" cy="796637"/>
          </a:xfrm>
          <a:prstGeom prst="line">
            <a:avLst/>
          </a:prstGeom>
          <a:ln w="158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A91F0E18-0938-4C72-923A-9066DC97B995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>
            <a:off x="8909142" y="3737876"/>
            <a:ext cx="0" cy="803705"/>
          </a:xfrm>
          <a:prstGeom prst="line">
            <a:avLst/>
          </a:prstGeom>
          <a:ln w="158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9108824-AC90-47E0-B5B3-21B129ABBE26}"/>
                  </a:ext>
                </a:extLst>
              </p:cNvPr>
              <p:cNvSpPr/>
              <p:nvPr/>
            </p:nvSpPr>
            <p:spPr>
              <a:xfrm>
                <a:off x="3283960" y="1679077"/>
                <a:ext cx="1190787" cy="438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9108824-AC90-47E0-B5B3-21B129AB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60" y="1679077"/>
                <a:ext cx="1190787" cy="43862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CEE4A2F-1D20-499B-8338-6AD440D2CDDF}"/>
                  </a:ext>
                </a:extLst>
              </p:cNvPr>
              <p:cNvSpPr/>
              <p:nvPr/>
            </p:nvSpPr>
            <p:spPr>
              <a:xfrm>
                <a:off x="4719876" y="1679076"/>
                <a:ext cx="1391031" cy="4386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CEE4A2F-1D20-499B-8338-6AD440D2C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76" y="1679076"/>
                <a:ext cx="1391031" cy="438625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 48">
            <a:extLst>
              <a:ext uri="{FF2B5EF4-FFF2-40B4-BE49-F238E27FC236}">
                <a16:creationId xmlns:a16="http://schemas.microsoft.com/office/drawing/2014/main" id="{E91F13EE-A07E-4B4E-9B3D-F0E28BAD5051}"/>
              </a:ext>
            </a:extLst>
          </p:cNvPr>
          <p:cNvSpPr/>
          <p:nvPr/>
        </p:nvSpPr>
        <p:spPr>
          <a:xfrm>
            <a:off x="3984442" y="1017744"/>
            <a:ext cx="1182848" cy="335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641AAD0-47DF-4169-A671-075C14EAEE41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3879354" y="1353304"/>
            <a:ext cx="696512" cy="32577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90E3F10-B3E4-4A52-A56D-0D32AB34C70E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>
            <a:off x="4575866" y="1353304"/>
            <a:ext cx="839526" cy="32577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AFC8CDA5-FEB5-442C-B0FA-3AB7336CC3D7}"/>
              </a:ext>
            </a:extLst>
          </p:cNvPr>
          <p:cNvSpPr/>
          <p:nvPr/>
        </p:nvSpPr>
        <p:spPr>
          <a:xfrm>
            <a:off x="1339939" y="1042381"/>
            <a:ext cx="501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</a:rPr>
              <a:t>Total Population</a:t>
            </a:r>
          </a:p>
          <a:p>
            <a:r>
              <a:rPr lang="de-DE" sz="1600" dirty="0">
                <a:solidFill>
                  <a:srgbClr val="000000"/>
                </a:solidFill>
              </a:rPr>
              <a:t>of size n</a:t>
            </a:r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AD4AE3E-C80B-41FE-8DBF-65DB4F63D953}"/>
              </a:ext>
            </a:extLst>
          </p:cNvPr>
          <p:cNvSpPr/>
          <p:nvPr/>
        </p:nvSpPr>
        <p:spPr>
          <a:xfrm>
            <a:off x="1320945" y="2586794"/>
            <a:ext cx="501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0" strike="noStrike" dirty="0">
                <a:solidFill>
                  <a:srgbClr val="000000"/>
                </a:solidFill>
                <a:effectLst/>
              </a:rPr>
              <a:t>Sample</a:t>
            </a:r>
            <a:r>
              <a:rPr lang="de-DE" sz="1600" dirty="0">
                <a:solidFill>
                  <a:srgbClr val="000000"/>
                </a:solidFill>
              </a:rPr>
              <a:t> of size </a:t>
            </a:r>
          </a:p>
          <a:p>
            <a:r>
              <a:rPr lang="de-DE" sz="1600" dirty="0">
                <a:solidFill>
                  <a:srgbClr val="000000"/>
                </a:solidFill>
              </a:rPr>
              <a:t>m &lt;&lt; n</a:t>
            </a:r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1738C86-B5A4-41BF-B7F4-B86902F8C11E}"/>
              </a:ext>
            </a:extLst>
          </p:cNvPr>
          <p:cNvSpPr/>
          <p:nvPr/>
        </p:nvSpPr>
        <p:spPr>
          <a:xfrm>
            <a:off x="6578490" y="5117560"/>
            <a:ext cx="38534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strike="noStrike" dirty="0">
                <a:solidFill>
                  <a:srgbClr val="000000"/>
                </a:solidFill>
                <a:effectLst/>
              </a:rPr>
              <a:t>Maximal Representative Subsample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C80D90-F0CC-4EF7-A2BD-9A5CE7655B74}"/>
                  </a:ext>
                </a:extLst>
              </p:cNvPr>
              <p:cNvSpPr/>
              <p:nvPr/>
            </p:nvSpPr>
            <p:spPr>
              <a:xfrm>
                <a:off x="6499822" y="1700713"/>
                <a:ext cx="1182848" cy="41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C80D90-F0CC-4EF7-A2BD-9A5CE7655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822" y="1700713"/>
                <a:ext cx="1182848" cy="416987"/>
              </a:xfrm>
              <a:prstGeom prst="rect">
                <a:avLst/>
              </a:prstGeom>
              <a:blipFill>
                <a:blip r:embed="rId10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F3AFD00-688F-4464-ABAA-CA2D6A274CEA}"/>
                  </a:ext>
                </a:extLst>
              </p:cNvPr>
              <p:cNvSpPr/>
              <p:nvPr/>
            </p:nvSpPr>
            <p:spPr>
              <a:xfrm>
                <a:off x="8202097" y="1700171"/>
                <a:ext cx="1399792" cy="41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F3AFD00-688F-4464-ABAA-CA2D6A274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097" y="1700171"/>
                <a:ext cx="1399792" cy="416987"/>
              </a:xfrm>
              <a:prstGeom prst="rect">
                <a:avLst/>
              </a:prstGeom>
              <a:blipFill>
                <a:blip r:embed="rId11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hteck 78">
            <a:extLst>
              <a:ext uri="{FF2B5EF4-FFF2-40B4-BE49-F238E27FC236}">
                <a16:creationId xmlns:a16="http://schemas.microsoft.com/office/drawing/2014/main" id="{AEED1253-AF65-4CF1-AD50-7B4BEC795F49}"/>
              </a:ext>
            </a:extLst>
          </p:cNvPr>
          <p:cNvSpPr/>
          <p:nvPr/>
        </p:nvSpPr>
        <p:spPr>
          <a:xfrm>
            <a:off x="7334611" y="1017744"/>
            <a:ext cx="1182848" cy="335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33444FB3-C3DA-447B-8EC2-D650553399F7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flipH="1">
            <a:off x="7091246" y="1353304"/>
            <a:ext cx="834789" cy="34740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C8E70CD3-0711-4D9F-B3A0-E98E7FCA6FE4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>
            <a:off x="7926035" y="1353304"/>
            <a:ext cx="975958" cy="34686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074CD01-72F0-4246-8B26-2E02E9F08731}"/>
                  </a:ext>
                </a:extLst>
              </p:cNvPr>
              <p:cNvSpPr/>
              <p:nvPr/>
            </p:nvSpPr>
            <p:spPr>
              <a:xfrm>
                <a:off x="7090831" y="3988068"/>
                <a:ext cx="4055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b="0" i="0" dirty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de-DE" i="1" strike="noStrike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074CD01-72F0-4246-8B26-2E02E9F08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1" y="3988068"/>
                <a:ext cx="405580" cy="369332"/>
              </a:xfrm>
              <a:prstGeom prst="rect">
                <a:avLst/>
              </a:prstGeom>
              <a:blipFill>
                <a:blip r:embed="rId12"/>
                <a:stretch>
                  <a:fillRect r="-164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9CF1E7E-1732-4CCF-9DB1-CD0D3090288B}"/>
              </a:ext>
            </a:extLst>
          </p:cNvPr>
          <p:cNvCxnSpPr>
            <a:cxnSpLocks/>
          </p:cNvCxnSpPr>
          <p:nvPr/>
        </p:nvCxnSpPr>
        <p:spPr>
          <a:xfrm>
            <a:off x="1408922" y="2388637"/>
            <a:ext cx="841621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3DA6ED0A-0959-4E46-B66F-DCA838BDF80C}"/>
              </a:ext>
            </a:extLst>
          </p:cNvPr>
          <p:cNvSpPr/>
          <p:nvPr/>
        </p:nvSpPr>
        <p:spPr>
          <a:xfrm>
            <a:off x="3850907" y="2638519"/>
            <a:ext cx="2179320" cy="27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dirty="0">
                <a:solidFill>
                  <a:srgbClr val="000000"/>
                </a:solidFill>
              </a:rPr>
              <a:t>Representative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0954129-F0CA-4174-B9E4-B66E821D7A38}"/>
              </a:ext>
            </a:extLst>
          </p:cNvPr>
          <p:cNvSpPr/>
          <p:nvPr/>
        </p:nvSpPr>
        <p:spPr>
          <a:xfrm>
            <a:off x="6978891" y="2643627"/>
            <a:ext cx="2179320" cy="27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dirty="0">
                <a:solidFill>
                  <a:srgbClr val="000000"/>
                </a:solidFill>
              </a:rPr>
              <a:t>Non-Representative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91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1D4085-B214-49F3-B21F-6DFDC5846396}"/>
              </a:ext>
            </a:extLst>
          </p:cNvPr>
          <p:cNvSpPr/>
          <p:nvPr/>
        </p:nvSpPr>
        <p:spPr>
          <a:xfrm>
            <a:off x="7955393" y="1479161"/>
            <a:ext cx="30003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Better than usual</a:t>
            </a:r>
          </a:p>
          <a:p>
            <a:r>
              <a:rPr lang="de-DE" sz="1600" dirty="0"/>
              <a:t>Just like usual</a:t>
            </a:r>
          </a:p>
          <a:p>
            <a:r>
              <a:rPr lang="de-DE" sz="1600" dirty="0"/>
              <a:t>Worse than usual</a:t>
            </a:r>
          </a:p>
          <a:p>
            <a:r>
              <a:rPr lang="de-DE" sz="1600" dirty="0"/>
              <a:t>Much worse than usual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3D25CFD-D9A9-49DA-A97C-AD217F911C0D}"/>
              </a:ext>
            </a:extLst>
          </p:cNvPr>
          <p:cNvSpPr/>
          <p:nvPr/>
        </p:nvSpPr>
        <p:spPr>
          <a:xfrm>
            <a:off x="6012293" y="1340660"/>
            <a:ext cx="133850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Never</a:t>
            </a:r>
          </a:p>
          <a:p>
            <a:r>
              <a:rPr lang="de-DE" sz="1600" dirty="0"/>
              <a:t>Hardly ever</a:t>
            </a:r>
          </a:p>
          <a:p>
            <a:r>
              <a:rPr lang="de-DE" sz="1600" dirty="0"/>
              <a:t>Sometimes</a:t>
            </a:r>
          </a:p>
          <a:p>
            <a:r>
              <a:rPr lang="de-DE" sz="1600" dirty="0"/>
              <a:t>Often</a:t>
            </a:r>
          </a:p>
          <a:p>
            <a:r>
              <a:rPr lang="de-DE" sz="1600" dirty="0"/>
              <a:t>Always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AF90177-E44E-4F57-8F4C-CDACB1253C20}"/>
              </a:ext>
            </a:extLst>
          </p:cNvPr>
          <p:cNvSpPr/>
          <p:nvPr/>
        </p:nvSpPr>
        <p:spPr>
          <a:xfrm>
            <a:off x="5779173" y="1409911"/>
            <a:ext cx="114300" cy="1215719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A927C1-CEC6-4CCD-902A-A2EE4FB5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5" y="1219008"/>
            <a:ext cx="4638095" cy="264761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45ADEC6-D934-465E-85AC-ABC12574101F}"/>
              </a:ext>
            </a:extLst>
          </p:cNvPr>
          <p:cNvSpPr/>
          <p:nvPr/>
        </p:nvSpPr>
        <p:spPr>
          <a:xfrm>
            <a:off x="7722273" y="1409908"/>
            <a:ext cx="114300" cy="1215719"/>
          </a:xfrm>
          <a:prstGeom prst="rect">
            <a:avLst/>
          </a:prstGeom>
          <a:gradFill>
            <a:gsLst>
              <a:gs pos="0">
                <a:schemeClr val="tx1"/>
              </a:gs>
              <a:gs pos="3700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29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1011AF57-CB01-435E-BFED-7417645EBD4B}"/>
              </a:ext>
            </a:extLst>
          </p:cNvPr>
          <p:cNvSpPr/>
          <p:nvPr/>
        </p:nvSpPr>
        <p:spPr>
          <a:xfrm>
            <a:off x="503251" y="3845343"/>
            <a:ext cx="1408565" cy="583844"/>
          </a:xfrm>
          <a:custGeom>
            <a:avLst/>
            <a:gdLst>
              <a:gd name="connsiteX0" fmla="*/ 0 w 2590800"/>
              <a:gd name="connsiteY0" fmla="*/ 1530350 h 1530350"/>
              <a:gd name="connsiteX1" fmla="*/ 311150 w 2590800"/>
              <a:gd name="connsiteY1" fmla="*/ 787400 h 1530350"/>
              <a:gd name="connsiteX2" fmla="*/ 908050 w 2590800"/>
              <a:gd name="connsiteY2" fmla="*/ 355600 h 1530350"/>
              <a:gd name="connsiteX3" fmla="*/ 2590800 w 2590800"/>
              <a:gd name="connsiteY3" fmla="*/ 0 h 153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30350">
                <a:moveTo>
                  <a:pt x="0" y="1530350"/>
                </a:moveTo>
                <a:cubicBezTo>
                  <a:pt x="79904" y="1256771"/>
                  <a:pt x="159808" y="983192"/>
                  <a:pt x="311150" y="787400"/>
                </a:cubicBezTo>
                <a:cubicBezTo>
                  <a:pt x="462492" y="591608"/>
                  <a:pt x="528108" y="486833"/>
                  <a:pt x="908050" y="355600"/>
                </a:cubicBezTo>
                <a:cubicBezTo>
                  <a:pt x="1287992" y="224367"/>
                  <a:pt x="1939396" y="112183"/>
                  <a:pt x="2590800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DAC8573-3381-4A36-8B0E-16AF096C3503}"/>
              </a:ext>
            </a:extLst>
          </p:cNvPr>
          <p:cNvCxnSpPr>
            <a:cxnSpLocks/>
          </p:cNvCxnSpPr>
          <p:nvPr/>
        </p:nvCxnSpPr>
        <p:spPr>
          <a:xfrm>
            <a:off x="503251" y="5382268"/>
            <a:ext cx="0" cy="4181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9926776-E857-4782-9CDB-F7E079A7AE71}"/>
              </a:ext>
            </a:extLst>
          </p:cNvPr>
          <p:cNvCxnSpPr>
            <a:cxnSpLocks/>
          </p:cNvCxnSpPr>
          <p:nvPr/>
        </p:nvCxnSpPr>
        <p:spPr>
          <a:xfrm>
            <a:off x="5335632" y="5346262"/>
            <a:ext cx="0" cy="100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9D26064D-B00B-48A3-8A39-997F430BD82A}"/>
              </a:ext>
            </a:extLst>
          </p:cNvPr>
          <p:cNvSpPr/>
          <p:nvPr/>
        </p:nvSpPr>
        <p:spPr>
          <a:xfrm>
            <a:off x="1558663" y="3887651"/>
            <a:ext cx="3454113" cy="1496717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D49EC3A0-EF65-4B9D-AB0C-BD5C385B03A6}"/>
              </a:ext>
            </a:extLst>
          </p:cNvPr>
          <p:cNvSpPr/>
          <p:nvPr/>
        </p:nvSpPr>
        <p:spPr>
          <a:xfrm>
            <a:off x="6394725" y="3947556"/>
            <a:ext cx="3081330" cy="1450911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2926136B-28F4-4CCC-9EA7-5F7CBBD7B42D}"/>
              </a:ext>
            </a:extLst>
          </p:cNvPr>
          <p:cNvSpPr/>
          <p:nvPr/>
        </p:nvSpPr>
        <p:spPr>
          <a:xfrm>
            <a:off x="6553475" y="3947556"/>
            <a:ext cx="3028950" cy="1450911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A770AAF-7FE5-4F14-842F-91779286D5C5}"/>
              </a:ext>
            </a:extLst>
          </p:cNvPr>
          <p:cNvSpPr/>
          <p:nvPr/>
        </p:nvSpPr>
        <p:spPr>
          <a:xfrm>
            <a:off x="6185175" y="5444273"/>
            <a:ext cx="2688238" cy="284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25312E5-2D5C-4044-BF85-BD2DD42D8E43}"/>
              </a:ext>
            </a:extLst>
          </p:cNvPr>
          <p:cNvSpPr/>
          <p:nvPr/>
        </p:nvSpPr>
        <p:spPr>
          <a:xfrm>
            <a:off x="503335" y="3823530"/>
            <a:ext cx="4832289" cy="156083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53F19B4-9B7F-45B8-B19B-E5F141CDDC32}"/>
              </a:ext>
            </a:extLst>
          </p:cNvPr>
          <p:cNvSpPr/>
          <p:nvPr/>
        </p:nvSpPr>
        <p:spPr>
          <a:xfrm>
            <a:off x="454952" y="5371662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20E0E00-9BDF-41E3-8B7E-BDEB2788D7D5}"/>
              </a:ext>
            </a:extLst>
          </p:cNvPr>
          <p:cNvSpPr/>
          <p:nvPr/>
        </p:nvSpPr>
        <p:spPr>
          <a:xfrm>
            <a:off x="5111940" y="5371662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25E2B14-0BAA-4DA2-B9C0-7446F4187967}"/>
              </a:ext>
            </a:extLst>
          </p:cNvPr>
          <p:cNvSpPr/>
          <p:nvPr/>
        </p:nvSpPr>
        <p:spPr>
          <a:xfrm>
            <a:off x="1654599" y="3810825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b="1" i="1" dirty="0">
              <a:solidFill>
                <a:srgbClr val="000000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86E27172-C7D3-4010-B05E-FEABCB6D4FE8}"/>
              </a:ext>
            </a:extLst>
          </p:cNvPr>
          <p:cNvSpPr/>
          <p:nvPr/>
        </p:nvSpPr>
        <p:spPr>
          <a:xfrm>
            <a:off x="5701721" y="3837627"/>
            <a:ext cx="4820443" cy="156083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327C3D5-4035-4552-9C0A-FC8FACE550A1}"/>
              </a:ext>
            </a:extLst>
          </p:cNvPr>
          <p:cNvSpPr/>
          <p:nvPr/>
        </p:nvSpPr>
        <p:spPr>
          <a:xfrm>
            <a:off x="515173" y="4440699"/>
            <a:ext cx="1453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>
                <a:solidFill>
                  <a:srgbClr val="000000"/>
                </a:solidFill>
              </a:rPr>
              <a:t>AUROC &gt; 0.5</a:t>
            </a:r>
          </a:p>
        </p:txBody>
      </p:sp>
      <p:sp>
        <p:nvSpPr>
          <p:cNvPr id="71" name="Freihandform: Form 70">
            <a:extLst>
              <a:ext uri="{FF2B5EF4-FFF2-40B4-BE49-F238E27FC236}">
                <a16:creationId xmlns:a16="http://schemas.microsoft.com/office/drawing/2014/main" id="{4BF0E78F-1EF1-4B67-A39B-0533E0F0B955}"/>
              </a:ext>
            </a:extLst>
          </p:cNvPr>
          <p:cNvSpPr/>
          <p:nvPr/>
        </p:nvSpPr>
        <p:spPr>
          <a:xfrm>
            <a:off x="780870" y="3955402"/>
            <a:ext cx="3354661" cy="143542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12AE47F5-B25C-49D0-8B86-7D83325F2BA2}"/>
              </a:ext>
            </a:extLst>
          </p:cNvPr>
          <p:cNvCxnSpPr>
            <a:cxnSpLocks/>
          </p:cNvCxnSpPr>
          <p:nvPr/>
        </p:nvCxnSpPr>
        <p:spPr>
          <a:xfrm flipH="1">
            <a:off x="2945921" y="3834890"/>
            <a:ext cx="8778" cy="15527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77376AFD-A13E-4ED5-BD08-7CC06926799D}"/>
              </a:ext>
            </a:extLst>
          </p:cNvPr>
          <p:cNvSpPr/>
          <p:nvPr/>
        </p:nvSpPr>
        <p:spPr>
          <a:xfrm>
            <a:off x="2835605" y="5373152"/>
            <a:ext cx="247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5D49E089-1A13-4E0C-8385-2C0F7B214268}"/>
              </a:ext>
            </a:extLst>
          </p:cNvPr>
          <p:cNvSpPr/>
          <p:nvPr/>
        </p:nvSpPr>
        <p:spPr>
          <a:xfrm>
            <a:off x="2976055" y="5057007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FP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DB3C4285-07A3-4B24-8C64-6158FCBE7524}"/>
              </a:ext>
            </a:extLst>
          </p:cNvPr>
          <p:cNvSpPr/>
          <p:nvPr/>
        </p:nvSpPr>
        <p:spPr>
          <a:xfrm>
            <a:off x="3600727" y="5050557"/>
            <a:ext cx="369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F90F7D6-6585-4141-A359-2BEF2D840043}"/>
              </a:ext>
            </a:extLst>
          </p:cNvPr>
          <p:cNvSpPr/>
          <p:nvPr/>
        </p:nvSpPr>
        <p:spPr>
          <a:xfrm>
            <a:off x="2527249" y="5057007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FN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9F25F9D3-45CE-48E6-A6EB-AE8ED26F04E0}"/>
              </a:ext>
            </a:extLst>
          </p:cNvPr>
          <p:cNvSpPr/>
          <p:nvPr/>
        </p:nvSpPr>
        <p:spPr>
          <a:xfrm>
            <a:off x="1677004" y="5057007"/>
            <a:ext cx="391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TN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6102BB60-5966-41C0-A3FA-518E7E8EB4E3}"/>
              </a:ext>
            </a:extLst>
          </p:cNvPr>
          <p:cNvSpPr/>
          <p:nvPr/>
        </p:nvSpPr>
        <p:spPr>
          <a:xfrm>
            <a:off x="505791" y="3828617"/>
            <a:ext cx="1406024" cy="6005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D962841-F26F-46A9-9634-7C51876BBEDA}"/>
              </a:ext>
            </a:extLst>
          </p:cNvPr>
          <p:cNvCxnSpPr>
            <a:cxnSpLocks/>
          </p:cNvCxnSpPr>
          <p:nvPr/>
        </p:nvCxnSpPr>
        <p:spPr>
          <a:xfrm>
            <a:off x="10522172" y="5358439"/>
            <a:ext cx="0" cy="100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92D31942-89DA-458B-B206-F5ECDED644E5}"/>
              </a:ext>
            </a:extLst>
          </p:cNvPr>
          <p:cNvSpPr/>
          <p:nvPr/>
        </p:nvSpPr>
        <p:spPr>
          <a:xfrm>
            <a:off x="5641492" y="5358439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0EAB1FF-49B1-407A-BB34-8027A30942C3}"/>
              </a:ext>
            </a:extLst>
          </p:cNvPr>
          <p:cNvSpPr/>
          <p:nvPr/>
        </p:nvSpPr>
        <p:spPr>
          <a:xfrm>
            <a:off x="10298480" y="5358439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8A8F122-1901-42D3-B28C-AD7F517DA70B}"/>
              </a:ext>
            </a:extLst>
          </p:cNvPr>
          <p:cNvSpPr/>
          <p:nvPr/>
        </p:nvSpPr>
        <p:spPr>
          <a:xfrm>
            <a:off x="8021396" y="5358439"/>
            <a:ext cx="247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1F48FA48-BBA3-47FF-9F7A-DA6483D97860}"/>
              </a:ext>
            </a:extLst>
          </p:cNvPr>
          <p:cNvCxnSpPr>
            <a:cxnSpLocks/>
          </p:cNvCxnSpPr>
          <p:nvPr/>
        </p:nvCxnSpPr>
        <p:spPr>
          <a:xfrm flipH="1">
            <a:off x="8132461" y="3832869"/>
            <a:ext cx="8778" cy="15527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2D2290B-59D7-4369-B568-457DCABD60BB}"/>
                  </a:ext>
                </a:extLst>
              </p:cNvPr>
              <p:cNvSpPr/>
              <p:nvPr/>
            </p:nvSpPr>
            <p:spPr>
              <a:xfrm>
                <a:off x="5680640" y="4482817"/>
                <a:ext cx="14414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i="1" dirty="0">
                    <a:solidFill>
                      <a:srgbClr val="000000"/>
                    </a:solidFill>
                  </a:rPr>
                  <a:t>AUROC </a:t>
                </a:r>
                <a14:m>
                  <m:oMath xmlns:m="http://schemas.openxmlformats.org/officeDocument/2006/math">
                    <m:r>
                      <a:rPr lang="de-DE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b="1" i="1" dirty="0">
                    <a:solidFill>
                      <a:srgbClr val="000000"/>
                    </a:solidFill>
                  </a:rPr>
                  <a:t> 0.5</a:t>
                </a:r>
                <a:endParaRPr lang="de-DE" dirty="0"/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2D2290B-59D7-4369-B568-457DCABD6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40" y="4482817"/>
                <a:ext cx="1441485" cy="369332"/>
              </a:xfrm>
              <a:prstGeom prst="rect">
                <a:avLst/>
              </a:prstGeom>
              <a:blipFill>
                <a:blip r:embed="rId2"/>
                <a:stretch>
                  <a:fillRect l="-3814" t="-8197" r="-2966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hteck 107">
            <a:extLst>
              <a:ext uri="{FF2B5EF4-FFF2-40B4-BE49-F238E27FC236}">
                <a16:creationId xmlns:a16="http://schemas.microsoft.com/office/drawing/2014/main" id="{F35D2475-751D-426F-8A07-0C2EBBA9B3E4}"/>
              </a:ext>
            </a:extLst>
          </p:cNvPr>
          <p:cNvSpPr/>
          <p:nvPr/>
        </p:nvSpPr>
        <p:spPr>
          <a:xfrm>
            <a:off x="5704411" y="3841193"/>
            <a:ext cx="1393944" cy="6866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9C6F02D-F224-47FE-9AF6-E7B1FB0AD9E0}"/>
              </a:ext>
            </a:extLst>
          </p:cNvPr>
          <p:cNvCxnSpPr>
            <a:cxnSpLocks/>
          </p:cNvCxnSpPr>
          <p:nvPr/>
        </p:nvCxnSpPr>
        <p:spPr>
          <a:xfrm>
            <a:off x="5701931" y="5407034"/>
            <a:ext cx="0" cy="2764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239D6863-1F5A-4362-9AD9-CC1B68E04CA6}"/>
              </a:ext>
            </a:extLst>
          </p:cNvPr>
          <p:cNvSpPr/>
          <p:nvPr/>
        </p:nvSpPr>
        <p:spPr>
          <a:xfrm>
            <a:off x="5701713" y="3853858"/>
            <a:ext cx="1396642" cy="673985"/>
          </a:xfrm>
          <a:custGeom>
            <a:avLst/>
            <a:gdLst>
              <a:gd name="connsiteX0" fmla="*/ 0 w 2584450"/>
              <a:gd name="connsiteY0" fmla="*/ 1536700 h 1536700"/>
              <a:gd name="connsiteX1" fmla="*/ 622300 w 2584450"/>
              <a:gd name="connsiteY1" fmla="*/ 939800 h 1536700"/>
              <a:gd name="connsiteX2" fmla="*/ 2108200 w 2584450"/>
              <a:gd name="connsiteY2" fmla="*/ 247650 h 1536700"/>
              <a:gd name="connsiteX3" fmla="*/ 2584450 w 2584450"/>
              <a:gd name="connsiteY3" fmla="*/ 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1536700">
                <a:moveTo>
                  <a:pt x="0" y="1536700"/>
                </a:moveTo>
                <a:cubicBezTo>
                  <a:pt x="135466" y="1345671"/>
                  <a:pt x="270933" y="1154642"/>
                  <a:pt x="622300" y="939800"/>
                </a:cubicBezTo>
                <a:cubicBezTo>
                  <a:pt x="973667" y="724958"/>
                  <a:pt x="1781175" y="404283"/>
                  <a:pt x="2108200" y="247650"/>
                </a:cubicBezTo>
                <a:cubicBezTo>
                  <a:pt x="2435225" y="91017"/>
                  <a:pt x="2509837" y="45508"/>
                  <a:pt x="2584450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7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6E3A1E3-8AC2-4D46-9A2A-DEC3BB1B5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2" y="3707211"/>
            <a:ext cx="3453925" cy="230261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84C534F-554C-4AB1-9FAD-AE720F9AA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4" y="3707211"/>
            <a:ext cx="3453925" cy="230261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764FB41-E00E-4117-B3B8-3A2CD8A59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5" y="3707211"/>
            <a:ext cx="3453926" cy="230261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DF1F91C-8EF6-444B-BA98-000B25202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2" y="1314390"/>
            <a:ext cx="3453927" cy="230261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9BE5E54-12A4-4D16-9C25-62010537A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3" y="1314390"/>
            <a:ext cx="3453925" cy="230261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59B0B8A1-7AB7-46D7-9A72-DFD34041FC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4" y="1314390"/>
            <a:ext cx="3453925" cy="2302617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52574CF4-FE8B-4575-B67C-F16769F9EF7D}"/>
              </a:ext>
            </a:extLst>
          </p:cNvPr>
          <p:cNvSpPr/>
          <p:nvPr/>
        </p:nvSpPr>
        <p:spPr>
          <a:xfrm>
            <a:off x="659688" y="1224185"/>
            <a:ext cx="2451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1:	 </a:t>
            </a:r>
            <a:r>
              <a:rPr lang="de-DE" sz="1400" b="1" i="1" dirty="0">
                <a:solidFill>
                  <a:srgbClr val="000000"/>
                </a:solidFill>
              </a:rPr>
              <a:t>AUROC = 0.66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7F899B80-7877-4073-9869-1EA379305240}"/>
              </a:ext>
            </a:extLst>
          </p:cNvPr>
          <p:cNvSpPr/>
          <p:nvPr/>
        </p:nvSpPr>
        <p:spPr>
          <a:xfrm>
            <a:off x="3785786" y="1224187"/>
            <a:ext cx="2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2:	</a:t>
            </a:r>
            <a:r>
              <a:rPr lang="de-DE" sz="1400" b="1" i="1" dirty="0">
                <a:solidFill>
                  <a:srgbClr val="000000"/>
                </a:solidFill>
              </a:rPr>
              <a:t>AUROC = 0.71</a:t>
            </a:r>
          </a:p>
          <a:p>
            <a:endParaRPr lang="de-DE" sz="14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5D958C9-FDDB-4EE4-B30B-F55AE3A57179}"/>
              </a:ext>
            </a:extLst>
          </p:cNvPr>
          <p:cNvSpPr/>
          <p:nvPr/>
        </p:nvSpPr>
        <p:spPr>
          <a:xfrm>
            <a:off x="6930637" y="1224186"/>
            <a:ext cx="2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3:	</a:t>
            </a:r>
            <a:r>
              <a:rPr lang="de-DE" sz="1400" b="1" i="1" dirty="0">
                <a:solidFill>
                  <a:srgbClr val="000000"/>
                </a:solidFill>
              </a:rPr>
              <a:t>AUROC = 0.68</a:t>
            </a:r>
          </a:p>
          <a:p>
            <a:endParaRPr lang="de-DE" sz="1400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2F756F2-78E0-4E08-8EE1-D7AA59F18A32}"/>
              </a:ext>
            </a:extLst>
          </p:cNvPr>
          <p:cNvSpPr/>
          <p:nvPr/>
        </p:nvSpPr>
        <p:spPr>
          <a:xfrm>
            <a:off x="659688" y="3617007"/>
            <a:ext cx="3126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141:   </a:t>
            </a:r>
            <a:r>
              <a:rPr lang="de-DE" sz="1400" b="1" i="1" dirty="0">
                <a:solidFill>
                  <a:srgbClr val="000000"/>
                </a:solidFill>
              </a:rPr>
              <a:t>AUROC = 0.51</a:t>
            </a:r>
          </a:p>
          <a:p>
            <a:endParaRPr lang="de-DE" sz="1400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36692BE-5AF0-4873-AFCA-376EFB82C243}"/>
              </a:ext>
            </a:extLst>
          </p:cNvPr>
          <p:cNvSpPr/>
          <p:nvPr/>
        </p:nvSpPr>
        <p:spPr>
          <a:xfrm>
            <a:off x="3804538" y="3617007"/>
            <a:ext cx="2342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142:   </a:t>
            </a:r>
            <a:r>
              <a:rPr lang="de-DE" sz="1400" b="1" i="1" dirty="0">
                <a:solidFill>
                  <a:srgbClr val="000000"/>
                </a:solidFill>
              </a:rPr>
              <a:t>AUROC = 0.55</a:t>
            </a:r>
          </a:p>
          <a:p>
            <a:endParaRPr lang="de-DE" sz="1400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9DA5734B-D9E9-489C-9173-1B87CF06C2A9}"/>
              </a:ext>
            </a:extLst>
          </p:cNvPr>
          <p:cNvSpPr/>
          <p:nvPr/>
        </p:nvSpPr>
        <p:spPr>
          <a:xfrm>
            <a:off x="6949387" y="3617006"/>
            <a:ext cx="276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143:   </a:t>
            </a:r>
            <a:r>
              <a:rPr lang="de-DE" sz="1400" b="1" i="1" dirty="0">
                <a:solidFill>
                  <a:srgbClr val="000000"/>
                </a:solidFill>
              </a:rPr>
              <a:t>AUROC = 0.51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6387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rechts gekrümmt 3">
            <a:extLst>
              <a:ext uri="{FF2B5EF4-FFF2-40B4-BE49-F238E27FC236}">
                <a16:creationId xmlns:a16="http://schemas.microsoft.com/office/drawing/2014/main" id="{26F66EAD-E94C-4689-950D-AD36046752A3}"/>
              </a:ext>
            </a:extLst>
          </p:cNvPr>
          <p:cNvSpPr/>
          <p:nvPr/>
        </p:nvSpPr>
        <p:spPr>
          <a:xfrm>
            <a:off x="2239250" y="1925163"/>
            <a:ext cx="396000" cy="1008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7A19B9-B917-442C-985E-05420747C8CF}"/>
              </a:ext>
            </a:extLst>
          </p:cNvPr>
          <p:cNvSpPr/>
          <p:nvPr/>
        </p:nvSpPr>
        <p:spPr>
          <a:xfrm>
            <a:off x="1308100" y="2105998"/>
            <a:ext cx="1327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1. Add Feature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A4C9D8-1747-4C41-B2BA-EE12946C76AF}"/>
              </a:ext>
            </a:extLst>
          </p:cNvPr>
          <p:cNvSpPr/>
          <p:nvPr/>
        </p:nvSpPr>
        <p:spPr>
          <a:xfrm>
            <a:off x="2714593" y="3429000"/>
            <a:ext cx="1116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2. Run </a:t>
            </a:r>
          </a:p>
          <a:p>
            <a:r>
              <a:rPr lang="de-DE" dirty="0"/>
              <a:t>Algorithm</a:t>
            </a:r>
          </a:p>
        </p:txBody>
      </p:sp>
      <p:sp>
        <p:nvSpPr>
          <p:cNvPr id="8" name="Pfeil: nach oben gekrümmt 7">
            <a:extLst>
              <a:ext uri="{FF2B5EF4-FFF2-40B4-BE49-F238E27FC236}">
                <a16:creationId xmlns:a16="http://schemas.microsoft.com/office/drawing/2014/main" id="{413220D5-EDB3-4DC6-B6C0-E3702040FED6}"/>
              </a:ext>
            </a:extLst>
          </p:cNvPr>
          <p:cNvSpPr/>
          <p:nvPr/>
        </p:nvSpPr>
        <p:spPr>
          <a:xfrm>
            <a:off x="2768599" y="2933163"/>
            <a:ext cx="1008000" cy="396000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B6D9B48-3D97-4254-8C1C-016AEFEDE0D3}"/>
              </a:ext>
            </a:extLst>
          </p:cNvPr>
          <p:cNvSpPr/>
          <p:nvPr/>
        </p:nvSpPr>
        <p:spPr>
          <a:xfrm>
            <a:off x="4439297" y="2105998"/>
            <a:ext cx="937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3. Error </a:t>
            </a:r>
          </a:p>
          <a:p>
            <a:r>
              <a:rPr lang="de-DE" dirty="0"/>
              <a:t>Analysis</a:t>
            </a:r>
          </a:p>
        </p:txBody>
      </p:sp>
      <p:sp>
        <p:nvSpPr>
          <p:cNvPr id="12" name="Pfeil: nach rechts gekrümmt 11">
            <a:extLst>
              <a:ext uri="{FF2B5EF4-FFF2-40B4-BE49-F238E27FC236}">
                <a16:creationId xmlns:a16="http://schemas.microsoft.com/office/drawing/2014/main" id="{D67F2D00-4448-424E-9002-F378D8E09ADE}"/>
              </a:ext>
            </a:extLst>
          </p:cNvPr>
          <p:cNvSpPr/>
          <p:nvPr/>
        </p:nvSpPr>
        <p:spPr>
          <a:xfrm rot="10800000">
            <a:off x="3909948" y="1925163"/>
            <a:ext cx="396000" cy="1008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13" name="Pfeil: nach oben gekrümmt 12">
            <a:extLst>
              <a:ext uri="{FF2B5EF4-FFF2-40B4-BE49-F238E27FC236}">
                <a16:creationId xmlns:a16="http://schemas.microsoft.com/office/drawing/2014/main" id="{66B5AE2C-7E24-4A0E-AEB3-B5E02AF0E869}"/>
              </a:ext>
            </a:extLst>
          </p:cNvPr>
          <p:cNvSpPr/>
          <p:nvPr/>
        </p:nvSpPr>
        <p:spPr>
          <a:xfrm rot="10800000">
            <a:off x="2768598" y="1529163"/>
            <a:ext cx="1008000" cy="396000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9B6465-45B5-4DEA-B267-54E4FD4EC238}"/>
              </a:ext>
            </a:extLst>
          </p:cNvPr>
          <p:cNvSpPr/>
          <p:nvPr/>
        </p:nvSpPr>
        <p:spPr>
          <a:xfrm>
            <a:off x="2768597" y="782994"/>
            <a:ext cx="1478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4. Rescale</a:t>
            </a:r>
          </a:p>
          <a:p>
            <a:r>
              <a:rPr lang="de-DE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02496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Breitbild</PresentationFormat>
  <Paragraphs>167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Laksan Nathan</dc:creator>
  <cp:lastModifiedBy>Laksan Nathan</cp:lastModifiedBy>
  <cp:revision>97</cp:revision>
  <dcterms:created xsi:type="dcterms:W3CDTF">2018-11-21T21:23:24Z</dcterms:created>
  <dcterms:modified xsi:type="dcterms:W3CDTF">2019-01-12T11:14:12Z</dcterms:modified>
</cp:coreProperties>
</file>