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7" r:id="rId4"/>
    <p:sldId id="266" r:id="rId5"/>
    <p:sldId id="263" r:id="rId6"/>
    <p:sldId id="265" r:id="rId7"/>
    <p:sldId id="260" r:id="rId8"/>
    <p:sldId id="267" r:id="rId9"/>
    <p:sldId id="256" r:id="rId10"/>
    <p:sldId id="268" r:id="rId11"/>
    <p:sldId id="269" r:id="rId12"/>
    <p:sldId id="262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BE96207-8BDA-4C0A-8A9E-DDF439993907}">
          <p14:sldIdLst>
            <p14:sldId id="258"/>
            <p14:sldId id="264"/>
            <p14:sldId id="257"/>
            <p14:sldId id="266"/>
            <p14:sldId id="263"/>
            <p14:sldId id="265"/>
            <p14:sldId id="260"/>
            <p14:sldId id="267"/>
            <p14:sldId id="256"/>
            <p14:sldId id="268"/>
            <p14:sldId id="269"/>
            <p14:sldId id="26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FBDA-BC4F-498F-8105-7F6EA0887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5389D8-04B2-4C37-A93C-57C79415E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831B2-1EAE-4F46-AAC5-D3B6FC87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94BAB-6068-4FCD-A58A-4A02E35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537EF-6F32-4F83-9177-86C208D5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E6B37-37FD-4E59-B8C7-7A20CBCA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483B64-45A1-41FC-979B-26A4978B6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A7DF5-ABC2-44F4-A24C-A0D5BBBB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B66CA1-87B1-428D-8988-7048ED6F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43069-1F33-40BD-96ED-5DE71959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96B27-77C9-40C5-8F95-C452C0223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BD17B-4E9E-49C6-9599-62AF337C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1AE293-3063-4114-BE47-78E5D837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829A6-424B-4324-9D2B-4535D332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AD5D2-4674-4E76-BA83-CE226CC3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3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25E46-B67C-4019-99D4-EA442D54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A3EC1-AF82-4EA5-B913-2021AC08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5BA0E-4EEA-42B4-B141-21B56A54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783DD-0D2C-486D-90AB-35632164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D9FF9-A127-463F-8BD5-A5279EA6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1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DC8C8-5025-4B79-8E11-AF974719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F8FE92-99AA-4C97-BEB0-269427D1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4A258-B583-40ED-8E3F-90F13413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31BA8-F2AC-46A1-955D-20C26E83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1B203-8C88-4D7C-A000-17EED866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0AFE2-2AEB-494C-9C56-5D0F61A3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9C04F-ED15-4B82-A8A9-CDFAEEC6F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0339C6-EB10-48F8-A146-1D9386CC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8BA52B-1EA2-44DC-9117-CA8CF977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82A583-BBE9-44D5-809D-5F04AD73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A61B-D447-4BD8-ADD2-F399AB01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7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0C5CD-6716-42C4-A13B-3EFD7E10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63B90-4152-4AD6-ABE9-329AB523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D3F39-44F7-43BC-B19A-113970F2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5D3A7B-1176-4696-9517-F85852F48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021291-6C88-4A1F-B1EC-C7BC2C503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F32FD0-AD54-4863-B685-8956A6FA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4E9BB1-B29C-4FB5-9BDF-1D8C0102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404A12-9025-459A-A784-261F9DD8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40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F53D3-7DD2-4074-8643-70365823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60FD6-C448-4928-82DA-1F6A0C2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70146-CCE5-4671-A96E-A6D715B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78936C-2AAD-404E-8D77-35EBDB12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9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F869B8-63D1-4E2C-9D56-6F21E84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1A416-56E6-4299-B05E-1857B74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84AF47-FABE-4C27-A70A-574DE28B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1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7D65B-65CC-473F-9322-A2615C5A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792C1-89ED-4ACB-882C-553FE95D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35861-25A5-4154-A70D-7869A07C4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28679-CB14-4F22-92DD-5421459B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29C1C-AD52-4EED-9E83-9FDE52FD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5DD80A-33D0-4F3A-864A-5E58023D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4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9E0EF-B1BD-47D9-B473-DA9CC46E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B9DE82-1AC6-43E9-B44F-519AAF67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4E1C6-D306-45E7-8367-9DB0C2C0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3128E-61C6-498A-824D-C1BF1E6C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50C6FE-0D74-42E6-A595-AAB75C0E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EF6EC-DC1D-4114-83D9-84FEB1B6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6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F9A6FC-1323-4828-A590-0C745B63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1333D-E334-40DC-A6BF-D84C1671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7711A5-538E-4BC7-9549-EEFC3850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D4A7-54FC-414C-BA8D-8B847D23F797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D149E-1387-402B-9ABC-F5ED568C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44F47-C6D2-417D-B650-B6526A4C4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DFC5-4DBE-41A7-9520-E3A48C4331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49914CE-77BD-42BC-B19C-49BF46CCC4A0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B51800-6288-4B7F-8205-7BBF87D7DAC5}"/>
              </a:ext>
            </a:extLst>
          </p:cNvPr>
          <p:cNvSpPr/>
          <p:nvPr/>
        </p:nvSpPr>
        <p:spPr>
          <a:xfrm>
            <a:off x="830510" y="2094335"/>
            <a:ext cx="88000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Discriminative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Machine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 </a:t>
            </a:r>
          </a:p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Maximal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Representative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Subsampling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5BA93E6-D092-4D6B-AD66-9F5BDF81C8F4}"/>
              </a:ext>
            </a:extLst>
          </p:cNvPr>
          <p:cNvCxnSpPr>
            <a:cxnSpLocks/>
          </p:cNvCxnSpPr>
          <p:nvPr/>
        </p:nvCxnSpPr>
        <p:spPr>
          <a:xfrm>
            <a:off x="913637" y="3169343"/>
            <a:ext cx="959734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17B181E-C951-4A2D-9FD6-2F0256A4188F}"/>
              </a:ext>
            </a:extLst>
          </p:cNvPr>
          <p:cNvSpPr/>
          <p:nvPr/>
        </p:nvSpPr>
        <p:spPr>
          <a:xfrm>
            <a:off x="830510" y="3387917"/>
            <a:ext cx="8800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latin typeface="Rockwell" panose="02060603020205020403" pitchFamily="18" charset="0"/>
              </a:rPr>
              <a:t>Laksan Nathan</a:t>
            </a:r>
            <a:endParaRPr lang="de-DE" sz="1400" b="1" dirty="0">
              <a:latin typeface="Rockwell" panose="02060603020205020403" pitchFamily="18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90CD07B-7089-42F6-9C88-1AF3FDCFA438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0D6CA3C-994D-41BA-A0B9-8C35976AB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1" y="1225217"/>
            <a:ext cx="4247147" cy="283143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891D90-A0F3-4BCA-BD11-65E5585B6953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36185F0-9BD0-4E2B-A6F0-EFFC6C22F280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EAFF7C2A-0C08-43E9-8C13-F16C73CA1042}"/>
              </a:ext>
            </a:extLst>
          </p:cNvPr>
          <p:cNvSpPr txBox="1">
            <a:spLocks/>
          </p:cNvSpPr>
          <p:nvPr/>
        </p:nvSpPr>
        <p:spPr>
          <a:xfrm>
            <a:off x="838200" y="249390"/>
            <a:ext cx="10515600" cy="8879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Positive 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Unlabeled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</a:t>
            </a:r>
            <a:endParaRPr lang="de-DE" sz="24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1FC7C7D-2D34-40ED-B802-0ED761A90ABC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674865DE-CE77-470E-9655-EDC9FCED65FD}"/>
              </a:ext>
            </a:extLst>
          </p:cNvPr>
          <p:cNvSpPr/>
          <p:nvPr/>
        </p:nvSpPr>
        <p:spPr>
          <a:xfrm>
            <a:off x="5979975" y="4037087"/>
            <a:ext cx="3523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0" u="none" strike="noStrike" dirty="0">
                <a:effectLst/>
                <a:latin typeface="Rockwell" panose="02060603020205020403" pitchFamily="18" charset="0"/>
              </a:rPr>
              <a:t>In </a:t>
            </a:r>
            <a:r>
              <a:rPr lang="de-DE" sz="1200" i="0" u="none" strike="noStrike" dirty="0" err="1">
                <a:effectLst/>
                <a:latin typeface="Rockwell" panose="02060603020205020403" pitchFamily="18" charset="0"/>
              </a:rPr>
              <a:t>addition</a:t>
            </a:r>
            <a:r>
              <a:rPr lang="de-DE" sz="1200" i="0" u="none" strike="noStrike" dirty="0">
                <a:effectLst/>
                <a:latin typeface="Rockwell" panose="02060603020205020403" pitchFamily="18" charset="0"/>
              </a:rPr>
              <a:t>: Berufsgruppe, Aktiv, Familienstand, Berufliche Ausbildung</a:t>
            </a:r>
          </a:p>
          <a:p>
            <a:endParaRPr lang="de-DE" sz="1200" dirty="0">
              <a:latin typeface="Rockwell" panose="02060603020205020403" pitchFamily="18" charset="0"/>
            </a:endParaRPr>
          </a:p>
          <a:p>
            <a:r>
              <a:rPr lang="de-DE" sz="1600" b="1" dirty="0" err="1">
                <a:latin typeface="Rockwell" panose="02060603020205020403" pitchFamily="18" charset="0"/>
              </a:rPr>
              <a:t>puAUC</a:t>
            </a:r>
            <a:r>
              <a:rPr lang="de-DE" sz="1600" b="1" dirty="0">
                <a:latin typeface="Rockwell" panose="02060603020205020403" pitchFamily="18" charset="0"/>
              </a:rPr>
              <a:t> </a:t>
            </a:r>
            <a:r>
              <a:rPr lang="de-DE" sz="1600" b="1" dirty="0" err="1">
                <a:latin typeface="Rockwell" panose="02060603020205020403" pitchFamily="18" charset="0"/>
              </a:rPr>
              <a:t>reduction</a:t>
            </a:r>
            <a:r>
              <a:rPr lang="de-DE" sz="1600" b="1" dirty="0">
                <a:latin typeface="Rockwell" panose="02060603020205020403" pitchFamily="18" charset="0"/>
              </a:rPr>
              <a:t>: 0.27 - 0.35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225A29A-DD10-4550-AC03-3456BA504DCE}"/>
              </a:ext>
            </a:extLst>
          </p:cNvPr>
          <p:cNvSpPr txBox="1">
            <a:spLocks/>
          </p:cNvSpPr>
          <p:nvPr/>
        </p:nvSpPr>
        <p:spPr>
          <a:xfrm>
            <a:off x="922873" y="1225219"/>
            <a:ext cx="4655892" cy="449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Running (PU)-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algorithm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on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these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(additional)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attributes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pinpoints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potential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weaknesses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:</a:t>
            </a: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If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not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properly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stopped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,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then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AUC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keeps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decreasing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without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converging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to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„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random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guessing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“.</a:t>
            </a: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Stopping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criterion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cannot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be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(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pu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)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AUC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= 0.5.</a:t>
            </a: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Stopping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criterion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cannot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be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Highest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Predicted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Probability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(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of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GBS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) = 0.5.</a:t>
            </a: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229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3C0C59B9-30A5-4F3C-8485-BCB86506BF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Future Work</a:t>
            </a:r>
            <a:endParaRPr lang="de-DE" sz="24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7EA31C7-D7F5-44D8-AB4B-0088544C0260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A110EA2-9F30-4DD0-A328-5A123907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5" y="1588655"/>
            <a:ext cx="9745519" cy="386107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e-DE" sz="1800" b="1" dirty="0" err="1">
                <a:latin typeface="Rockwell" panose="02060603020205020403" pitchFamily="18" charset="0"/>
              </a:rPr>
              <a:t>SMOTE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as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another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way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to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validate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results</a:t>
            </a:r>
            <a:r>
              <a:rPr lang="de-DE" sz="1800" dirty="0">
                <a:latin typeface="Rockwell" panose="02060603020205020403" pitchFamily="18" charset="0"/>
              </a:rPr>
              <a:t> („</a:t>
            </a:r>
            <a:r>
              <a:rPr lang="de-DE" sz="1800" i="1" dirty="0" err="1">
                <a:latin typeface="Rockwell" panose="02060603020205020403" pitchFamily="18" charset="0"/>
              </a:rPr>
              <a:t>oversampling</a:t>
            </a:r>
            <a:r>
              <a:rPr lang="de-DE" sz="1800" i="1" dirty="0">
                <a:latin typeface="Rockwell" panose="02060603020205020403" pitchFamily="18" charset="0"/>
              </a:rPr>
              <a:t> </a:t>
            </a:r>
            <a:r>
              <a:rPr lang="de-DE" sz="1800" i="1" dirty="0" err="1">
                <a:latin typeface="Rockwell" panose="02060603020205020403" pitchFamily="18" charset="0"/>
              </a:rPr>
              <a:t>before</a:t>
            </a:r>
            <a:r>
              <a:rPr lang="de-DE" sz="1800" i="1" dirty="0">
                <a:latin typeface="Rockwell" panose="02060603020205020403" pitchFamily="18" charset="0"/>
              </a:rPr>
              <a:t> </a:t>
            </a:r>
            <a:r>
              <a:rPr lang="de-DE" sz="1800" i="1" dirty="0" err="1">
                <a:latin typeface="Rockwell" panose="02060603020205020403" pitchFamily="18" charset="0"/>
              </a:rPr>
              <a:t>undersampling</a:t>
            </a:r>
            <a:r>
              <a:rPr lang="de-DE" sz="1800" dirty="0">
                <a:latin typeface="Rockwell" panose="02060603020205020403" pitchFamily="18" charset="0"/>
              </a:rPr>
              <a:t>“).</a:t>
            </a:r>
          </a:p>
          <a:p>
            <a:pPr>
              <a:buClr>
                <a:srgbClr val="C00000"/>
              </a:buClr>
            </a:pPr>
            <a:r>
              <a:rPr lang="de-DE" sz="1800" dirty="0">
                <a:latin typeface="Rockwell" panose="02060603020205020403" pitchFamily="18" charset="0"/>
              </a:rPr>
              <a:t>Test </a:t>
            </a:r>
            <a:r>
              <a:rPr lang="de-DE" sz="1800" dirty="0" err="1">
                <a:latin typeface="Rockwell" panose="02060603020205020403" pitchFamily="18" charset="0"/>
              </a:rPr>
              <a:t>methodology</a:t>
            </a:r>
            <a:r>
              <a:rPr lang="de-DE" sz="1800" dirty="0">
                <a:latin typeface="Rockwell" panose="02060603020205020403" pitchFamily="18" charset="0"/>
              </a:rPr>
              <a:t> on </a:t>
            </a:r>
            <a:r>
              <a:rPr lang="de-DE" sz="1800" dirty="0" err="1">
                <a:latin typeface="Rockwell" panose="02060603020205020403" pitchFamily="18" charset="0"/>
              </a:rPr>
              <a:t>academic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datasets</a:t>
            </a:r>
            <a:r>
              <a:rPr lang="de-DE" sz="1800" dirty="0">
                <a:latin typeface="Rockwell" panose="02060603020205020403" pitchFamily="18" charset="0"/>
              </a:rPr>
              <a:t> (</a:t>
            </a:r>
            <a:r>
              <a:rPr lang="de-DE" sz="1800" dirty="0" err="1">
                <a:latin typeface="Rockwell" panose="02060603020205020403" pitchFamily="18" charset="0"/>
              </a:rPr>
              <a:t>less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prone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to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mistakes</a:t>
            </a:r>
            <a:r>
              <a:rPr lang="de-DE" sz="1800" dirty="0">
                <a:latin typeface="Rockwell" panose="02060603020205020403" pitchFamily="18" charset="0"/>
              </a:rPr>
              <a:t> in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preprocessings</a:t>
            </a:r>
            <a:r>
              <a:rPr lang="de-DE" sz="1800" dirty="0">
                <a:latin typeface="Rockwell" panose="02060603020205020403" pitchFamily="18" charset="0"/>
              </a:rPr>
              <a:t>).</a:t>
            </a:r>
          </a:p>
          <a:p>
            <a:pPr>
              <a:buClr>
                <a:srgbClr val="C00000"/>
              </a:buClr>
            </a:pPr>
            <a:r>
              <a:rPr lang="de-DE" sz="1800" dirty="0" err="1">
                <a:latin typeface="Rockwell" panose="02060603020205020403" pitchFamily="18" charset="0"/>
              </a:rPr>
              <a:t>Introduce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stopping</a:t>
            </a:r>
            <a:r>
              <a:rPr lang="de-DE" sz="1800" b="1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criterion</a:t>
            </a:r>
            <a:r>
              <a:rPr lang="de-DE" sz="1800" b="1" dirty="0">
                <a:latin typeface="Rockwell" panose="02060603020205020403" pitchFamily="18" charset="0"/>
              </a:rPr>
              <a:t> </a:t>
            </a:r>
            <a:r>
              <a:rPr lang="de-DE" sz="1800" dirty="0">
                <a:latin typeface="Rockwell" panose="02060603020205020403" pitchFamily="18" charset="0"/>
              </a:rPr>
              <a:t>(</a:t>
            </a:r>
            <a:r>
              <a:rPr lang="de-DE" sz="1800" dirty="0" err="1">
                <a:latin typeface="Rockwell" panose="02060603020205020403" pitchFamily="18" charset="0"/>
              </a:rPr>
              <a:t>based</a:t>
            </a:r>
            <a:r>
              <a:rPr lang="de-DE" sz="1800" dirty="0">
                <a:latin typeface="Rockwell" panose="02060603020205020403" pitchFamily="18" charset="0"/>
              </a:rPr>
              <a:t> on 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proper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scoring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rules</a:t>
            </a:r>
            <a:r>
              <a:rPr lang="de-DE" sz="1800" dirty="0">
                <a:latin typeface="Rockwell" panose="02060603020205020403" pitchFamily="18" charset="0"/>
              </a:rPr>
              <a:t>). </a:t>
            </a:r>
            <a:r>
              <a:rPr lang="de-DE" sz="1800" dirty="0" err="1">
                <a:latin typeface="Rockwell" panose="02060603020205020403" pitchFamily="18" charset="0"/>
              </a:rPr>
              <a:t>Only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if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number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of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instances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to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exclude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is</a:t>
            </a:r>
            <a:r>
              <a:rPr lang="de-DE" sz="1800" dirty="0">
                <a:latin typeface="Rockwell" panose="02060603020205020403" pitchFamily="18" charset="0"/>
              </a:rPr>
              <a:t> not </a:t>
            </a:r>
            <a:r>
              <a:rPr lang="de-DE" sz="1800" dirty="0" err="1">
                <a:latin typeface="Rockwell" panose="02060603020205020403" pitchFamily="18" charset="0"/>
              </a:rPr>
              <a:t>known</a:t>
            </a:r>
            <a:r>
              <a:rPr lang="de-DE" sz="1800" dirty="0">
                <a:latin typeface="Rockwell" panose="02060603020205020403" pitchFamily="18" charset="0"/>
              </a:rPr>
              <a:t> in </a:t>
            </a:r>
            <a:r>
              <a:rPr lang="de-DE" sz="1800" dirty="0" err="1">
                <a:latin typeface="Rockwell" panose="02060603020205020403" pitchFamily="18" charset="0"/>
              </a:rPr>
              <a:t>advance</a:t>
            </a:r>
            <a:r>
              <a:rPr lang="de-DE" sz="1800" dirty="0">
                <a:latin typeface="Rockwell" panose="02060603020205020403" pitchFamily="18" charset="0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de-DE" sz="1800" dirty="0" err="1">
                <a:latin typeface="Rockwell" panose="02060603020205020403" pitchFamily="18" charset="0"/>
              </a:rPr>
              <a:t>For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GESIS</a:t>
            </a:r>
            <a:r>
              <a:rPr lang="de-DE" sz="1800" dirty="0">
                <a:latin typeface="Rockwell" panose="02060603020205020403" pitchFamily="18" charset="0"/>
              </a:rPr>
              <a:t> vs. </a:t>
            </a:r>
            <a:r>
              <a:rPr lang="de-DE" sz="1800" dirty="0" err="1">
                <a:latin typeface="Rockwell" panose="02060603020205020403" pitchFamily="18" charset="0"/>
              </a:rPr>
              <a:t>GBS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use</a:t>
            </a:r>
            <a:r>
              <a:rPr lang="de-DE" sz="1800" dirty="0">
                <a:latin typeface="Rockwell" panose="02060603020205020403" pitchFamily="18" charset="0"/>
              </a:rPr>
              <a:t> F-</a:t>
            </a:r>
            <a:r>
              <a:rPr lang="de-DE" sz="1800" dirty="0" err="1">
                <a:latin typeface="Rockwell" panose="02060603020205020403" pitchFamily="18" charset="0"/>
              </a:rPr>
              <a:t>Measure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instead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of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AUC</a:t>
            </a:r>
            <a:r>
              <a:rPr lang="de-DE" sz="1800" dirty="0">
                <a:latin typeface="Rockwell" panose="02060603020205020403" pitchFamily="18" charset="0"/>
              </a:rPr>
              <a:t>. This </a:t>
            </a:r>
            <a:r>
              <a:rPr lang="de-DE" sz="1800" dirty="0" err="1">
                <a:latin typeface="Rockwell" panose="02060603020205020403" pitchFamily="18" charset="0"/>
              </a:rPr>
              <a:t>is</a:t>
            </a:r>
            <a:r>
              <a:rPr lang="de-DE" sz="1800" dirty="0">
                <a:latin typeface="Rockwell" panose="02060603020205020403" pitchFamily="18" charset="0"/>
              </a:rPr>
              <a:t> due </a:t>
            </a:r>
            <a:r>
              <a:rPr lang="de-DE" sz="1800" dirty="0" err="1">
                <a:latin typeface="Rockwell" panose="02060603020205020403" pitchFamily="18" charset="0"/>
              </a:rPr>
              <a:t>to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high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class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imbalance</a:t>
            </a:r>
            <a:r>
              <a:rPr lang="de-DE" sz="1800" dirty="0">
                <a:latin typeface="Rockwell" panose="02060603020205020403" pitchFamily="18" charset="0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de-DE" sz="1800" dirty="0">
                <a:latin typeface="Rockwell" panose="02060603020205020403" pitchFamily="18" charset="0"/>
              </a:rPr>
              <a:t>Analyse </a:t>
            </a:r>
            <a:r>
              <a:rPr lang="de-DE" sz="1800" dirty="0" err="1">
                <a:latin typeface="Rockwell" panose="02060603020205020403" pitchFamily="18" charset="0"/>
              </a:rPr>
              <a:t>Prediction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of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b="1" dirty="0">
                <a:latin typeface="Rockwell" panose="02060603020205020403" pitchFamily="18" charset="0"/>
              </a:rPr>
              <a:t>Political </a:t>
            </a:r>
            <a:r>
              <a:rPr lang="de-DE" sz="1800" b="1" dirty="0" err="1">
                <a:latin typeface="Rockwell" panose="02060603020205020403" pitchFamily="18" charset="0"/>
              </a:rPr>
              <a:t>Participation</a:t>
            </a:r>
            <a:r>
              <a:rPr lang="de-DE" sz="1800" b="1" dirty="0">
                <a:latin typeface="Rockwell" panose="02060603020205020403" pitchFamily="18" charset="0"/>
              </a:rPr>
              <a:t> and </a:t>
            </a:r>
            <a:r>
              <a:rPr lang="de-DE" sz="1800" b="1" dirty="0" err="1">
                <a:latin typeface="Rockwell" panose="02060603020205020403" pitchFamily="18" charset="0"/>
              </a:rPr>
              <a:t>Resilience</a:t>
            </a:r>
            <a:r>
              <a:rPr lang="de-DE" sz="1800" b="1" dirty="0">
                <a:latin typeface="Rockwell" panose="02060603020205020403" pitchFamily="18" charset="0"/>
              </a:rPr>
              <a:t> </a:t>
            </a:r>
            <a:r>
              <a:rPr lang="de-DE" sz="1800" dirty="0">
                <a:latin typeface="Rockwell" panose="02060603020205020403" pitchFamily="18" charset="0"/>
              </a:rPr>
              <a:t>in </a:t>
            </a:r>
            <a:r>
              <a:rPr lang="de-DE" sz="1800" dirty="0" err="1">
                <a:latin typeface="Rockwell" panose="02060603020205020403" pitchFamily="18" charset="0"/>
              </a:rPr>
              <a:t>GBS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before</a:t>
            </a:r>
            <a:r>
              <a:rPr lang="de-DE" sz="1800" dirty="0">
                <a:latin typeface="Rockwell" panose="02060603020205020403" pitchFamily="18" charset="0"/>
              </a:rPr>
              <a:t> and 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after</a:t>
            </a:r>
            <a:r>
              <a:rPr lang="de-DE" sz="1800" dirty="0">
                <a:latin typeface="Rockwell" panose="02060603020205020403" pitchFamily="18" charset="0"/>
              </a:rPr>
              <a:t> Maximal </a:t>
            </a:r>
            <a:r>
              <a:rPr lang="de-DE" sz="1800" dirty="0" err="1">
                <a:latin typeface="Rockwell" panose="02060603020205020403" pitchFamily="18" charset="0"/>
              </a:rPr>
              <a:t>Representative</a:t>
            </a:r>
            <a:r>
              <a:rPr lang="de-DE" sz="1800" dirty="0">
                <a:latin typeface="Rockwell" panose="02060603020205020403" pitchFamily="18" charset="0"/>
              </a:rPr>
              <a:t> Subsampling </a:t>
            </a:r>
          </a:p>
          <a:p>
            <a:pPr>
              <a:buClr>
                <a:srgbClr val="C00000"/>
              </a:buClr>
            </a:pPr>
            <a:endParaRPr lang="de-DE" sz="1800" dirty="0">
              <a:latin typeface="Rockwell" panose="02060603020205020403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de-DE" sz="1800" dirty="0">
                <a:latin typeface="Rockwell" panose="02060603020205020403" pitchFamily="18" charset="0"/>
              </a:rPr>
              <a:t>and…</a:t>
            </a:r>
          </a:p>
          <a:p>
            <a:pPr marL="0" indent="0">
              <a:buClr>
                <a:srgbClr val="C00000"/>
              </a:buClr>
              <a:buNone/>
            </a:pPr>
            <a:endParaRPr lang="de-DE" sz="1800" dirty="0">
              <a:latin typeface="Rockwell" panose="02060603020205020403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de-DE" sz="1800" dirty="0">
                <a:latin typeface="Rockwell" panose="02060603020205020403" pitchFamily="18" charset="0"/>
              </a:rPr>
              <a:t>…</a:t>
            </a:r>
            <a:r>
              <a:rPr lang="de-DE" sz="1800" dirty="0" err="1">
                <a:latin typeface="Rockwell" panose="02060603020205020403" pitchFamily="18" charset="0"/>
              </a:rPr>
              <a:t>wait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for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new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dataset</a:t>
            </a:r>
            <a:r>
              <a:rPr lang="de-DE" sz="1800" dirty="0">
                <a:latin typeface="Rockwell" panose="02060603020205020403" pitchFamily="18" charset="0"/>
              </a:rPr>
              <a:t> „Brief </a:t>
            </a:r>
            <a:r>
              <a:rPr lang="de-DE" sz="1800" dirty="0" err="1">
                <a:latin typeface="Rockwell" panose="02060603020205020403" pitchFamily="18" charset="0"/>
              </a:rPr>
              <a:t>Resilience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Scale</a:t>
            </a:r>
            <a:r>
              <a:rPr lang="de-DE" sz="1800" dirty="0">
                <a:latin typeface="Rockwell" panose="02060603020205020403" pitchFamily="18" charset="0"/>
              </a:rPr>
              <a:t> (</a:t>
            </a:r>
            <a:r>
              <a:rPr lang="de-DE" sz="1800" dirty="0" err="1">
                <a:latin typeface="Rockwell" panose="02060603020205020403" pitchFamily="18" charset="0"/>
              </a:rPr>
              <a:t>BRS</a:t>
            </a:r>
            <a:r>
              <a:rPr lang="de-DE" sz="1800" dirty="0">
                <a:latin typeface="Rockwell" panose="02060603020205020403" pitchFamily="18" charset="0"/>
              </a:rPr>
              <a:t>)“.</a:t>
            </a:r>
          </a:p>
          <a:p>
            <a:pPr marL="0" indent="0">
              <a:buClr>
                <a:srgbClr val="C00000"/>
              </a:buClr>
              <a:buNone/>
            </a:pPr>
            <a:endParaRPr lang="de-DE" sz="1800" dirty="0">
              <a:latin typeface="Rockwell" panose="02060603020205020403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de-DE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26AC4EE-6903-499F-A7DF-7F4EFB593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7" y="3000619"/>
            <a:ext cx="6442821" cy="301985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88073F7A-262C-48F7-BFA7-6A742B234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2" y="1434951"/>
            <a:ext cx="5379682" cy="16456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FC1DB8-E488-4958-9B71-74307830F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81" y="3287861"/>
            <a:ext cx="4505619" cy="25036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49350DB-4C6A-4035-90DF-0FE9A9CA9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47" y="1434951"/>
            <a:ext cx="5093353" cy="1544672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371BCD1C-747D-45DC-B9D9-D036D1B93B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Appendix</a:t>
            </a:r>
            <a:endParaRPr lang="de-DE" sz="24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FC17433-409C-4F10-AB9E-235F05EEFC70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1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2F9B520-668C-4521-8C62-0147F336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3" y="1256421"/>
            <a:ext cx="4010390" cy="467393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71BCD1C-747D-45DC-B9D9-D036D1B93B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Appendix</a:t>
            </a:r>
            <a:endParaRPr lang="de-DE" sz="24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FC17433-409C-4F10-AB9E-235F05EEFC70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708028-C0E3-4BD1-9DA1-1A7EC5B6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4193309"/>
            <a:ext cx="5047461" cy="1256422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de-DE" sz="1800" b="1" dirty="0" err="1">
                <a:latin typeface="Rockwell" panose="02060603020205020403" pitchFamily="18" charset="0"/>
              </a:rPr>
              <a:t>Instead</a:t>
            </a:r>
            <a:r>
              <a:rPr lang="de-DE" sz="1800" dirty="0">
                <a:latin typeface="Rockwell" panose="02060603020205020403" pitchFamily="18" charset="0"/>
              </a:rPr>
              <a:t>: Remove </a:t>
            </a:r>
            <a:r>
              <a:rPr lang="de-DE" sz="1800" dirty="0" err="1">
                <a:latin typeface="Rockwell" panose="02060603020205020403" pitchFamily="18" charset="0"/>
              </a:rPr>
              <a:t>correctly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classified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GBS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instance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with</a:t>
            </a:r>
            <a:r>
              <a:rPr lang="de-DE" sz="1800" dirty="0"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highest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predicted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probability</a:t>
            </a:r>
            <a:r>
              <a:rPr lang="de-DE" sz="18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4B32DBC-5F1F-408D-B618-EC2A135504CF}"/>
              </a:ext>
            </a:extLst>
          </p:cNvPr>
          <p:cNvSpPr/>
          <p:nvPr/>
        </p:nvSpPr>
        <p:spPr>
          <a:xfrm>
            <a:off x="1694576" y="4790114"/>
            <a:ext cx="1585519" cy="620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6D45C2A-28B9-4154-B763-1B05A113C06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80095" y="4575088"/>
            <a:ext cx="2197069" cy="525419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0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9E0CD-FF01-4C63-B66B-AC7C6127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</p:spPr>
        <p:txBody>
          <a:bodyPr>
            <a:noAutofit/>
          </a:bodyPr>
          <a:lstStyle/>
          <a:p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Outline</a:t>
            </a:r>
            <a:endParaRPr lang="de-DE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E94E9A7-77D0-4FCC-9F0E-F7C6E7E8FA8B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D072217-61E8-4D82-A0A2-B6BB1C7E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5" y="1588655"/>
            <a:ext cx="4120573" cy="3861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>
                <a:latin typeface="Rockwell" panose="02060603020205020403" pitchFamily="18" charset="0"/>
              </a:rPr>
              <a:t>The Learning Problem</a:t>
            </a:r>
          </a:p>
          <a:p>
            <a:pPr>
              <a:buClr>
                <a:srgbClr val="C00000"/>
              </a:buClr>
            </a:pPr>
            <a:r>
              <a:rPr lang="de-DE" sz="1800" dirty="0" err="1">
                <a:latin typeface="Rockwell" panose="02060603020205020403" pitchFamily="18" charset="0"/>
              </a:rPr>
              <a:t>Overfitting</a:t>
            </a:r>
            <a:endParaRPr lang="de-DE" sz="1800" dirty="0">
              <a:latin typeface="Rockwell" panose="02060603020205020403" pitchFamily="18" charset="0"/>
            </a:endParaRPr>
          </a:p>
          <a:p>
            <a:pPr>
              <a:buClr>
                <a:srgbClr val="C00000"/>
              </a:buClr>
            </a:pPr>
            <a:r>
              <a:rPr lang="de-DE" sz="1800" dirty="0" err="1">
                <a:latin typeface="Rockwell" panose="02060603020205020403" pitchFamily="18" charset="0"/>
              </a:rPr>
              <a:t>Covariate</a:t>
            </a:r>
            <a:r>
              <a:rPr lang="de-DE" sz="1800" dirty="0">
                <a:latin typeface="Rockwell" panose="02060603020205020403" pitchFamily="18" charset="0"/>
              </a:rPr>
              <a:t> Shift</a:t>
            </a:r>
          </a:p>
          <a:p>
            <a:pPr marL="0" indent="0">
              <a:buNone/>
            </a:pPr>
            <a:endParaRPr lang="de-DE" sz="18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de-DE" sz="1800" b="1" dirty="0" err="1">
                <a:latin typeface="Rockwell" panose="02060603020205020403" pitchFamily="18" charset="0"/>
              </a:rPr>
              <a:t>Results</a:t>
            </a:r>
            <a:endParaRPr lang="de-DE" sz="1800" b="1" dirty="0">
              <a:latin typeface="Rockwell" panose="02060603020205020403" pitchFamily="18" charset="0"/>
            </a:endParaRPr>
          </a:p>
          <a:p>
            <a:pPr>
              <a:buClr>
                <a:srgbClr val="C00000"/>
              </a:buClr>
            </a:pPr>
            <a:r>
              <a:rPr lang="de-DE" sz="1800" dirty="0" err="1">
                <a:latin typeface="Rockwell" panose="02060603020205020403" pitchFamily="18" charset="0"/>
              </a:rPr>
              <a:t>One</a:t>
            </a:r>
            <a:r>
              <a:rPr lang="de-DE" sz="1800" dirty="0">
                <a:latin typeface="Rockwell" panose="02060603020205020403" pitchFamily="18" charset="0"/>
              </a:rPr>
              <a:t>-Class Classification</a:t>
            </a:r>
          </a:p>
          <a:p>
            <a:pPr>
              <a:buClr>
                <a:srgbClr val="C00000"/>
              </a:buClr>
            </a:pPr>
            <a:r>
              <a:rPr lang="de-DE" sz="1800" dirty="0" err="1">
                <a:latin typeface="Rockwell" panose="02060603020205020403" pitchFamily="18" charset="0"/>
              </a:rPr>
              <a:t>Logistic</a:t>
            </a:r>
            <a:r>
              <a:rPr lang="de-DE" sz="1800" dirty="0">
                <a:latin typeface="Rockwell" panose="02060603020205020403" pitchFamily="18" charset="0"/>
              </a:rPr>
              <a:t> Regression</a:t>
            </a:r>
          </a:p>
          <a:p>
            <a:pPr>
              <a:buClr>
                <a:srgbClr val="C00000"/>
              </a:buClr>
            </a:pPr>
            <a:r>
              <a:rPr lang="de-DE" sz="1800" dirty="0">
                <a:latin typeface="Rockwell" panose="02060603020205020403" pitchFamily="18" charset="0"/>
              </a:rPr>
              <a:t>Positive </a:t>
            </a:r>
            <a:r>
              <a:rPr lang="de-DE" sz="1800" dirty="0" err="1">
                <a:latin typeface="Rockwell" panose="02060603020205020403" pitchFamily="18" charset="0"/>
              </a:rPr>
              <a:t>Unlabeled</a:t>
            </a:r>
            <a:r>
              <a:rPr lang="de-DE" sz="1800" dirty="0">
                <a:latin typeface="Rockwell" panose="02060603020205020403" pitchFamily="18" charset="0"/>
              </a:rPr>
              <a:t> Learning</a:t>
            </a:r>
          </a:p>
          <a:p>
            <a:pPr>
              <a:buClr>
                <a:srgbClr val="C00000"/>
              </a:buClr>
            </a:pPr>
            <a:endParaRPr lang="de-DE" sz="1800" dirty="0">
              <a:latin typeface="Rockwell" panose="02060603020205020403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de-DE" sz="1800" b="1" dirty="0">
                <a:latin typeface="Rockwell" panose="02060603020205020403" pitchFamily="18" charset="0"/>
              </a:rPr>
              <a:t>Future Work</a:t>
            </a:r>
          </a:p>
          <a:p>
            <a:pPr marL="0" indent="0">
              <a:buClr>
                <a:srgbClr val="C00000"/>
              </a:buClr>
              <a:buNone/>
            </a:pPr>
            <a:endParaRPr lang="de-DE" sz="1800" b="1" dirty="0">
              <a:latin typeface="Rockwell" panose="02060603020205020403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171A1E-8241-4EFD-A32F-2A348548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86" y="1729085"/>
            <a:ext cx="4617709" cy="26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AB5946D4-DD87-4207-80F2-E6D28B615E16}"/>
              </a:ext>
            </a:extLst>
          </p:cNvPr>
          <p:cNvSpPr/>
          <p:nvPr/>
        </p:nvSpPr>
        <p:spPr>
          <a:xfrm>
            <a:off x="7588446" y="3030459"/>
            <a:ext cx="2783990" cy="1497223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             Data 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9E0CD-FF01-4C63-B66B-AC7C6127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</p:spPr>
        <p:txBody>
          <a:bodyPr>
            <a:noAutofit/>
          </a:bodyPr>
          <a:lstStyle/>
          <a:p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Overfitting</a:t>
            </a:r>
            <a:endParaRPr lang="de-DE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E94E9A7-77D0-4FCC-9F0E-F7C6E7E8FA8B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229F892C-3575-454E-9EC5-C7E754BEFD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302668"/>
                <a:ext cx="9802091" cy="19854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Error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of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hypothesis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over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training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data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errorTrain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)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and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error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over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entire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distribution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of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data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errorD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)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Hypothesis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overfits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training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data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if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there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exists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an alternative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hypothesis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such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that</a:t>
                </a: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lvl="4">
                  <a:buClr>
                    <a:srgbClr val="C00000"/>
                  </a:buClr>
                </a:pPr>
                <a:endParaRPr lang="de-DE" sz="1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229F892C-3575-454E-9EC5-C7E754BE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02668"/>
                <a:ext cx="9802091" cy="1985477"/>
              </a:xfrm>
              <a:prstGeom prst="rect">
                <a:avLst/>
              </a:prstGeom>
              <a:blipFill>
                <a:blip r:embed="rId2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el 1">
                <a:extLst>
                  <a:ext uri="{FF2B5EF4-FFF2-40B4-BE49-F238E27FC236}">
                    <a16:creationId xmlns:a16="http://schemas.microsoft.com/office/drawing/2014/main" id="{989615B1-CD70-4A0D-B5DF-5D174FA66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82" y="2689986"/>
                <a:ext cx="9802091" cy="18376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buClr>
                    <a:srgbClr val="C00000"/>
                  </a:buClr>
                </a:pP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errorTrain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) &lt;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errorTrain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)</a:t>
                </a:r>
              </a:p>
              <a:p>
                <a:pPr algn="ctr">
                  <a:buClr>
                    <a:srgbClr val="C00000"/>
                  </a:buClr>
                </a:pP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and</a:t>
                </a:r>
              </a:p>
              <a:p>
                <a:pPr algn="ctr">
                  <a:buClr>
                    <a:srgbClr val="C00000"/>
                  </a:buClr>
                </a:pP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errorD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) &gt;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errorD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)</a:t>
                </a:r>
                <a:endParaRPr lang="de-DE" sz="100" dirty="0">
                  <a:solidFill>
                    <a:srgbClr val="C00000"/>
                  </a:solidFill>
                  <a:latin typeface="Rockwell" panose="02060603020205020403" pitchFamily="18" charset="0"/>
                </a:endParaRPr>
              </a:p>
              <a:p>
                <a:pPr algn="ctr">
                  <a:buClr>
                    <a:srgbClr val="C00000"/>
                  </a:buClr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algn="ctr">
                  <a:buClr>
                    <a:srgbClr val="C00000"/>
                  </a:buClr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0" name="Titel 1">
                <a:extLst>
                  <a:ext uri="{FF2B5EF4-FFF2-40B4-BE49-F238E27FC236}">
                    <a16:creationId xmlns:a16="http://schemas.microsoft.com/office/drawing/2014/main" id="{989615B1-CD70-4A0D-B5DF-5D174FA66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2" y="2689986"/>
                <a:ext cx="9802091" cy="1837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1BA92E47-0F0A-4D77-B413-AEBFFA4E6CF7}"/>
              </a:ext>
            </a:extLst>
          </p:cNvPr>
          <p:cNvSpPr/>
          <p:nvPr/>
        </p:nvSpPr>
        <p:spPr>
          <a:xfrm>
            <a:off x="7795887" y="3613454"/>
            <a:ext cx="1184554" cy="767593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el 1">
                <a:extLst>
                  <a:ext uri="{FF2B5EF4-FFF2-40B4-BE49-F238E27FC236}">
                    <a16:creationId xmlns:a16="http://schemas.microsoft.com/office/drawing/2014/main" id="{01BE604C-9734-4342-8531-464C1DC5D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137891"/>
                <a:ext cx="9802091" cy="17781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de-DE" sz="1800" b="1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Underfitting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: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Predictor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too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simplistic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/rigid</a:t>
                </a: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Not powerful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enough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to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capture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pattern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in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data</a:t>
                </a: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There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exists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an alternative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hypothesis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with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smaller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errorTrain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and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smaller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</a:rPr>
                  <a:t>errorD</a:t>
                </a:r>
                <a:r>
                  <a:rPr lang="de-DE" sz="1800" dirty="0">
                    <a:latin typeface="Rockwell" panose="02060603020205020403" pitchFamily="18" charset="0"/>
                  </a:rPr>
                  <a:t>.</a:t>
                </a:r>
              </a:p>
              <a:p>
                <a:pPr lvl="4">
                  <a:buClr>
                    <a:srgbClr val="C00000"/>
                  </a:buClr>
                </a:pPr>
                <a:endParaRPr lang="de-DE" sz="1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3" name="Titel 1">
                <a:extLst>
                  <a:ext uri="{FF2B5EF4-FFF2-40B4-BE49-F238E27FC236}">
                    <a16:creationId xmlns:a16="http://schemas.microsoft.com/office/drawing/2014/main" id="{01BE604C-9734-4342-8531-464C1DC5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37891"/>
                <a:ext cx="9802091" cy="1778127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87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9E0CD-FF01-4C63-B66B-AC7C6127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</p:spPr>
        <p:txBody>
          <a:bodyPr>
            <a:noAutofit/>
          </a:bodyPr>
          <a:lstStyle/>
          <a:p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Covariate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-Shift</a:t>
            </a:r>
            <a:endParaRPr lang="de-DE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E94E9A7-77D0-4FCC-9F0E-F7C6E7E8FA8B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9A5282F-BADD-4077-BDE5-DAE025BA049F}"/>
              </a:ext>
            </a:extLst>
          </p:cNvPr>
          <p:cNvSpPr txBox="1">
            <a:spLocks/>
          </p:cNvSpPr>
          <p:nvPr/>
        </p:nvSpPr>
        <p:spPr>
          <a:xfrm>
            <a:off x="1099774" y="995362"/>
            <a:ext cx="9802091" cy="3472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Basic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premise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(traditional)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machine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learning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: </a:t>
            </a:r>
          </a:p>
          <a:p>
            <a:pPr>
              <a:buClr>
                <a:srgbClr val="C00000"/>
              </a:buClr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Training and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test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are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drawn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i.i.d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.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from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the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same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probability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distribution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.</a:t>
            </a:r>
          </a:p>
          <a:p>
            <a:pPr lvl="4">
              <a:buClr>
                <a:srgbClr val="C00000"/>
              </a:buClr>
            </a:pPr>
            <a:endParaRPr lang="de-DE" sz="1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Discriminative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learners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predict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the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probability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of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the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source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of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survey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participant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origin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(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GESIS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or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GBS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). </a:t>
            </a:r>
          </a:p>
          <a:p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Instance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classified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as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GBS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: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regions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of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feature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space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latin typeface="Rockwell" panose="02060603020205020403" pitchFamily="18" charset="0"/>
                <a:sym typeface="Wingdings" panose="05000000000000000000" pitchFamily="2" charset="2"/>
              </a:rPr>
              <a:t>overrepresented</a:t>
            </a:r>
            <a:r>
              <a:rPr lang="de-DE" sz="1800" b="1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by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GBS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</a:p>
          <a:p>
            <a:pPr>
              <a:buClr>
                <a:srgbClr val="C00000"/>
              </a:buClr>
            </a:pP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	 Remove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GBS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instances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from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result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set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 (</a:t>
            </a:r>
            <a:r>
              <a:rPr lang="de-DE" sz="1800" dirty="0" err="1">
                <a:latin typeface="Rockwell" panose="02060603020205020403" pitchFamily="18" charset="0"/>
                <a:sym typeface="Wingdings" panose="05000000000000000000" pitchFamily="2" charset="2"/>
              </a:rPr>
              <a:t>Undersampling</a:t>
            </a:r>
            <a:r>
              <a:rPr lang="de-DE" sz="1800" dirty="0">
                <a:latin typeface="Rockwell" panose="02060603020205020403" pitchFamily="18" charset="0"/>
                <a:sym typeface="Wingdings" panose="05000000000000000000" pitchFamily="2" charset="2"/>
              </a:rPr>
              <a:t>).</a:t>
            </a: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(AU)ROC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as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proxy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measure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degree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of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bias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B7FE5AB-522C-4A28-808D-0B30476E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93" y="4312683"/>
            <a:ext cx="7667449" cy="13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E955170-E362-4034-B5E4-C99C60E6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47" y="1477818"/>
            <a:ext cx="3964417" cy="326318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DF4F22A8-7C1F-4B25-96BC-704636A707CB}"/>
              </a:ext>
            </a:extLst>
          </p:cNvPr>
          <p:cNvSpPr txBox="1">
            <a:spLocks/>
          </p:cNvSpPr>
          <p:nvPr/>
        </p:nvSpPr>
        <p:spPr>
          <a:xfrm>
            <a:off x="838200" y="1995056"/>
            <a:ext cx="5627256" cy="462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One-class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SVMs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classify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GBS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as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latin typeface="Rockwell" panose="02060603020205020403" pitchFamily="18" charset="0"/>
              </a:rPr>
              <a:t>similar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or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different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GESIS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There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is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no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proper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probabilistic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interpretation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of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SVM. 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Platt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scaling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as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small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„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cheat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“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simply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fits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another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,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probabilistic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model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,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typically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Logistic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Regression, on top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of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SVM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projection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).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Instead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,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OCC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-SVM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</a:rPr>
              <a:t>voting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ensemble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trained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on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resamples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of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GESIS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get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probabilities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lvl="4">
              <a:buClr>
                <a:srgbClr val="C00000"/>
              </a:buClr>
            </a:pPr>
            <a:endParaRPr lang="de-DE" sz="1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5093E4D-E415-47EC-9C6F-D80C3B6936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One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-Class Support Vector Machines</a:t>
            </a:r>
            <a:endParaRPr lang="de-DE" sz="2400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B44D926-426F-4D07-8268-AB96C902D4E8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B61A44A6-1B93-4405-91CB-1A6BBA3BCC2D}"/>
              </a:ext>
            </a:extLst>
          </p:cNvPr>
          <p:cNvSpPr txBox="1">
            <a:spLocks/>
          </p:cNvSpPr>
          <p:nvPr/>
        </p:nvSpPr>
        <p:spPr>
          <a:xfrm>
            <a:off x="943935" y="3637822"/>
            <a:ext cx="3114964" cy="2264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0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A5093E4D-E415-47EC-9C6F-D80C3B6936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One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-Class Support Vector Machines</a:t>
            </a:r>
            <a:endParaRPr lang="de-DE" sz="2400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B44D926-426F-4D07-8268-AB96C902D4E8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8D2E98A8-59BB-46A3-90BA-4921CF74D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3" y="3551432"/>
            <a:ext cx="6792012" cy="226400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DBF4EE6-B03B-4152-8A12-CEB82D0A2105}"/>
              </a:ext>
            </a:extLst>
          </p:cNvPr>
          <p:cNvSpPr/>
          <p:nvPr/>
        </p:nvSpPr>
        <p:spPr>
          <a:xfrm>
            <a:off x="3220236" y="516128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de-DE" sz="1600" dirty="0" err="1">
                <a:solidFill>
                  <a:srgbClr val="000000"/>
                </a:solidFill>
                <a:latin typeface="Rockwell" panose="02060603020205020403" pitchFamily="18" charset="0"/>
              </a:rPr>
              <a:t>GBS</a:t>
            </a:r>
            <a:r>
              <a:rPr lang="de-DE" sz="1600" dirty="0">
                <a:solidFill>
                  <a:srgbClr val="000000"/>
                </a:solidFill>
                <a:latin typeface="Rockwell" panose="02060603020205020403" pitchFamily="18" charset="0"/>
              </a:rPr>
              <a:t>			           </a:t>
            </a:r>
            <a:r>
              <a:rPr lang="de-DE" sz="1600" dirty="0" err="1">
                <a:solidFill>
                  <a:srgbClr val="000000"/>
                </a:solidFill>
                <a:latin typeface="Rockwell" panose="02060603020205020403" pitchFamily="18" charset="0"/>
              </a:rPr>
              <a:t>GESIS</a:t>
            </a:r>
            <a:endParaRPr lang="de-DE" sz="16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61A44A6-1B93-4405-91CB-1A6BBA3BCC2D}"/>
              </a:ext>
            </a:extLst>
          </p:cNvPr>
          <p:cNvSpPr txBox="1">
            <a:spLocks/>
          </p:cNvSpPr>
          <p:nvPr/>
        </p:nvSpPr>
        <p:spPr>
          <a:xfrm>
            <a:off x="922872" y="1238500"/>
            <a:ext cx="7703891" cy="2803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Ideally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,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OCC-SVMs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correctly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classify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most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GESIS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instances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Experiments: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à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Ensemble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suffers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from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high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variance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Not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enough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training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data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(?)</a:t>
            </a:r>
          </a:p>
          <a:p>
            <a:pPr>
              <a:buClr>
                <a:srgbClr val="C00000"/>
              </a:buClr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à"/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GESIS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and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GBS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indistinguishable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(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with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respect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to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BFI</a:t>
            </a:r>
            <a:r>
              <a:rPr lang="de-DE" sz="1800" dirty="0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-10 </a:t>
            </a:r>
            <a:r>
              <a:rPr lang="de-DE" sz="1800" dirty="0" err="1">
                <a:solidFill>
                  <a:srgbClr val="C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attributes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).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D2303C8-B72C-44D0-80DB-41DCC02D2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72" y="1700318"/>
            <a:ext cx="3226446" cy="1075482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A232B-2864-4580-A42F-F8365C7AB743}"/>
              </a:ext>
            </a:extLst>
          </p:cNvPr>
          <p:cNvCxnSpPr>
            <a:cxnSpLocks/>
          </p:cNvCxnSpPr>
          <p:nvPr/>
        </p:nvCxnSpPr>
        <p:spPr>
          <a:xfrm>
            <a:off x="7953872" y="2775800"/>
            <a:ext cx="2724727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5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E9810A-93C0-4159-B1B7-2BB296EE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" y="1137343"/>
            <a:ext cx="7269019" cy="363451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3C0C59B9-30A5-4F3C-8485-BCB86506BF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Binary Classification</a:t>
            </a:r>
            <a:endParaRPr lang="de-DE" sz="24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7EA31C7-D7F5-44D8-AB4B-0088544C0260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4EE9A854-E122-4E72-90BF-E6EFF3874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37" y="1691474"/>
            <a:ext cx="2681687" cy="2681687"/>
          </a:xfrm>
          <a:prstGeom prst="rect">
            <a:avLst/>
          </a:prstGeom>
        </p:spPr>
      </p:pic>
      <p:sp>
        <p:nvSpPr>
          <p:cNvPr id="27" name="Titel 1">
            <a:extLst>
              <a:ext uri="{FF2B5EF4-FFF2-40B4-BE49-F238E27FC236}">
                <a16:creationId xmlns:a16="http://schemas.microsoft.com/office/drawing/2014/main" id="{10F93265-1A3E-4932-AEA2-8688916F155C}"/>
              </a:ext>
            </a:extLst>
          </p:cNvPr>
          <p:cNvSpPr txBox="1">
            <a:spLocks/>
          </p:cNvSpPr>
          <p:nvPr/>
        </p:nvSpPr>
        <p:spPr>
          <a:xfrm>
            <a:off x="1104900" y="4759270"/>
            <a:ext cx="9452264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Linear SVM (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left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)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outperformed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by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Logistic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Regression (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right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).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LR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with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puROC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0.62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on hold-out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.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Nested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strat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. 10-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fold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CV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param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tuning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 and </a:t>
            </a:r>
            <a:r>
              <a:rPr lang="de-DE" sz="1800" dirty="0" err="1">
                <a:solidFill>
                  <a:srgbClr val="000000"/>
                </a:solidFill>
                <a:latin typeface="Rockwell" panose="02060603020205020403" pitchFamily="18" charset="0"/>
              </a:rPr>
              <a:t>training</a:t>
            </a:r>
            <a:r>
              <a:rPr lang="de-DE" sz="1800" dirty="0">
                <a:solidFill>
                  <a:srgbClr val="000000"/>
                </a:solidFill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56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90E57B4-DEB2-42C2-8AF5-17613D80ED78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1355DE-EF63-4CF8-9666-B0BCC17753FD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3C0C59B9-30A5-4F3C-8485-BCB86506BF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1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Positive 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Unlabeled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 </a:t>
            </a:r>
          </a:p>
          <a:p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(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or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: Iterative 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Removal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of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 Most 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Accurate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TNs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)</a:t>
            </a:r>
            <a:endParaRPr lang="de-DE" sz="24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7EA31C7-D7F5-44D8-AB4B-0088544C0260}"/>
              </a:ext>
            </a:extLst>
          </p:cNvPr>
          <p:cNvCxnSpPr>
            <a:cxnSpLocks/>
          </p:cNvCxnSpPr>
          <p:nvPr/>
        </p:nvCxnSpPr>
        <p:spPr>
          <a:xfrm>
            <a:off x="922873" y="1368253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FE8281FE-A865-4C9D-830D-9717CCED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8" y="1782618"/>
            <a:ext cx="5408785" cy="26355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FC00D60-49C2-405A-A23F-9BB512B2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18" y="4758630"/>
            <a:ext cx="5089237" cy="768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el 1">
                <a:extLst>
                  <a:ext uri="{FF2B5EF4-FFF2-40B4-BE49-F238E27FC236}">
                    <a16:creationId xmlns:a16="http://schemas.microsoft.com/office/drawing/2014/main" id="{869E9781-8B46-4506-A5CF-C9C2E8AB0C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73" y="738910"/>
                <a:ext cx="4618945" cy="61190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buClr>
                    <a:srgbClr val="C00000"/>
                  </a:buClr>
                </a:pP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Whats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the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meaning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of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a </a:t>
                </a:r>
                <a:r>
                  <a:rPr lang="de-DE" sz="1800" b="1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negative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instance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in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the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context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of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„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representative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i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or</a:t>
                </a:r>
                <a:r>
                  <a:rPr lang="de-DE" sz="1800" i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not“?</a:t>
                </a:r>
              </a:p>
              <a:p>
                <a:pPr>
                  <a:buClr>
                    <a:srgbClr val="C00000"/>
                  </a:buClr>
                </a:pPr>
                <a:endParaRPr lang="de-DE" sz="1800" i="1" dirty="0">
                  <a:solidFill>
                    <a:srgbClr val="000000"/>
                  </a:solidFill>
                  <a:latin typeface="Rockwell" panose="02060603020205020403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So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far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: Remove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every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correctly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classified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GBS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instance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(TN).</a:t>
                </a:r>
              </a:p>
              <a:p>
                <a:pPr>
                  <a:buClr>
                    <a:srgbClr val="C00000"/>
                  </a:buClr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Now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: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Iteratively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remove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the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GBS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instance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with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the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highest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predicted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probability</a:t>
                </a:r>
                <a:r>
                  <a:rPr lang="de-DE" sz="1800" dirty="0">
                    <a:solidFill>
                      <a:srgbClr val="C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(TN). </a:t>
                </a:r>
                <a:r>
                  <a:rPr lang="de-DE" sz="1800" b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Stop: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AUROC</a:t>
                </a:r>
                <a:r>
                  <a:rPr lang="de-DE" sz="1800" b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800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de-DE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de-DE" sz="1800" b="1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0.5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>
                  <a:buClr>
                    <a:srgbClr val="C00000"/>
                  </a:buClr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  <a:sym typeface="Wingdings" panose="05000000000000000000" pitchFamily="2" charset="2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Additionally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: </a:t>
                </a:r>
              </a:p>
              <a:p>
                <a:pPr>
                  <a:buClr>
                    <a:srgbClr val="C00000"/>
                  </a:buClr>
                </a:pP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Interpret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learning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problem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as</a:t>
                </a:r>
                <a:r>
                  <a:rPr lang="de-DE" sz="1800" dirty="0">
                    <a:latin typeface="Rockwell" panose="02060603020205020403" pitchFamily="18" charset="0"/>
                    <a:sym typeface="Wingdings" panose="05000000000000000000" pitchFamily="2" charset="2"/>
                  </a:rPr>
                  <a:t> Positive-</a:t>
                </a:r>
                <a:r>
                  <a:rPr lang="de-DE" sz="1800" dirty="0" err="1">
                    <a:latin typeface="Rockwell" panose="02060603020205020403" pitchFamily="18" charset="0"/>
                    <a:sym typeface="Wingdings" panose="05000000000000000000" pitchFamily="2" charset="2"/>
                  </a:rPr>
                  <a:t>Unlabeled</a:t>
                </a:r>
                <a:r>
                  <a:rPr lang="de-DE" sz="1800" dirty="0"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setting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.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AUROC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can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then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be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corrected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with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C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puAUROC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 </a:t>
                </a:r>
                <a:r>
                  <a:rPr lang="de-DE" sz="1800" dirty="0" err="1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estimation</a:t>
                </a:r>
                <a:r>
                  <a:rPr lang="de-DE" sz="1800" dirty="0">
                    <a:solidFill>
                      <a:srgbClr val="000000"/>
                    </a:solidFill>
                    <a:latin typeface="Rockwell" panose="02060603020205020403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>
                  <a:buClr>
                    <a:srgbClr val="C00000"/>
                  </a:buClr>
                </a:pPr>
                <a:endParaRPr lang="de-DE" sz="1800" i="1" dirty="0">
                  <a:solidFill>
                    <a:srgbClr val="000000"/>
                  </a:solidFill>
                  <a:latin typeface="Rockwell" panose="02060603020205020403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de-DE" sz="1800" dirty="0">
                  <a:solidFill>
                    <a:srgbClr val="000000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9" name="Titel 1">
                <a:extLst>
                  <a:ext uri="{FF2B5EF4-FFF2-40B4-BE49-F238E27FC236}">
                    <a16:creationId xmlns:a16="http://schemas.microsoft.com/office/drawing/2014/main" id="{869E9781-8B46-4506-A5CF-C9C2E8AB0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73" y="738910"/>
                <a:ext cx="4618945" cy="6119090"/>
              </a:xfrm>
              <a:prstGeom prst="rect">
                <a:avLst/>
              </a:prstGeom>
              <a:blipFill>
                <a:blip r:embed="rId4"/>
                <a:stretch>
                  <a:fillRect l="-10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3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0B32871-BBB2-4CDB-8B6A-E17224C91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9" y="1222912"/>
            <a:ext cx="4247144" cy="283142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97BD082-2C25-4D30-8571-9989DA94E145}"/>
              </a:ext>
            </a:extLst>
          </p:cNvPr>
          <p:cNvSpPr/>
          <p:nvPr/>
        </p:nvSpPr>
        <p:spPr>
          <a:xfrm>
            <a:off x="1902691" y="4037087"/>
            <a:ext cx="3630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0" u="none" strike="noStrike" dirty="0">
                <a:effectLst/>
                <a:latin typeface="Rockwell" panose="02060603020205020403" pitchFamily="18" charset="0"/>
              </a:rPr>
              <a:t>Zurückhaltend, </a:t>
            </a:r>
            <a:r>
              <a:rPr lang="de-DE" sz="1200" dirty="0">
                <a:latin typeface="Rockwell" panose="02060603020205020403" pitchFamily="18" charset="0"/>
              </a:rPr>
              <a:t>leicht Vertrauen, Faulheit, Entspannt, wenig künstlerisches Interesse, Gesellig, Andere kritisieren, Gründlich, Nervös, Phantasievoll, </a:t>
            </a:r>
            <a:r>
              <a:rPr lang="de-DE" sz="1200" i="0" u="none" strike="noStrike" dirty="0">
                <a:effectLst/>
                <a:latin typeface="Rockwell" panose="02060603020205020403" pitchFamily="18" charset="0"/>
              </a:rPr>
              <a:t>Geschlecht, Netto-Haushalt, Netto-Selbst, Geburtsjahr, Geburtsland</a:t>
            </a:r>
          </a:p>
          <a:p>
            <a:endParaRPr lang="de-DE" sz="1200" b="1" dirty="0">
              <a:latin typeface="Rockwell" panose="02060603020205020403" pitchFamily="18" charset="0"/>
            </a:endParaRPr>
          </a:p>
          <a:p>
            <a:r>
              <a:rPr lang="de-DE" sz="1600" b="1" dirty="0" err="1">
                <a:latin typeface="Rockwell" panose="02060603020205020403" pitchFamily="18" charset="0"/>
              </a:rPr>
              <a:t>puAUC</a:t>
            </a:r>
            <a:r>
              <a:rPr lang="de-DE" sz="1600" b="1" dirty="0">
                <a:latin typeface="Rockwell" panose="02060603020205020403" pitchFamily="18" charset="0"/>
              </a:rPr>
              <a:t> </a:t>
            </a:r>
            <a:r>
              <a:rPr lang="de-DE" sz="1600" b="1" dirty="0" err="1">
                <a:latin typeface="Rockwell" panose="02060603020205020403" pitchFamily="18" charset="0"/>
              </a:rPr>
              <a:t>reduction</a:t>
            </a:r>
            <a:r>
              <a:rPr lang="de-DE" sz="1600" b="1" dirty="0">
                <a:latin typeface="Rockwell" panose="02060603020205020403" pitchFamily="18" charset="0"/>
              </a:rPr>
              <a:t>: 0.15 - 0.18</a:t>
            </a:r>
          </a:p>
          <a:p>
            <a:endParaRPr lang="de-DE" sz="1200" b="1" dirty="0">
              <a:latin typeface="Rockwell" panose="02060603020205020403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D6CA3C-994D-41BA-A0B9-8C35976AB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0" y="1225221"/>
            <a:ext cx="4247147" cy="283143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891D90-A0F3-4BCA-BD11-65E5585B6953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36185F0-9BD0-4E2B-A6F0-EFFC6C22F280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EAFF7C2A-0C08-43E9-8C13-F16C73CA1042}"/>
              </a:ext>
            </a:extLst>
          </p:cNvPr>
          <p:cNvSpPr txBox="1">
            <a:spLocks/>
          </p:cNvSpPr>
          <p:nvPr/>
        </p:nvSpPr>
        <p:spPr>
          <a:xfrm>
            <a:off x="838200" y="249390"/>
            <a:ext cx="10515600" cy="8879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Positive </a:t>
            </a:r>
            <a:r>
              <a:rPr lang="de-DE" sz="24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Unlabeled</a:t>
            </a:r>
            <a:r>
              <a:rPr lang="de-DE" sz="24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</a:t>
            </a:r>
            <a:endParaRPr lang="de-DE" sz="24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1FC7C7D-2D34-40ED-B802-0ED761A90ABC}"/>
              </a:ext>
            </a:extLst>
          </p:cNvPr>
          <p:cNvCxnSpPr>
            <a:cxnSpLocks/>
          </p:cNvCxnSpPr>
          <p:nvPr/>
        </p:nvCxnSpPr>
        <p:spPr>
          <a:xfrm>
            <a:off x="922873" y="1137344"/>
            <a:ext cx="9837491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674865DE-CE77-470E-9655-EDC9FCED65FD}"/>
              </a:ext>
            </a:extLst>
          </p:cNvPr>
          <p:cNvSpPr/>
          <p:nvPr/>
        </p:nvSpPr>
        <p:spPr>
          <a:xfrm>
            <a:off x="5979975" y="4037087"/>
            <a:ext cx="3523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0" u="none" strike="noStrike" dirty="0">
                <a:effectLst/>
                <a:latin typeface="Rockwell" panose="02060603020205020403" pitchFamily="18" charset="0"/>
              </a:rPr>
              <a:t>In </a:t>
            </a:r>
            <a:r>
              <a:rPr lang="de-DE" sz="1200" i="0" u="none" strike="noStrike" dirty="0" err="1">
                <a:effectLst/>
                <a:latin typeface="Rockwell" panose="02060603020205020403" pitchFamily="18" charset="0"/>
              </a:rPr>
              <a:t>addition</a:t>
            </a:r>
            <a:r>
              <a:rPr lang="de-DE" sz="1200" i="0" u="none" strike="noStrike" dirty="0">
                <a:effectLst/>
                <a:latin typeface="Rockwell" panose="02060603020205020403" pitchFamily="18" charset="0"/>
              </a:rPr>
              <a:t>: Berufsgruppe, Aktiv, Familienstand, Berufliche Ausbildung</a:t>
            </a:r>
          </a:p>
          <a:p>
            <a:endParaRPr lang="de-DE" sz="1200" dirty="0">
              <a:latin typeface="Rockwell" panose="02060603020205020403" pitchFamily="18" charset="0"/>
            </a:endParaRPr>
          </a:p>
          <a:p>
            <a:r>
              <a:rPr lang="de-DE" sz="1600" b="1" dirty="0" err="1">
                <a:latin typeface="Rockwell" panose="02060603020205020403" pitchFamily="18" charset="0"/>
              </a:rPr>
              <a:t>puAUC</a:t>
            </a:r>
            <a:r>
              <a:rPr lang="de-DE" sz="1600" b="1" dirty="0">
                <a:latin typeface="Rockwell" panose="02060603020205020403" pitchFamily="18" charset="0"/>
              </a:rPr>
              <a:t> </a:t>
            </a:r>
            <a:r>
              <a:rPr lang="de-DE" sz="1600" b="1" dirty="0" err="1">
                <a:latin typeface="Rockwell" panose="02060603020205020403" pitchFamily="18" charset="0"/>
              </a:rPr>
              <a:t>reduction</a:t>
            </a:r>
            <a:r>
              <a:rPr lang="de-DE" sz="1600" b="1" dirty="0">
                <a:latin typeface="Rockwell" panose="02060603020205020403" pitchFamily="18" charset="0"/>
              </a:rPr>
              <a:t>: 0.27 - 0.35</a:t>
            </a:r>
          </a:p>
        </p:txBody>
      </p:sp>
    </p:spTree>
    <p:extLst>
      <p:ext uri="{BB962C8B-B14F-4D97-AF65-F5344CB8AC3E}">
        <p14:creationId xmlns:p14="http://schemas.microsoft.com/office/powerpoint/2010/main" val="285577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Breitbild</PresentationFormat>
  <Paragraphs>112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Rockwell</vt:lpstr>
      <vt:lpstr>Wingdings</vt:lpstr>
      <vt:lpstr>Office</vt:lpstr>
      <vt:lpstr>PowerPoint-Präsentation</vt:lpstr>
      <vt:lpstr>Outline</vt:lpstr>
      <vt:lpstr>Overfitting</vt:lpstr>
      <vt:lpstr>Covariate-Shift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30</cp:revision>
  <dcterms:created xsi:type="dcterms:W3CDTF">2019-02-13T20:03:19Z</dcterms:created>
  <dcterms:modified xsi:type="dcterms:W3CDTF">2019-02-18T12:00:33Z</dcterms:modified>
</cp:coreProperties>
</file>