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5" r:id="rId9"/>
    <p:sldId id="266" r:id="rId10"/>
    <p:sldId id="271" r:id="rId11"/>
    <p:sldId id="268" r:id="rId12"/>
    <p:sldId id="270" r:id="rId13"/>
    <p:sldId id="272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aksan Nathan" initials="LN" lastIdx="1" clrIdx="0">
    <p:extLst>
      <p:ext uri="{19B8F6BF-5375-455C-9EA6-DF929625EA0E}">
        <p15:presenceInfo xmlns:p15="http://schemas.microsoft.com/office/powerpoint/2012/main" userId="d027cee2528deaa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770255-6794-40D6-AC9C-A5DADAB43F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AE57CA2-4040-4EAF-B553-3CA8D349A4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ADE545F-97DA-41D5-8092-178BF9BAB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5E868-0794-4BDD-BF98-B5ECD2204977}" type="datetimeFigureOut">
              <a:rPr lang="de-DE" smtClean="0"/>
              <a:t>01.01.2019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E33AD72-5C9E-45C6-A0B6-026BDFB38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E08F0EB-B156-46E6-BC41-DEE04A650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4B09A-1491-4E95-ADBD-61B2566EFB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2197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CF0B94-7F92-483E-BFFE-10134AE73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72F5F37-BDF5-480F-BC6C-2C8CE97752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1A626F9-3586-44B1-9F63-548EAD956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5E868-0794-4BDD-BF98-B5ECD2204977}" type="datetimeFigureOut">
              <a:rPr lang="de-DE" smtClean="0"/>
              <a:t>01.01.2019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19C616A-22A6-4856-A0E1-785EFB557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02135BB-174E-4723-9B2F-017104B7C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4B09A-1491-4E95-ADBD-61B2566EFB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4973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5CE5147-3381-433B-BBC2-243A28382D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9D01CBB-0909-4824-9EA4-177B0B173A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ECA2B49-F8E7-42BF-9E5E-7D7294AC5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5E868-0794-4BDD-BF98-B5ECD2204977}" type="datetimeFigureOut">
              <a:rPr lang="de-DE" smtClean="0"/>
              <a:t>01.01.2019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056B240-6476-498A-A448-0405388E1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A3F0673-3168-472D-AF95-3B82D020C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4B09A-1491-4E95-ADBD-61B2566EFB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8602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D534B3-55A5-41DD-A9FF-83CCB354E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E9BA568-A7B1-41A5-8BB3-42B33F38EF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A9195DB-BBEF-4734-B796-9F494EFED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5E868-0794-4BDD-BF98-B5ECD2204977}" type="datetimeFigureOut">
              <a:rPr lang="de-DE" smtClean="0"/>
              <a:t>01.01.2019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1AA4C79-84D7-415F-B59E-54598141E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B5ED9B6-D6FE-4BF2-BCEF-D980BA502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4B09A-1491-4E95-ADBD-61B2566EFB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1726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4AACFD-9C59-43E1-AE5A-45770AFDC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3FE2CAF-8732-4D44-879B-3E93DEE150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F06072C-BAEA-4D57-97CF-2C84E9D34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5E868-0794-4BDD-BF98-B5ECD2204977}" type="datetimeFigureOut">
              <a:rPr lang="de-DE" smtClean="0"/>
              <a:t>01.01.2019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59C89F2-D75C-4612-8ABE-F41E9D201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E346C85-D3FF-4EDE-A747-1E048B897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4B09A-1491-4E95-ADBD-61B2566EFB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8104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EF6B03-DC56-4CA0-9F48-4D5EC19D0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3B96D51-9FD7-4511-9F8B-32176DA3E8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D952CDF-9F49-4599-85DE-FB7C6AFFF6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0194FDE-6B58-4ECB-8BA8-BE1A66A63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5E868-0794-4BDD-BF98-B5ECD2204977}" type="datetimeFigureOut">
              <a:rPr lang="de-DE" smtClean="0"/>
              <a:t>01.01.2019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4A2C4FE-7C74-44C7-AC8A-AD78A332B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B6CC38A-78FD-4C9E-BEA1-24C5BF929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4B09A-1491-4E95-ADBD-61B2566EFB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2234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D3B8E8-8CA5-4803-9D24-AC6E1CF53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C9884C6-3D54-4CF9-A57A-EED767B8A7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91120D9-A75C-4D89-8166-F1714AD0F7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F9CAD03-3BCF-41DC-91C8-601C02950A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EEFBEA0-4B51-40DC-9D30-4E241E044C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5401490-A8D1-4D77-9359-5B558C8A2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5E868-0794-4BDD-BF98-B5ECD2204977}" type="datetimeFigureOut">
              <a:rPr lang="de-DE" smtClean="0"/>
              <a:t>01.01.2019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F217868-4840-4E7F-A9AD-5E7C3678D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D8FC7FC-B02C-4091-99CD-9A2139B53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4B09A-1491-4E95-ADBD-61B2566EFB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6426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A07834-71DE-4D25-B3C1-908DBEE1C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9E00FFB-4825-47AE-91B5-F2E75EBBF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5E868-0794-4BDD-BF98-B5ECD2204977}" type="datetimeFigureOut">
              <a:rPr lang="de-DE" smtClean="0"/>
              <a:t>01.01.2019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18DCAB7-3AE2-4F93-A87B-00DD3D387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C3B273E-C68C-418C-ACE2-A8F6DA065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4B09A-1491-4E95-ADBD-61B2566EFB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3565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E47DF0E-D798-450B-B2AF-006BCE3CA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5E868-0794-4BDD-BF98-B5ECD2204977}" type="datetimeFigureOut">
              <a:rPr lang="de-DE" smtClean="0"/>
              <a:t>01.01.2019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C5A091F-5B76-416E-B8E1-278E2980C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86F5B79-511D-409A-9172-933DF5306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4B09A-1491-4E95-ADBD-61B2566EFB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0259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AED153-2DE0-4D81-BAE6-ABAE6A4ED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1CBC358-2D7E-4645-9FC5-29353FA8E4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CA7F31C-08AA-4AA9-9022-7CDD561971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316DE7B-2881-4364-B96F-19107E632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5E868-0794-4BDD-BF98-B5ECD2204977}" type="datetimeFigureOut">
              <a:rPr lang="de-DE" smtClean="0"/>
              <a:t>01.01.2019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EC44BFB-27E9-4215-8B64-CF5C27797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6C41C11-33F3-470D-A303-7398D63BC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4B09A-1491-4E95-ADBD-61B2566EFB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4818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D0A7DA-7F47-4CA8-92B5-927D32156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0506B25-64F6-4B92-AA64-7B8DB8E911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A61CC96-CFF4-483E-839D-1A042861F6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239B6E1-4F9F-43CE-82F4-D6D8DF7CA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5E868-0794-4BDD-BF98-B5ECD2204977}" type="datetimeFigureOut">
              <a:rPr lang="de-DE" smtClean="0"/>
              <a:t>01.01.2019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672D2E6-B552-44B6-B714-8C573BA1C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4594DB0-48C8-4976-8AC4-50355F3F8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4B09A-1491-4E95-ADBD-61B2566EFB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2823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854DBD0-1033-4B48-9549-B9135322A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3029B3A-80C1-4826-B1B2-4A966059DC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0EF6339-C885-4174-9F69-83BF8AC6F7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75E868-0794-4BDD-BF98-B5ECD2204977}" type="datetimeFigureOut">
              <a:rPr lang="de-DE" smtClean="0"/>
              <a:t>01.01.2019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729083E-FFA4-4B75-8DF3-388D6E7B58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E2E9AC9-3890-4FF8-AE9E-C5A4BF53BE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14B09A-1491-4E95-ADBD-61B2566EFB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746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17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19.png"/><Relationship Id="rId10" Type="http://schemas.microsoft.com/office/2007/relationships/hdphoto" Target="../media/hdphoto3.wdp"/><Relationship Id="rId4" Type="http://schemas.openxmlformats.org/officeDocument/2006/relationships/image" Target="../media/image18.png"/><Relationship Id="rId9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F6D359ED-A161-40BF-972B-928F7A7A3DA9}"/>
              </a:ext>
            </a:extLst>
          </p:cNvPr>
          <p:cNvCxnSpPr>
            <a:cxnSpLocks/>
          </p:cNvCxnSpPr>
          <p:nvPr/>
        </p:nvCxnSpPr>
        <p:spPr>
          <a:xfrm>
            <a:off x="3269355" y="1640117"/>
            <a:ext cx="170296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hteck 8">
            <a:extLst>
              <a:ext uri="{FF2B5EF4-FFF2-40B4-BE49-F238E27FC236}">
                <a16:creationId xmlns:a16="http://schemas.microsoft.com/office/drawing/2014/main" id="{584221B8-1D76-4FF8-805B-8106BDE349AD}"/>
              </a:ext>
            </a:extLst>
          </p:cNvPr>
          <p:cNvSpPr/>
          <p:nvPr/>
        </p:nvSpPr>
        <p:spPr>
          <a:xfrm>
            <a:off x="5152728" y="1457819"/>
            <a:ext cx="43804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b="1" dirty="0"/>
              <a:t>GBS</a:t>
            </a:r>
            <a:r>
              <a:rPr lang="de-DE" dirty="0"/>
              <a:t> </a:t>
            </a:r>
          </a:p>
          <a:p>
            <a:r>
              <a:rPr lang="de-DE" i="1" dirty="0"/>
              <a:t>Political Participation and Resilience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243489CA-916F-4C54-A51F-F2A222CD8EA6}"/>
              </a:ext>
            </a:extLst>
          </p:cNvPr>
          <p:cNvSpPr/>
          <p:nvPr/>
        </p:nvSpPr>
        <p:spPr>
          <a:xfrm>
            <a:off x="3269355" y="1055430"/>
            <a:ext cx="156035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1600" i="1" dirty="0"/>
              <a:t>*Biased</a:t>
            </a:r>
            <a:endParaRPr lang="de-DE" sz="1600" dirty="0"/>
          </a:p>
          <a:p>
            <a:pPr algn="ctr"/>
            <a:r>
              <a:rPr lang="de-DE" sz="1600" dirty="0"/>
              <a:t>Survey Sampling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0D504DFD-265F-409F-BCCD-95E2F2D58615}"/>
              </a:ext>
            </a:extLst>
          </p:cNvPr>
          <p:cNvSpPr/>
          <p:nvPr/>
        </p:nvSpPr>
        <p:spPr>
          <a:xfrm>
            <a:off x="5152727" y="2104150"/>
            <a:ext cx="3471133" cy="1136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i="1" dirty="0"/>
              <a:t>*Biased towards groups of higher education	</a:t>
            </a:r>
          </a:p>
          <a:p>
            <a:pPr>
              <a:lnSpc>
                <a:spcPct val="150000"/>
              </a:lnSpc>
            </a:pPr>
            <a:r>
              <a:rPr lang="de-DE" sz="1400" i="1" dirty="0"/>
              <a:t>	Positive Treatment</a:t>
            </a:r>
          </a:p>
          <a:p>
            <a:pPr>
              <a:lnSpc>
                <a:spcPct val="150000"/>
              </a:lnSpc>
            </a:pPr>
            <a:r>
              <a:rPr lang="de-DE" sz="1400" i="1" dirty="0"/>
              <a:t>	Negative Treatment</a:t>
            </a:r>
            <a:endParaRPr lang="de-DE" sz="1400" dirty="0"/>
          </a:p>
        </p:txBody>
      </p:sp>
      <p:sp>
        <p:nvSpPr>
          <p:cNvPr id="13" name="Flussdiagramm: Magnetplattenspeicher 12">
            <a:extLst>
              <a:ext uri="{FF2B5EF4-FFF2-40B4-BE49-F238E27FC236}">
                <a16:creationId xmlns:a16="http://schemas.microsoft.com/office/drawing/2014/main" id="{CCEA77CC-EAFC-4713-A86C-3632EEA0ACF1}"/>
              </a:ext>
            </a:extLst>
          </p:cNvPr>
          <p:cNvSpPr/>
          <p:nvPr/>
        </p:nvSpPr>
        <p:spPr>
          <a:xfrm>
            <a:off x="1975573" y="3205691"/>
            <a:ext cx="996892" cy="634461"/>
          </a:xfrm>
          <a:prstGeom prst="flowChartMagneticDisk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GESIS</a:t>
            </a: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2E7E4BF5-CCB4-416F-86AC-1DA3196565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0272" y="1104883"/>
            <a:ext cx="844575" cy="1120788"/>
          </a:xfrm>
          <a:prstGeom prst="rect">
            <a:avLst/>
          </a:prstGeom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C5504D1F-8981-4D31-83F8-9A1ED1F12CAE}"/>
              </a:ext>
            </a:extLst>
          </p:cNvPr>
          <p:cNvSpPr/>
          <p:nvPr/>
        </p:nvSpPr>
        <p:spPr>
          <a:xfrm>
            <a:off x="1849028" y="1455451"/>
            <a:ext cx="13309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b="1" dirty="0"/>
              <a:t>Population</a:t>
            </a: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C0D437BA-C719-4A0B-B318-5769FD902B5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3000"/>
          </a:blip>
          <a:stretch>
            <a:fillRect/>
          </a:stretch>
        </p:blipFill>
        <p:spPr>
          <a:xfrm>
            <a:off x="5764882" y="1228657"/>
            <a:ext cx="521058" cy="584639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8262E28C-23B5-468B-AFAD-B09481686CB4}"/>
              </a:ext>
            </a:extLst>
          </p:cNvPr>
          <p:cNvCxnSpPr>
            <a:cxnSpLocks/>
          </p:cNvCxnSpPr>
          <p:nvPr/>
        </p:nvCxnSpPr>
        <p:spPr>
          <a:xfrm>
            <a:off x="2474019" y="2411927"/>
            <a:ext cx="0" cy="66847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hteck 17">
            <a:extLst>
              <a:ext uri="{FF2B5EF4-FFF2-40B4-BE49-F238E27FC236}">
                <a16:creationId xmlns:a16="http://schemas.microsoft.com/office/drawing/2014/main" id="{C4AAA193-C1E7-4FA0-972F-F1CBC4F8B964}"/>
              </a:ext>
            </a:extLst>
          </p:cNvPr>
          <p:cNvSpPr/>
          <p:nvPr/>
        </p:nvSpPr>
        <p:spPr>
          <a:xfrm>
            <a:off x="1884844" y="3963470"/>
            <a:ext cx="308747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i="1" dirty="0"/>
              <a:t>Data Archives for Social Sciences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2BFEEB3D-0C2D-44AB-ACA4-426F9EA54503}"/>
              </a:ext>
            </a:extLst>
          </p:cNvPr>
          <p:cNvSpPr/>
          <p:nvPr/>
        </p:nvSpPr>
        <p:spPr>
          <a:xfrm>
            <a:off x="5527078" y="3640304"/>
            <a:ext cx="28434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b="0" i="0" u="none" strike="noStrike" dirty="0">
                <a:solidFill>
                  <a:srgbClr val="000000"/>
                </a:solidFill>
                <a:effectLst/>
              </a:rPr>
              <a:t>Statistical correction of </a:t>
            </a:r>
            <a:r>
              <a:rPr lang="de-DE" b="1" i="0" u="none" strike="noStrike" dirty="0">
                <a:solidFill>
                  <a:srgbClr val="000000"/>
                </a:solidFill>
                <a:effectLst/>
              </a:rPr>
              <a:t>GBS</a:t>
            </a:r>
            <a:r>
              <a:rPr lang="de-DE" b="0" i="0" u="none" strike="noStrike" dirty="0">
                <a:solidFill>
                  <a:srgbClr val="000000"/>
                </a:solidFill>
                <a:effectLst/>
              </a:rPr>
              <a:t> using </a:t>
            </a:r>
            <a:r>
              <a:rPr lang="de-DE" b="1" i="0" u="none" strike="noStrike" dirty="0">
                <a:solidFill>
                  <a:srgbClr val="000000"/>
                </a:solidFill>
                <a:effectLst/>
              </a:rPr>
              <a:t>GESIS</a:t>
            </a:r>
          </a:p>
        </p:txBody>
      </p:sp>
      <p:sp>
        <p:nvSpPr>
          <p:cNvPr id="20" name="Pfeil: nach rechts 19">
            <a:extLst>
              <a:ext uri="{FF2B5EF4-FFF2-40B4-BE49-F238E27FC236}">
                <a16:creationId xmlns:a16="http://schemas.microsoft.com/office/drawing/2014/main" id="{93FAB914-10B9-4C24-A066-D5A1F627269C}"/>
              </a:ext>
            </a:extLst>
          </p:cNvPr>
          <p:cNvSpPr/>
          <p:nvPr/>
        </p:nvSpPr>
        <p:spPr>
          <a:xfrm>
            <a:off x="5283797" y="3772287"/>
            <a:ext cx="243281" cy="10315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D7BC099D-4BFD-493C-8186-C58D8CF66885}"/>
              </a:ext>
            </a:extLst>
          </p:cNvPr>
          <p:cNvSpPr/>
          <p:nvPr/>
        </p:nvSpPr>
        <p:spPr>
          <a:xfrm>
            <a:off x="1884843" y="4335967"/>
            <a:ext cx="31568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600" dirty="0"/>
              <a:t>Comparable studies</a:t>
            </a:r>
            <a:endParaRPr lang="de-DE" sz="1600" u="sng" dirty="0"/>
          </a:p>
          <a:p>
            <a:r>
              <a:rPr lang="de-DE" sz="1600" u="sng" dirty="0"/>
              <a:t>representative</a:t>
            </a:r>
            <a:r>
              <a:rPr lang="de-DE" sz="1600" dirty="0"/>
              <a:t> of target population </a:t>
            </a:r>
          </a:p>
        </p:txBody>
      </p:sp>
      <p:sp>
        <p:nvSpPr>
          <p:cNvPr id="7" name="Additionszeichen 6">
            <a:extLst>
              <a:ext uri="{FF2B5EF4-FFF2-40B4-BE49-F238E27FC236}">
                <a16:creationId xmlns:a16="http://schemas.microsoft.com/office/drawing/2014/main" id="{329B751E-4E22-42A1-B244-8BBA342BB0E5}"/>
              </a:ext>
            </a:extLst>
          </p:cNvPr>
          <p:cNvSpPr/>
          <p:nvPr/>
        </p:nvSpPr>
        <p:spPr>
          <a:xfrm>
            <a:off x="5833868" y="2614446"/>
            <a:ext cx="262132" cy="263438"/>
          </a:xfrm>
          <a:prstGeom prst="mathPlu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Minuszeichen 9">
            <a:extLst>
              <a:ext uri="{FF2B5EF4-FFF2-40B4-BE49-F238E27FC236}">
                <a16:creationId xmlns:a16="http://schemas.microsoft.com/office/drawing/2014/main" id="{42249F53-ABFC-4554-B16D-B886C094D359}"/>
              </a:ext>
            </a:extLst>
          </p:cNvPr>
          <p:cNvSpPr/>
          <p:nvPr/>
        </p:nvSpPr>
        <p:spPr>
          <a:xfrm>
            <a:off x="5843302" y="2932517"/>
            <a:ext cx="243264" cy="307778"/>
          </a:xfrm>
          <a:prstGeom prst="mathMinu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8145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16C88921-D13B-4E89-9B74-B30EFCAB4DF6}"/>
              </a:ext>
            </a:extLst>
          </p:cNvPr>
          <p:cNvCxnSpPr>
            <a:cxnSpLocks/>
          </p:cNvCxnSpPr>
          <p:nvPr/>
        </p:nvCxnSpPr>
        <p:spPr>
          <a:xfrm>
            <a:off x="1071738" y="1496048"/>
            <a:ext cx="0" cy="3299725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Freihandform: Form 16">
            <a:extLst>
              <a:ext uri="{FF2B5EF4-FFF2-40B4-BE49-F238E27FC236}">
                <a16:creationId xmlns:a16="http://schemas.microsoft.com/office/drawing/2014/main" id="{9F524216-4362-4CA2-B881-DB02C578B7EF}"/>
              </a:ext>
            </a:extLst>
          </p:cNvPr>
          <p:cNvSpPr/>
          <p:nvPr/>
        </p:nvSpPr>
        <p:spPr>
          <a:xfrm>
            <a:off x="2573967" y="1204374"/>
            <a:ext cx="1334278" cy="765110"/>
          </a:xfrm>
          <a:custGeom>
            <a:avLst/>
            <a:gdLst>
              <a:gd name="connsiteX0" fmla="*/ 0 w 1334278"/>
              <a:gd name="connsiteY0" fmla="*/ 765110 h 765110"/>
              <a:gd name="connsiteX1" fmla="*/ 690466 w 1334278"/>
              <a:gd name="connsiteY1" fmla="*/ 0 h 765110"/>
              <a:gd name="connsiteX2" fmla="*/ 690466 w 1334278"/>
              <a:gd name="connsiteY2" fmla="*/ 0 h 765110"/>
              <a:gd name="connsiteX3" fmla="*/ 1334278 w 1334278"/>
              <a:gd name="connsiteY3" fmla="*/ 755780 h 765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34278" h="765110">
                <a:moveTo>
                  <a:pt x="0" y="765110"/>
                </a:moveTo>
                <a:lnTo>
                  <a:pt x="690466" y="0"/>
                </a:lnTo>
                <a:lnTo>
                  <a:pt x="690466" y="0"/>
                </a:lnTo>
                <a:lnTo>
                  <a:pt x="1334278" y="755780"/>
                </a:lnTo>
              </a:path>
            </a:pathLst>
          </a:cu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Freihandform: Form 17">
            <a:extLst>
              <a:ext uri="{FF2B5EF4-FFF2-40B4-BE49-F238E27FC236}">
                <a16:creationId xmlns:a16="http://schemas.microsoft.com/office/drawing/2014/main" id="{76FD2A2E-FF7A-493F-B471-B1E02F33FA96}"/>
              </a:ext>
            </a:extLst>
          </p:cNvPr>
          <p:cNvSpPr/>
          <p:nvPr/>
        </p:nvSpPr>
        <p:spPr>
          <a:xfrm>
            <a:off x="1451393" y="2066709"/>
            <a:ext cx="1439812" cy="765110"/>
          </a:xfrm>
          <a:custGeom>
            <a:avLst/>
            <a:gdLst>
              <a:gd name="connsiteX0" fmla="*/ 0 w 2209800"/>
              <a:gd name="connsiteY0" fmla="*/ 1067950 h 1072422"/>
              <a:gd name="connsiteX1" fmla="*/ 444500 w 2209800"/>
              <a:gd name="connsiteY1" fmla="*/ 991750 h 1072422"/>
              <a:gd name="connsiteX2" fmla="*/ 774700 w 2209800"/>
              <a:gd name="connsiteY2" fmla="*/ 515500 h 1072422"/>
              <a:gd name="connsiteX3" fmla="*/ 1035050 w 2209800"/>
              <a:gd name="connsiteY3" fmla="*/ 77350 h 1072422"/>
              <a:gd name="connsiteX4" fmla="*/ 1320800 w 2209800"/>
              <a:gd name="connsiteY4" fmla="*/ 58300 h 1072422"/>
              <a:gd name="connsiteX5" fmla="*/ 1600200 w 2209800"/>
              <a:gd name="connsiteY5" fmla="*/ 674250 h 1072422"/>
              <a:gd name="connsiteX6" fmla="*/ 1847850 w 2209800"/>
              <a:gd name="connsiteY6" fmla="*/ 1010800 h 1072422"/>
              <a:gd name="connsiteX7" fmla="*/ 2209800 w 2209800"/>
              <a:gd name="connsiteY7" fmla="*/ 1067950 h 1072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09800" h="1072422">
                <a:moveTo>
                  <a:pt x="0" y="1067950"/>
                </a:moveTo>
                <a:cubicBezTo>
                  <a:pt x="157691" y="1075887"/>
                  <a:pt x="315383" y="1083825"/>
                  <a:pt x="444500" y="991750"/>
                </a:cubicBezTo>
                <a:cubicBezTo>
                  <a:pt x="573617" y="899675"/>
                  <a:pt x="676275" y="667900"/>
                  <a:pt x="774700" y="515500"/>
                </a:cubicBezTo>
                <a:cubicBezTo>
                  <a:pt x="873125" y="363100"/>
                  <a:pt x="944033" y="153550"/>
                  <a:pt x="1035050" y="77350"/>
                </a:cubicBezTo>
                <a:cubicBezTo>
                  <a:pt x="1126067" y="1150"/>
                  <a:pt x="1226608" y="-41183"/>
                  <a:pt x="1320800" y="58300"/>
                </a:cubicBezTo>
                <a:cubicBezTo>
                  <a:pt x="1414992" y="157783"/>
                  <a:pt x="1512358" y="515500"/>
                  <a:pt x="1600200" y="674250"/>
                </a:cubicBezTo>
                <a:cubicBezTo>
                  <a:pt x="1688042" y="833000"/>
                  <a:pt x="1746250" y="945183"/>
                  <a:pt x="1847850" y="1010800"/>
                </a:cubicBezTo>
                <a:cubicBezTo>
                  <a:pt x="1949450" y="1076417"/>
                  <a:pt x="2079625" y="1072183"/>
                  <a:pt x="2209800" y="1067950"/>
                </a:cubicBezTo>
              </a:path>
            </a:pathLst>
          </a:cu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Freihandform: Form 18">
            <a:extLst>
              <a:ext uri="{FF2B5EF4-FFF2-40B4-BE49-F238E27FC236}">
                <a16:creationId xmlns:a16="http://schemas.microsoft.com/office/drawing/2014/main" id="{FEF03288-4616-46CB-9426-1F3EBA3028BD}"/>
              </a:ext>
            </a:extLst>
          </p:cNvPr>
          <p:cNvSpPr/>
          <p:nvPr/>
        </p:nvSpPr>
        <p:spPr>
          <a:xfrm>
            <a:off x="1538721" y="2066709"/>
            <a:ext cx="1439812" cy="765110"/>
          </a:xfrm>
          <a:custGeom>
            <a:avLst/>
            <a:gdLst>
              <a:gd name="connsiteX0" fmla="*/ 0 w 2209800"/>
              <a:gd name="connsiteY0" fmla="*/ 1067950 h 1072422"/>
              <a:gd name="connsiteX1" fmla="*/ 444500 w 2209800"/>
              <a:gd name="connsiteY1" fmla="*/ 991750 h 1072422"/>
              <a:gd name="connsiteX2" fmla="*/ 774700 w 2209800"/>
              <a:gd name="connsiteY2" fmla="*/ 515500 h 1072422"/>
              <a:gd name="connsiteX3" fmla="*/ 1035050 w 2209800"/>
              <a:gd name="connsiteY3" fmla="*/ 77350 h 1072422"/>
              <a:gd name="connsiteX4" fmla="*/ 1320800 w 2209800"/>
              <a:gd name="connsiteY4" fmla="*/ 58300 h 1072422"/>
              <a:gd name="connsiteX5" fmla="*/ 1600200 w 2209800"/>
              <a:gd name="connsiteY5" fmla="*/ 674250 h 1072422"/>
              <a:gd name="connsiteX6" fmla="*/ 1847850 w 2209800"/>
              <a:gd name="connsiteY6" fmla="*/ 1010800 h 1072422"/>
              <a:gd name="connsiteX7" fmla="*/ 2209800 w 2209800"/>
              <a:gd name="connsiteY7" fmla="*/ 1067950 h 1072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09800" h="1072422">
                <a:moveTo>
                  <a:pt x="0" y="1067950"/>
                </a:moveTo>
                <a:cubicBezTo>
                  <a:pt x="157691" y="1075887"/>
                  <a:pt x="315383" y="1083825"/>
                  <a:pt x="444500" y="991750"/>
                </a:cubicBezTo>
                <a:cubicBezTo>
                  <a:pt x="573617" y="899675"/>
                  <a:pt x="676275" y="667900"/>
                  <a:pt x="774700" y="515500"/>
                </a:cubicBezTo>
                <a:cubicBezTo>
                  <a:pt x="873125" y="363100"/>
                  <a:pt x="944033" y="153550"/>
                  <a:pt x="1035050" y="77350"/>
                </a:cubicBezTo>
                <a:cubicBezTo>
                  <a:pt x="1126067" y="1150"/>
                  <a:pt x="1226608" y="-41183"/>
                  <a:pt x="1320800" y="58300"/>
                </a:cubicBezTo>
                <a:cubicBezTo>
                  <a:pt x="1414992" y="157783"/>
                  <a:pt x="1512358" y="515500"/>
                  <a:pt x="1600200" y="674250"/>
                </a:cubicBezTo>
                <a:cubicBezTo>
                  <a:pt x="1688042" y="833000"/>
                  <a:pt x="1746250" y="945183"/>
                  <a:pt x="1847850" y="1010800"/>
                </a:cubicBezTo>
                <a:cubicBezTo>
                  <a:pt x="1949450" y="1076417"/>
                  <a:pt x="2079625" y="1072183"/>
                  <a:pt x="2209800" y="1067950"/>
                </a:cubicBezTo>
              </a:path>
            </a:pathLst>
          </a:cu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Freihandform: Form 19">
            <a:extLst>
              <a:ext uri="{FF2B5EF4-FFF2-40B4-BE49-F238E27FC236}">
                <a16:creationId xmlns:a16="http://schemas.microsoft.com/office/drawing/2014/main" id="{4327A155-6B02-47BB-911C-D5FC09186ABE}"/>
              </a:ext>
            </a:extLst>
          </p:cNvPr>
          <p:cNvSpPr/>
          <p:nvPr/>
        </p:nvSpPr>
        <p:spPr>
          <a:xfrm>
            <a:off x="3342187" y="2066709"/>
            <a:ext cx="1334278" cy="765110"/>
          </a:xfrm>
          <a:custGeom>
            <a:avLst/>
            <a:gdLst>
              <a:gd name="connsiteX0" fmla="*/ 0 w 1334278"/>
              <a:gd name="connsiteY0" fmla="*/ 765110 h 765110"/>
              <a:gd name="connsiteX1" fmla="*/ 690466 w 1334278"/>
              <a:gd name="connsiteY1" fmla="*/ 0 h 765110"/>
              <a:gd name="connsiteX2" fmla="*/ 690466 w 1334278"/>
              <a:gd name="connsiteY2" fmla="*/ 0 h 765110"/>
              <a:gd name="connsiteX3" fmla="*/ 1334278 w 1334278"/>
              <a:gd name="connsiteY3" fmla="*/ 755780 h 765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34278" h="765110">
                <a:moveTo>
                  <a:pt x="0" y="765110"/>
                </a:moveTo>
                <a:lnTo>
                  <a:pt x="690466" y="0"/>
                </a:lnTo>
                <a:lnTo>
                  <a:pt x="690466" y="0"/>
                </a:lnTo>
                <a:lnTo>
                  <a:pt x="1334278" y="755780"/>
                </a:lnTo>
              </a:path>
            </a:pathLst>
          </a:cu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Freihandform: Form 20">
            <a:extLst>
              <a:ext uri="{FF2B5EF4-FFF2-40B4-BE49-F238E27FC236}">
                <a16:creationId xmlns:a16="http://schemas.microsoft.com/office/drawing/2014/main" id="{D733BB49-12C5-4D77-B832-C96CFF354728}"/>
              </a:ext>
            </a:extLst>
          </p:cNvPr>
          <p:cNvSpPr/>
          <p:nvPr/>
        </p:nvSpPr>
        <p:spPr>
          <a:xfrm>
            <a:off x="2573967" y="2929044"/>
            <a:ext cx="1334278" cy="765110"/>
          </a:xfrm>
          <a:custGeom>
            <a:avLst/>
            <a:gdLst>
              <a:gd name="connsiteX0" fmla="*/ 0 w 1334278"/>
              <a:gd name="connsiteY0" fmla="*/ 765110 h 765110"/>
              <a:gd name="connsiteX1" fmla="*/ 690466 w 1334278"/>
              <a:gd name="connsiteY1" fmla="*/ 0 h 765110"/>
              <a:gd name="connsiteX2" fmla="*/ 690466 w 1334278"/>
              <a:gd name="connsiteY2" fmla="*/ 0 h 765110"/>
              <a:gd name="connsiteX3" fmla="*/ 1334278 w 1334278"/>
              <a:gd name="connsiteY3" fmla="*/ 755780 h 765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34278" h="765110">
                <a:moveTo>
                  <a:pt x="0" y="765110"/>
                </a:moveTo>
                <a:lnTo>
                  <a:pt x="690466" y="0"/>
                </a:lnTo>
                <a:lnTo>
                  <a:pt x="690466" y="0"/>
                </a:lnTo>
                <a:lnTo>
                  <a:pt x="1334278" y="755780"/>
                </a:lnTo>
              </a:path>
            </a:pathLst>
          </a:cu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Freihandform: Form 23">
            <a:extLst>
              <a:ext uri="{FF2B5EF4-FFF2-40B4-BE49-F238E27FC236}">
                <a16:creationId xmlns:a16="http://schemas.microsoft.com/office/drawing/2014/main" id="{CFBAB7FC-514D-479F-B3DF-FEC4377BBFF8}"/>
              </a:ext>
            </a:extLst>
          </p:cNvPr>
          <p:cNvSpPr/>
          <p:nvPr/>
        </p:nvSpPr>
        <p:spPr>
          <a:xfrm>
            <a:off x="1813847" y="3791379"/>
            <a:ext cx="1334278" cy="765110"/>
          </a:xfrm>
          <a:custGeom>
            <a:avLst/>
            <a:gdLst>
              <a:gd name="connsiteX0" fmla="*/ 0 w 1334278"/>
              <a:gd name="connsiteY0" fmla="*/ 765110 h 765110"/>
              <a:gd name="connsiteX1" fmla="*/ 690466 w 1334278"/>
              <a:gd name="connsiteY1" fmla="*/ 0 h 765110"/>
              <a:gd name="connsiteX2" fmla="*/ 690466 w 1334278"/>
              <a:gd name="connsiteY2" fmla="*/ 0 h 765110"/>
              <a:gd name="connsiteX3" fmla="*/ 1334278 w 1334278"/>
              <a:gd name="connsiteY3" fmla="*/ 755780 h 765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34278" h="765110">
                <a:moveTo>
                  <a:pt x="0" y="765110"/>
                </a:moveTo>
                <a:lnTo>
                  <a:pt x="690466" y="0"/>
                </a:lnTo>
                <a:lnTo>
                  <a:pt x="690466" y="0"/>
                </a:lnTo>
                <a:lnTo>
                  <a:pt x="1334278" y="755780"/>
                </a:lnTo>
              </a:path>
            </a:pathLst>
          </a:cu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A12940A0-7281-437D-89DA-E46A68A2E9A1}"/>
              </a:ext>
            </a:extLst>
          </p:cNvPr>
          <p:cNvSpPr/>
          <p:nvPr/>
        </p:nvSpPr>
        <p:spPr>
          <a:xfrm>
            <a:off x="2479105" y="1948117"/>
            <a:ext cx="102629" cy="11859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Freihandform: Form 27">
            <a:extLst>
              <a:ext uri="{FF2B5EF4-FFF2-40B4-BE49-F238E27FC236}">
                <a16:creationId xmlns:a16="http://schemas.microsoft.com/office/drawing/2014/main" id="{59CC380E-ED9B-47AC-97B7-29786E5F9B71}"/>
              </a:ext>
            </a:extLst>
          </p:cNvPr>
          <p:cNvSpPr/>
          <p:nvPr/>
        </p:nvSpPr>
        <p:spPr>
          <a:xfrm>
            <a:off x="4115282" y="2929044"/>
            <a:ext cx="1439812" cy="765110"/>
          </a:xfrm>
          <a:custGeom>
            <a:avLst/>
            <a:gdLst>
              <a:gd name="connsiteX0" fmla="*/ 0 w 2209800"/>
              <a:gd name="connsiteY0" fmla="*/ 1067950 h 1072422"/>
              <a:gd name="connsiteX1" fmla="*/ 444500 w 2209800"/>
              <a:gd name="connsiteY1" fmla="*/ 991750 h 1072422"/>
              <a:gd name="connsiteX2" fmla="*/ 774700 w 2209800"/>
              <a:gd name="connsiteY2" fmla="*/ 515500 h 1072422"/>
              <a:gd name="connsiteX3" fmla="*/ 1035050 w 2209800"/>
              <a:gd name="connsiteY3" fmla="*/ 77350 h 1072422"/>
              <a:gd name="connsiteX4" fmla="*/ 1320800 w 2209800"/>
              <a:gd name="connsiteY4" fmla="*/ 58300 h 1072422"/>
              <a:gd name="connsiteX5" fmla="*/ 1600200 w 2209800"/>
              <a:gd name="connsiteY5" fmla="*/ 674250 h 1072422"/>
              <a:gd name="connsiteX6" fmla="*/ 1847850 w 2209800"/>
              <a:gd name="connsiteY6" fmla="*/ 1010800 h 1072422"/>
              <a:gd name="connsiteX7" fmla="*/ 2209800 w 2209800"/>
              <a:gd name="connsiteY7" fmla="*/ 1067950 h 1072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09800" h="1072422">
                <a:moveTo>
                  <a:pt x="0" y="1067950"/>
                </a:moveTo>
                <a:cubicBezTo>
                  <a:pt x="157691" y="1075887"/>
                  <a:pt x="315383" y="1083825"/>
                  <a:pt x="444500" y="991750"/>
                </a:cubicBezTo>
                <a:cubicBezTo>
                  <a:pt x="573617" y="899675"/>
                  <a:pt x="676275" y="667900"/>
                  <a:pt x="774700" y="515500"/>
                </a:cubicBezTo>
                <a:cubicBezTo>
                  <a:pt x="873125" y="363100"/>
                  <a:pt x="944033" y="153550"/>
                  <a:pt x="1035050" y="77350"/>
                </a:cubicBezTo>
                <a:cubicBezTo>
                  <a:pt x="1126067" y="1150"/>
                  <a:pt x="1226608" y="-41183"/>
                  <a:pt x="1320800" y="58300"/>
                </a:cubicBezTo>
                <a:cubicBezTo>
                  <a:pt x="1414992" y="157783"/>
                  <a:pt x="1512358" y="515500"/>
                  <a:pt x="1600200" y="674250"/>
                </a:cubicBezTo>
                <a:cubicBezTo>
                  <a:pt x="1688042" y="833000"/>
                  <a:pt x="1746250" y="945183"/>
                  <a:pt x="1847850" y="1010800"/>
                </a:cubicBezTo>
                <a:cubicBezTo>
                  <a:pt x="1949450" y="1076417"/>
                  <a:pt x="2079625" y="1072183"/>
                  <a:pt x="2209800" y="1067950"/>
                </a:cubicBezTo>
              </a:path>
            </a:pathLst>
          </a:cu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Freihandform: Form 28">
            <a:extLst>
              <a:ext uri="{FF2B5EF4-FFF2-40B4-BE49-F238E27FC236}">
                <a16:creationId xmlns:a16="http://schemas.microsoft.com/office/drawing/2014/main" id="{8E7DF161-1211-4504-A1E8-F6155B270EA4}"/>
              </a:ext>
            </a:extLst>
          </p:cNvPr>
          <p:cNvSpPr/>
          <p:nvPr/>
        </p:nvSpPr>
        <p:spPr>
          <a:xfrm>
            <a:off x="4426933" y="2929044"/>
            <a:ext cx="1439812" cy="765110"/>
          </a:xfrm>
          <a:custGeom>
            <a:avLst/>
            <a:gdLst>
              <a:gd name="connsiteX0" fmla="*/ 0 w 2209800"/>
              <a:gd name="connsiteY0" fmla="*/ 1067950 h 1072422"/>
              <a:gd name="connsiteX1" fmla="*/ 444500 w 2209800"/>
              <a:gd name="connsiteY1" fmla="*/ 991750 h 1072422"/>
              <a:gd name="connsiteX2" fmla="*/ 774700 w 2209800"/>
              <a:gd name="connsiteY2" fmla="*/ 515500 h 1072422"/>
              <a:gd name="connsiteX3" fmla="*/ 1035050 w 2209800"/>
              <a:gd name="connsiteY3" fmla="*/ 77350 h 1072422"/>
              <a:gd name="connsiteX4" fmla="*/ 1320800 w 2209800"/>
              <a:gd name="connsiteY4" fmla="*/ 58300 h 1072422"/>
              <a:gd name="connsiteX5" fmla="*/ 1600200 w 2209800"/>
              <a:gd name="connsiteY5" fmla="*/ 674250 h 1072422"/>
              <a:gd name="connsiteX6" fmla="*/ 1847850 w 2209800"/>
              <a:gd name="connsiteY6" fmla="*/ 1010800 h 1072422"/>
              <a:gd name="connsiteX7" fmla="*/ 2209800 w 2209800"/>
              <a:gd name="connsiteY7" fmla="*/ 1067950 h 1072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09800" h="1072422">
                <a:moveTo>
                  <a:pt x="0" y="1067950"/>
                </a:moveTo>
                <a:cubicBezTo>
                  <a:pt x="157691" y="1075887"/>
                  <a:pt x="315383" y="1083825"/>
                  <a:pt x="444500" y="991750"/>
                </a:cubicBezTo>
                <a:cubicBezTo>
                  <a:pt x="573617" y="899675"/>
                  <a:pt x="676275" y="667900"/>
                  <a:pt x="774700" y="515500"/>
                </a:cubicBezTo>
                <a:cubicBezTo>
                  <a:pt x="873125" y="363100"/>
                  <a:pt x="944033" y="153550"/>
                  <a:pt x="1035050" y="77350"/>
                </a:cubicBezTo>
                <a:cubicBezTo>
                  <a:pt x="1126067" y="1150"/>
                  <a:pt x="1226608" y="-41183"/>
                  <a:pt x="1320800" y="58300"/>
                </a:cubicBezTo>
                <a:cubicBezTo>
                  <a:pt x="1414992" y="157783"/>
                  <a:pt x="1512358" y="515500"/>
                  <a:pt x="1600200" y="674250"/>
                </a:cubicBezTo>
                <a:cubicBezTo>
                  <a:pt x="1688042" y="833000"/>
                  <a:pt x="1746250" y="945183"/>
                  <a:pt x="1847850" y="1010800"/>
                </a:cubicBezTo>
                <a:cubicBezTo>
                  <a:pt x="1949450" y="1076417"/>
                  <a:pt x="2079625" y="1072183"/>
                  <a:pt x="2209800" y="1067950"/>
                </a:cubicBezTo>
              </a:path>
            </a:pathLst>
          </a:cu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Freihandform: Form 29">
            <a:extLst>
              <a:ext uri="{FF2B5EF4-FFF2-40B4-BE49-F238E27FC236}">
                <a16:creationId xmlns:a16="http://schemas.microsoft.com/office/drawing/2014/main" id="{C52D7FBA-C908-40C6-A0EF-43DC715A090E}"/>
              </a:ext>
            </a:extLst>
          </p:cNvPr>
          <p:cNvSpPr/>
          <p:nvPr/>
        </p:nvSpPr>
        <p:spPr>
          <a:xfrm>
            <a:off x="2171299" y="4653714"/>
            <a:ext cx="1439812" cy="765110"/>
          </a:xfrm>
          <a:custGeom>
            <a:avLst/>
            <a:gdLst>
              <a:gd name="connsiteX0" fmla="*/ 0 w 2209800"/>
              <a:gd name="connsiteY0" fmla="*/ 1067950 h 1072422"/>
              <a:gd name="connsiteX1" fmla="*/ 444500 w 2209800"/>
              <a:gd name="connsiteY1" fmla="*/ 991750 h 1072422"/>
              <a:gd name="connsiteX2" fmla="*/ 774700 w 2209800"/>
              <a:gd name="connsiteY2" fmla="*/ 515500 h 1072422"/>
              <a:gd name="connsiteX3" fmla="*/ 1035050 w 2209800"/>
              <a:gd name="connsiteY3" fmla="*/ 77350 h 1072422"/>
              <a:gd name="connsiteX4" fmla="*/ 1320800 w 2209800"/>
              <a:gd name="connsiteY4" fmla="*/ 58300 h 1072422"/>
              <a:gd name="connsiteX5" fmla="*/ 1600200 w 2209800"/>
              <a:gd name="connsiteY5" fmla="*/ 674250 h 1072422"/>
              <a:gd name="connsiteX6" fmla="*/ 1847850 w 2209800"/>
              <a:gd name="connsiteY6" fmla="*/ 1010800 h 1072422"/>
              <a:gd name="connsiteX7" fmla="*/ 2209800 w 2209800"/>
              <a:gd name="connsiteY7" fmla="*/ 1067950 h 1072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09800" h="1072422">
                <a:moveTo>
                  <a:pt x="0" y="1067950"/>
                </a:moveTo>
                <a:cubicBezTo>
                  <a:pt x="157691" y="1075887"/>
                  <a:pt x="315383" y="1083825"/>
                  <a:pt x="444500" y="991750"/>
                </a:cubicBezTo>
                <a:cubicBezTo>
                  <a:pt x="573617" y="899675"/>
                  <a:pt x="676275" y="667900"/>
                  <a:pt x="774700" y="515500"/>
                </a:cubicBezTo>
                <a:cubicBezTo>
                  <a:pt x="873125" y="363100"/>
                  <a:pt x="944033" y="153550"/>
                  <a:pt x="1035050" y="77350"/>
                </a:cubicBezTo>
                <a:cubicBezTo>
                  <a:pt x="1126067" y="1150"/>
                  <a:pt x="1226608" y="-41183"/>
                  <a:pt x="1320800" y="58300"/>
                </a:cubicBezTo>
                <a:cubicBezTo>
                  <a:pt x="1414992" y="157783"/>
                  <a:pt x="1512358" y="515500"/>
                  <a:pt x="1600200" y="674250"/>
                </a:cubicBezTo>
                <a:cubicBezTo>
                  <a:pt x="1688042" y="833000"/>
                  <a:pt x="1746250" y="945183"/>
                  <a:pt x="1847850" y="1010800"/>
                </a:cubicBezTo>
                <a:cubicBezTo>
                  <a:pt x="1949450" y="1076417"/>
                  <a:pt x="2079625" y="1072183"/>
                  <a:pt x="2209800" y="1067950"/>
                </a:cubicBezTo>
              </a:path>
            </a:pathLst>
          </a:cu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Freihandform: Form 30">
            <a:extLst>
              <a:ext uri="{FF2B5EF4-FFF2-40B4-BE49-F238E27FC236}">
                <a16:creationId xmlns:a16="http://schemas.microsoft.com/office/drawing/2014/main" id="{A87FBCBD-CF14-4346-A69C-96DB1C828D3E}"/>
              </a:ext>
            </a:extLst>
          </p:cNvPr>
          <p:cNvSpPr/>
          <p:nvPr/>
        </p:nvSpPr>
        <p:spPr>
          <a:xfrm>
            <a:off x="2799802" y="4653714"/>
            <a:ext cx="1439812" cy="765110"/>
          </a:xfrm>
          <a:custGeom>
            <a:avLst/>
            <a:gdLst>
              <a:gd name="connsiteX0" fmla="*/ 0 w 2209800"/>
              <a:gd name="connsiteY0" fmla="*/ 1067950 h 1072422"/>
              <a:gd name="connsiteX1" fmla="*/ 444500 w 2209800"/>
              <a:gd name="connsiteY1" fmla="*/ 991750 h 1072422"/>
              <a:gd name="connsiteX2" fmla="*/ 774700 w 2209800"/>
              <a:gd name="connsiteY2" fmla="*/ 515500 h 1072422"/>
              <a:gd name="connsiteX3" fmla="*/ 1035050 w 2209800"/>
              <a:gd name="connsiteY3" fmla="*/ 77350 h 1072422"/>
              <a:gd name="connsiteX4" fmla="*/ 1320800 w 2209800"/>
              <a:gd name="connsiteY4" fmla="*/ 58300 h 1072422"/>
              <a:gd name="connsiteX5" fmla="*/ 1600200 w 2209800"/>
              <a:gd name="connsiteY5" fmla="*/ 674250 h 1072422"/>
              <a:gd name="connsiteX6" fmla="*/ 1847850 w 2209800"/>
              <a:gd name="connsiteY6" fmla="*/ 1010800 h 1072422"/>
              <a:gd name="connsiteX7" fmla="*/ 2209800 w 2209800"/>
              <a:gd name="connsiteY7" fmla="*/ 1067950 h 1072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09800" h="1072422">
                <a:moveTo>
                  <a:pt x="0" y="1067950"/>
                </a:moveTo>
                <a:cubicBezTo>
                  <a:pt x="157691" y="1075887"/>
                  <a:pt x="315383" y="1083825"/>
                  <a:pt x="444500" y="991750"/>
                </a:cubicBezTo>
                <a:cubicBezTo>
                  <a:pt x="573617" y="899675"/>
                  <a:pt x="676275" y="667900"/>
                  <a:pt x="774700" y="515500"/>
                </a:cubicBezTo>
                <a:cubicBezTo>
                  <a:pt x="873125" y="363100"/>
                  <a:pt x="944033" y="153550"/>
                  <a:pt x="1035050" y="77350"/>
                </a:cubicBezTo>
                <a:cubicBezTo>
                  <a:pt x="1126067" y="1150"/>
                  <a:pt x="1226608" y="-41183"/>
                  <a:pt x="1320800" y="58300"/>
                </a:cubicBezTo>
                <a:cubicBezTo>
                  <a:pt x="1414992" y="157783"/>
                  <a:pt x="1512358" y="515500"/>
                  <a:pt x="1600200" y="674250"/>
                </a:cubicBezTo>
                <a:cubicBezTo>
                  <a:pt x="1688042" y="833000"/>
                  <a:pt x="1746250" y="945183"/>
                  <a:pt x="1847850" y="1010800"/>
                </a:cubicBezTo>
                <a:cubicBezTo>
                  <a:pt x="1949450" y="1076417"/>
                  <a:pt x="2079625" y="1072183"/>
                  <a:pt x="2209800" y="1067950"/>
                </a:cubicBezTo>
              </a:path>
            </a:pathLst>
          </a:cu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1D32001C-A4B7-4D90-BAE0-5CFD3C818433}"/>
              </a:ext>
            </a:extLst>
          </p:cNvPr>
          <p:cNvSpPr/>
          <p:nvPr/>
        </p:nvSpPr>
        <p:spPr>
          <a:xfrm>
            <a:off x="4625150" y="2772523"/>
            <a:ext cx="102629" cy="11859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DDF3FDAA-7BE9-4B3E-9ED0-97D35CE2B076}"/>
              </a:ext>
            </a:extLst>
          </p:cNvPr>
          <p:cNvSpPr/>
          <p:nvPr/>
        </p:nvSpPr>
        <p:spPr>
          <a:xfrm>
            <a:off x="3122922" y="4497193"/>
            <a:ext cx="102629" cy="11859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FB2EF7C8-B7B7-415B-8C21-201FA560E180}"/>
              </a:ext>
            </a:extLst>
          </p:cNvPr>
          <p:cNvSpPr/>
          <p:nvPr/>
        </p:nvSpPr>
        <p:spPr>
          <a:xfrm rot="16200000">
            <a:off x="-220250" y="3126932"/>
            <a:ext cx="1963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Model Complexity</a:t>
            </a:r>
            <a:endParaRPr lang="de-DE" b="1" i="1" dirty="0">
              <a:solidFill>
                <a:srgbClr val="000000"/>
              </a:solidFill>
            </a:endParaRP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AB5DE111-35AF-4ECD-8863-BE79B304CB9F}"/>
              </a:ext>
            </a:extLst>
          </p:cNvPr>
          <p:cNvSpPr/>
          <p:nvPr/>
        </p:nvSpPr>
        <p:spPr>
          <a:xfrm rot="16200000">
            <a:off x="219306" y="4628331"/>
            <a:ext cx="6126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High</a:t>
            </a:r>
            <a:endParaRPr lang="de-DE" b="1" i="1" dirty="0">
              <a:solidFill>
                <a:srgbClr val="000000"/>
              </a:solidFill>
            </a:endParaRP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0B997223-A2FD-4D4D-868A-D153F7F087E9}"/>
              </a:ext>
            </a:extLst>
          </p:cNvPr>
          <p:cNvSpPr/>
          <p:nvPr/>
        </p:nvSpPr>
        <p:spPr>
          <a:xfrm rot="16200000">
            <a:off x="241396" y="1582715"/>
            <a:ext cx="5684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Low</a:t>
            </a:r>
            <a:endParaRPr lang="de-DE" b="1" i="1" dirty="0">
              <a:solidFill>
                <a:srgbClr val="000000"/>
              </a:solidFill>
            </a:endParaRP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0FBB0DA4-F691-4B2A-92D8-FBA09BCE2A47}"/>
              </a:ext>
            </a:extLst>
          </p:cNvPr>
          <p:cNvSpPr/>
          <p:nvPr/>
        </p:nvSpPr>
        <p:spPr>
          <a:xfrm>
            <a:off x="1686135" y="4722316"/>
            <a:ext cx="45719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99A9AA23-4C0A-4AA0-87CE-DF0B2C56A454}"/>
              </a:ext>
            </a:extLst>
          </p:cNvPr>
          <p:cNvSpPr/>
          <p:nvPr/>
        </p:nvSpPr>
        <p:spPr>
          <a:xfrm>
            <a:off x="1686135" y="4834234"/>
            <a:ext cx="45719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FD88C3F7-7B7C-479F-8AF5-2E36EE5667D7}"/>
              </a:ext>
            </a:extLst>
          </p:cNvPr>
          <p:cNvSpPr/>
          <p:nvPr/>
        </p:nvSpPr>
        <p:spPr>
          <a:xfrm>
            <a:off x="1686135" y="4946152"/>
            <a:ext cx="45719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D5DB5360-5458-4379-B1C2-86BAC5D89199}"/>
              </a:ext>
            </a:extLst>
          </p:cNvPr>
          <p:cNvSpPr/>
          <p:nvPr/>
        </p:nvSpPr>
        <p:spPr>
          <a:xfrm rot="16200000">
            <a:off x="-221784" y="3126932"/>
            <a:ext cx="1963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Model Complexity</a:t>
            </a:r>
            <a:endParaRPr lang="de-DE" b="1" i="1" dirty="0">
              <a:solidFill>
                <a:srgbClr val="000000"/>
              </a:solidFill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0A9D9E3D-4A3D-4E48-824F-2F2DD05B1944}"/>
              </a:ext>
            </a:extLst>
          </p:cNvPr>
          <p:cNvSpPr/>
          <p:nvPr/>
        </p:nvSpPr>
        <p:spPr>
          <a:xfrm>
            <a:off x="6587830" y="5103719"/>
            <a:ext cx="2186940" cy="11166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17D73624-6062-4D91-9149-30AD346A4863}"/>
              </a:ext>
            </a:extLst>
          </p:cNvPr>
          <p:cNvSpPr/>
          <p:nvPr/>
        </p:nvSpPr>
        <p:spPr>
          <a:xfrm>
            <a:off x="7683811" y="5380113"/>
            <a:ext cx="1084158" cy="839978"/>
          </a:xfrm>
          <a:prstGeom prst="rect">
            <a:avLst/>
          </a:prstGeo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bg1">
                <a:lumMod val="65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E75E4432-6280-48B5-921C-6D9F5412D17E}"/>
              </a:ext>
            </a:extLst>
          </p:cNvPr>
          <p:cNvSpPr/>
          <p:nvPr/>
        </p:nvSpPr>
        <p:spPr>
          <a:xfrm>
            <a:off x="6587830" y="3796189"/>
            <a:ext cx="2186940" cy="11166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/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A4BE11C6-3AF5-40E2-9F9F-522E0EB60E68}"/>
              </a:ext>
            </a:extLst>
          </p:cNvPr>
          <p:cNvSpPr/>
          <p:nvPr/>
        </p:nvSpPr>
        <p:spPr>
          <a:xfrm>
            <a:off x="7326921" y="3820288"/>
            <a:ext cx="1441048" cy="861800"/>
          </a:xfrm>
          <a:prstGeom prst="rect">
            <a:avLst/>
          </a:prstGeo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bg1">
                <a:lumMod val="65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45924083-E296-4C71-BEEF-6892E5FDF69C}"/>
              </a:ext>
            </a:extLst>
          </p:cNvPr>
          <p:cNvSpPr/>
          <p:nvPr/>
        </p:nvSpPr>
        <p:spPr>
          <a:xfrm>
            <a:off x="6587830" y="2507723"/>
            <a:ext cx="2186940" cy="11166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/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A5B93368-B91E-4975-B0F3-8104FBB0E957}"/>
              </a:ext>
            </a:extLst>
          </p:cNvPr>
          <p:cNvSpPr/>
          <p:nvPr/>
        </p:nvSpPr>
        <p:spPr>
          <a:xfrm>
            <a:off x="7757367" y="2511903"/>
            <a:ext cx="1010602" cy="721307"/>
          </a:xfrm>
          <a:prstGeom prst="rect">
            <a:avLst/>
          </a:prstGeo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bg1">
                <a:lumMod val="65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26CC04E8-17DA-420C-A1B9-8B6AE0926503}"/>
              </a:ext>
            </a:extLst>
          </p:cNvPr>
          <p:cNvSpPr/>
          <p:nvPr/>
        </p:nvSpPr>
        <p:spPr>
          <a:xfrm>
            <a:off x="6587830" y="1204374"/>
            <a:ext cx="2186940" cy="11166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/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3B73D749-1478-45ED-B9BC-3284249FE2FC}"/>
              </a:ext>
            </a:extLst>
          </p:cNvPr>
          <p:cNvSpPr/>
          <p:nvPr/>
        </p:nvSpPr>
        <p:spPr>
          <a:xfrm>
            <a:off x="7105990" y="1689942"/>
            <a:ext cx="834379" cy="626924"/>
          </a:xfrm>
          <a:prstGeom prst="rect">
            <a:avLst/>
          </a:prstGeo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bg1">
                <a:lumMod val="65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Freihandform: Form 46">
            <a:extLst>
              <a:ext uri="{FF2B5EF4-FFF2-40B4-BE49-F238E27FC236}">
                <a16:creationId xmlns:a16="http://schemas.microsoft.com/office/drawing/2014/main" id="{D35B2670-7E5A-46A0-87CB-E60CE48B7AA1}"/>
              </a:ext>
            </a:extLst>
          </p:cNvPr>
          <p:cNvSpPr/>
          <p:nvPr/>
        </p:nvSpPr>
        <p:spPr>
          <a:xfrm>
            <a:off x="9659329" y="1222724"/>
            <a:ext cx="1334278" cy="765110"/>
          </a:xfrm>
          <a:custGeom>
            <a:avLst/>
            <a:gdLst>
              <a:gd name="connsiteX0" fmla="*/ 0 w 1334278"/>
              <a:gd name="connsiteY0" fmla="*/ 765110 h 765110"/>
              <a:gd name="connsiteX1" fmla="*/ 690466 w 1334278"/>
              <a:gd name="connsiteY1" fmla="*/ 0 h 765110"/>
              <a:gd name="connsiteX2" fmla="*/ 690466 w 1334278"/>
              <a:gd name="connsiteY2" fmla="*/ 0 h 765110"/>
              <a:gd name="connsiteX3" fmla="*/ 1334278 w 1334278"/>
              <a:gd name="connsiteY3" fmla="*/ 755780 h 765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34278" h="765110">
                <a:moveTo>
                  <a:pt x="0" y="765110"/>
                </a:moveTo>
                <a:lnTo>
                  <a:pt x="690466" y="0"/>
                </a:lnTo>
                <a:lnTo>
                  <a:pt x="690466" y="0"/>
                </a:lnTo>
                <a:lnTo>
                  <a:pt x="1334278" y="755780"/>
                </a:lnTo>
              </a:path>
            </a:pathLst>
          </a:cu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b="1"/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25F39173-195A-4056-A9CC-CE48131C6835}"/>
              </a:ext>
            </a:extLst>
          </p:cNvPr>
          <p:cNvSpPr/>
          <p:nvPr/>
        </p:nvSpPr>
        <p:spPr>
          <a:xfrm>
            <a:off x="9150841" y="1962221"/>
            <a:ext cx="1047155" cy="35882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N</a:t>
            </a:r>
            <a:r>
              <a:rPr lang="de-DE" dirty="0"/>
              <a:t>: 2/0</a:t>
            </a:r>
          </a:p>
        </p:txBody>
      </p:sp>
      <p:sp>
        <p:nvSpPr>
          <p:cNvPr id="49" name="Freihandform: Form 48">
            <a:extLst>
              <a:ext uri="{FF2B5EF4-FFF2-40B4-BE49-F238E27FC236}">
                <a16:creationId xmlns:a16="http://schemas.microsoft.com/office/drawing/2014/main" id="{631D6F5B-8867-4E53-AD5D-E5934D5D85DD}"/>
              </a:ext>
            </a:extLst>
          </p:cNvPr>
          <p:cNvSpPr/>
          <p:nvPr/>
        </p:nvSpPr>
        <p:spPr>
          <a:xfrm>
            <a:off x="9701877" y="2518810"/>
            <a:ext cx="1334278" cy="746760"/>
          </a:xfrm>
          <a:custGeom>
            <a:avLst/>
            <a:gdLst>
              <a:gd name="connsiteX0" fmla="*/ 0 w 1334278"/>
              <a:gd name="connsiteY0" fmla="*/ 765110 h 765110"/>
              <a:gd name="connsiteX1" fmla="*/ 690466 w 1334278"/>
              <a:gd name="connsiteY1" fmla="*/ 0 h 765110"/>
              <a:gd name="connsiteX2" fmla="*/ 690466 w 1334278"/>
              <a:gd name="connsiteY2" fmla="*/ 0 h 765110"/>
              <a:gd name="connsiteX3" fmla="*/ 1334278 w 1334278"/>
              <a:gd name="connsiteY3" fmla="*/ 755780 h 765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34278" h="765110">
                <a:moveTo>
                  <a:pt x="0" y="765110"/>
                </a:moveTo>
                <a:lnTo>
                  <a:pt x="690466" y="0"/>
                </a:lnTo>
                <a:lnTo>
                  <a:pt x="690466" y="0"/>
                </a:lnTo>
                <a:lnTo>
                  <a:pt x="1334278" y="755780"/>
                </a:lnTo>
              </a:path>
            </a:pathLst>
          </a:cu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b="1"/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4E480F02-D093-4716-8D2C-245A403AF86C}"/>
              </a:ext>
            </a:extLst>
          </p:cNvPr>
          <p:cNvSpPr/>
          <p:nvPr/>
        </p:nvSpPr>
        <p:spPr>
          <a:xfrm>
            <a:off x="9124979" y="3265570"/>
            <a:ext cx="1068701" cy="35882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P</a:t>
            </a:r>
            <a:r>
              <a:rPr lang="de-DE" dirty="0"/>
              <a:t>:</a:t>
            </a:r>
            <a:r>
              <a:rPr lang="de-DE" b="1" dirty="0"/>
              <a:t> </a:t>
            </a:r>
            <a:r>
              <a:rPr lang="de-DE" dirty="0"/>
              <a:t>0/3</a:t>
            </a:r>
          </a:p>
        </p:txBody>
      </p:sp>
      <p:sp>
        <p:nvSpPr>
          <p:cNvPr id="51" name="Freihandform: Form 50">
            <a:extLst>
              <a:ext uri="{FF2B5EF4-FFF2-40B4-BE49-F238E27FC236}">
                <a16:creationId xmlns:a16="http://schemas.microsoft.com/office/drawing/2014/main" id="{7629478A-EAD1-4E64-BF8A-019738CB8782}"/>
              </a:ext>
            </a:extLst>
          </p:cNvPr>
          <p:cNvSpPr/>
          <p:nvPr/>
        </p:nvSpPr>
        <p:spPr>
          <a:xfrm>
            <a:off x="9701877" y="3796546"/>
            <a:ext cx="1334278" cy="765110"/>
          </a:xfrm>
          <a:custGeom>
            <a:avLst/>
            <a:gdLst>
              <a:gd name="connsiteX0" fmla="*/ 0 w 1334278"/>
              <a:gd name="connsiteY0" fmla="*/ 765110 h 765110"/>
              <a:gd name="connsiteX1" fmla="*/ 690466 w 1334278"/>
              <a:gd name="connsiteY1" fmla="*/ 0 h 765110"/>
              <a:gd name="connsiteX2" fmla="*/ 690466 w 1334278"/>
              <a:gd name="connsiteY2" fmla="*/ 0 h 765110"/>
              <a:gd name="connsiteX3" fmla="*/ 1334278 w 1334278"/>
              <a:gd name="connsiteY3" fmla="*/ 755780 h 765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34278" h="765110">
                <a:moveTo>
                  <a:pt x="0" y="765110"/>
                </a:moveTo>
                <a:lnTo>
                  <a:pt x="690466" y="0"/>
                </a:lnTo>
                <a:lnTo>
                  <a:pt x="690466" y="0"/>
                </a:lnTo>
                <a:lnTo>
                  <a:pt x="1334278" y="755780"/>
                </a:lnTo>
              </a:path>
            </a:pathLst>
          </a:cu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b="1"/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5547219B-0100-45C1-9B94-575E43EF2089}"/>
              </a:ext>
            </a:extLst>
          </p:cNvPr>
          <p:cNvSpPr/>
          <p:nvPr/>
        </p:nvSpPr>
        <p:spPr>
          <a:xfrm>
            <a:off x="9155771" y="4561656"/>
            <a:ext cx="1042228" cy="35882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P</a:t>
            </a:r>
            <a:r>
              <a:rPr lang="de-DE" dirty="0"/>
              <a:t>: 1/4</a:t>
            </a:r>
          </a:p>
        </p:txBody>
      </p:sp>
      <p:sp>
        <p:nvSpPr>
          <p:cNvPr id="53" name="Freihandform: Form 52">
            <a:extLst>
              <a:ext uri="{FF2B5EF4-FFF2-40B4-BE49-F238E27FC236}">
                <a16:creationId xmlns:a16="http://schemas.microsoft.com/office/drawing/2014/main" id="{68C04277-2D48-46B2-BE15-1872E602F160}"/>
              </a:ext>
            </a:extLst>
          </p:cNvPr>
          <p:cNvSpPr/>
          <p:nvPr/>
        </p:nvSpPr>
        <p:spPr>
          <a:xfrm>
            <a:off x="9701877" y="5116361"/>
            <a:ext cx="1334278" cy="765110"/>
          </a:xfrm>
          <a:custGeom>
            <a:avLst/>
            <a:gdLst>
              <a:gd name="connsiteX0" fmla="*/ 0 w 1334278"/>
              <a:gd name="connsiteY0" fmla="*/ 765110 h 765110"/>
              <a:gd name="connsiteX1" fmla="*/ 690466 w 1334278"/>
              <a:gd name="connsiteY1" fmla="*/ 0 h 765110"/>
              <a:gd name="connsiteX2" fmla="*/ 690466 w 1334278"/>
              <a:gd name="connsiteY2" fmla="*/ 0 h 765110"/>
              <a:gd name="connsiteX3" fmla="*/ 1334278 w 1334278"/>
              <a:gd name="connsiteY3" fmla="*/ 755780 h 765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34278" h="765110">
                <a:moveTo>
                  <a:pt x="0" y="765110"/>
                </a:moveTo>
                <a:lnTo>
                  <a:pt x="690466" y="0"/>
                </a:lnTo>
                <a:lnTo>
                  <a:pt x="690466" y="0"/>
                </a:lnTo>
                <a:lnTo>
                  <a:pt x="1334278" y="755780"/>
                </a:lnTo>
              </a:path>
            </a:pathLst>
          </a:cu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b="1"/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868C7722-38C8-4D05-9D42-972C8DBAE7D0}"/>
              </a:ext>
            </a:extLst>
          </p:cNvPr>
          <p:cNvSpPr/>
          <p:nvPr/>
        </p:nvSpPr>
        <p:spPr>
          <a:xfrm>
            <a:off x="9129296" y="5881471"/>
            <a:ext cx="1068701" cy="35882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N</a:t>
            </a:r>
            <a:r>
              <a:rPr lang="de-DE" dirty="0"/>
              <a:t>: 4/1</a:t>
            </a:r>
          </a:p>
        </p:txBody>
      </p:sp>
      <p:cxnSp>
        <p:nvCxnSpPr>
          <p:cNvPr id="55" name="Gerader Verbinder 54">
            <a:extLst>
              <a:ext uri="{FF2B5EF4-FFF2-40B4-BE49-F238E27FC236}">
                <a16:creationId xmlns:a16="http://schemas.microsoft.com/office/drawing/2014/main" id="{B8F0BF23-003D-42D4-9F24-47AB338D184C}"/>
              </a:ext>
            </a:extLst>
          </p:cNvPr>
          <p:cNvCxnSpPr>
            <a:cxnSpLocks/>
          </p:cNvCxnSpPr>
          <p:nvPr/>
        </p:nvCxnSpPr>
        <p:spPr>
          <a:xfrm>
            <a:off x="7105990" y="1680610"/>
            <a:ext cx="0" cy="64043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Gerader Verbinder 55">
            <a:extLst>
              <a:ext uri="{FF2B5EF4-FFF2-40B4-BE49-F238E27FC236}">
                <a16:creationId xmlns:a16="http://schemas.microsoft.com/office/drawing/2014/main" id="{5F9347A3-AE2C-4512-A0CE-A83638FB420B}"/>
              </a:ext>
            </a:extLst>
          </p:cNvPr>
          <p:cNvCxnSpPr>
            <a:cxnSpLocks/>
          </p:cNvCxnSpPr>
          <p:nvPr/>
        </p:nvCxnSpPr>
        <p:spPr>
          <a:xfrm>
            <a:off x="7105990" y="1680610"/>
            <a:ext cx="83439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90D6D20D-323C-434C-941D-374F85C35A62}"/>
              </a:ext>
            </a:extLst>
          </p:cNvPr>
          <p:cNvCxnSpPr>
            <a:cxnSpLocks/>
          </p:cNvCxnSpPr>
          <p:nvPr/>
        </p:nvCxnSpPr>
        <p:spPr>
          <a:xfrm>
            <a:off x="7940380" y="1680610"/>
            <a:ext cx="0" cy="64043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Gerader Verbinder 57">
            <a:extLst>
              <a:ext uri="{FF2B5EF4-FFF2-40B4-BE49-F238E27FC236}">
                <a16:creationId xmlns:a16="http://schemas.microsoft.com/office/drawing/2014/main" id="{E681F396-0ACB-4B49-9A6A-BB652ACE1991}"/>
              </a:ext>
            </a:extLst>
          </p:cNvPr>
          <p:cNvCxnSpPr>
            <a:cxnSpLocks/>
          </p:cNvCxnSpPr>
          <p:nvPr/>
        </p:nvCxnSpPr>
        <p:spPr>
          <a:xfrm>
            <a:off x="8214700" y="1680610"/>
            <a:ext cx="0" cy="6404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Gerader Verbinder 58">
            <a:extLst>
              <a:ext uri="{FF2B5EF4-FFF2-40B4-BE49-F238E27FC236}">
                <a16:creationId xmlns:a16="http://schemas.microsoft.com/office/drawing/2014/main" id="{EAD24D8C-8861-4447-8FDA-3029AB418D46}"/>
              </a:ext>
            </a:extLst>
          </p:cNvPr>
          <p:cNvCxnSpPr>
            <a:cxnSpLocks/>
          </p:cNvCxnSpPr>
          <p:nvPr/>
        </p:nvCxnSpPr>
        <p:spPr>
          <a:xfrm flipH="1">
            <a:off x="6587830" y="3444983"/>
            <a:ext cx="21869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Gerader Verbinder 59">
            <a:extLst>
              <a:ext uri="{FF2B5EF4-FFF2-40B4-BE49-F238E27FC236}">
                <a16:creationId xmlns:a16="http://schemas.microsoft.com/office/drawing/2014/main" id="{BAAE20BD-0913-418A-B3D8-03942A85F3E0}"/>
              </a:ext>
            </a:extLst>
          </p:cNvPr>
          <p:cNvCxnSpPr>
            <a:cxnSpLocks/>
          </p:cNvCxnSpPr>
          <p:nvPr/>
        </p:nvCxnSpPr>
        <p:spPr>
          <a:xfrm>
            <a:off x="6965020" y="2507723"/>
            <a:ext cx="0" cy="9372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B6FCD69B-1619-4A8B-AF20-AF730AA07C12}"/>
              </a:ext>
            </a:extLst>
          </p:cNvPr>
          <p:cNvCxnSpPr>
            <a:cxnSpLocks/>
          </p:cNvCxnSpPr>
          <p:nvPr/>
        </p:nvCxnSpPr>
        <p:spPr>
          <a:xfrm>
            <a:off x="7764167" y="2507723"/>
            <a:ext cx="0" cy="73010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Gerader Verbinder 61">
            <a:extLst>
              <a:ext uri="{FF2B5EF4-FFF2-40B4-BE49-F238E27FC236}">
                <a16:creationId xmlns:a16="http://schemas.microsoft.com/office/drawing/2014/main" id="{FBB33A78-77F7-47CC-B95D-7096E108E2D3}"/>
              </a:ext>
            </a:extLst>
          </p:cNvPr>
          <p:cNvCxnSpPr>
            <a:cxnSpLocks/>
          </p:cNvCxnSpPr>
          <p:nvPr/>
        </p:nvCxnSpPr>
        <p:spPr>
          <a:xfrm>
            <a:off x="6965020" y="2976353"/>
            <a:ext cx="7991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Gerader Verbinder 62">
            <a:extLst>
              <a:ext uri="{FF2B5EF4-FFF2-40B4-BE49-F238E27FC236}">
                <a16:creationId xmlns:a16="http://schemas.microsoft.com/office/drawing/2014/main" id="{0BD36838-CC19-4C9B-A02E-4BB374546F5A}"/>
              </a:ext>
            </a:extLst>
          </p:cNvPr>
          <p:cNvCxnSpPr>
            <a:cxnSpLocks/>
          </p:cNvCxnSpPr>
          <p:nvPr/>
        </p:nvCxnSpPr>
        <p:spPr>
          <a:xfrm flipH="1">
            <a:off x="7764167" y="3237827"/>
            <a:ext cx="10106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Gerader Verbinder 63">
            <a:extLst>
              <a:ext uri="{FF2B5EF4-FFF2-40B4-BE49-F238E27FC236}">
                <a16:creationId xmlns:a16="http://schemas.microsoft.com/office/drawing/2014/main" id="{2C831218-077D-41BF-A551-DC8337DF866F}"/>
              </a:ext>
            </a:extLst>
          </p:cNvPr>
          <p:cNvCxnSpPr>
            <a:cxnSpLocks/>
          </p:cNvCxnSpPr>
          <p:nvPr/>
        </p:nvCxnSpPr>
        <p:spPr>
          <a:xfrm flipH="1">
            <a:off x="7327606" y="4679423"/>
            <a:ext cx="144716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Gerader Verbinder 65">
            <a:extLst>
              <a:ext uri="{FF2B5EF4-FFF2-40B4-BE49-F238E27FC236}">
                <a16:creationId xmlns:a16="http://schemas.microsoft.com/office/drawing/2014/main" id="{41133F8F-D1E3-4D2B-BD14-116B51F7D49D}"/>
              </a:ext>
            </a:extLst>
          </p:cNvPr>
          <p:cNvCxnSpPr>
            <a:cxnSpLocks/>
          </p:cNvCxnSpPr>
          <p:nvPr/>
        </p:nvCxnSpPr>
        <p:spPr>
          <a:xfrm>
            <a:off x="7326921" y="3791379"/>
            <a:ext cx="685" cy="88804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Gerader Verbinder 66">
            <a:extLst>
              <a:ext uri="{FF2B5EF4-FFF2-40B4-BE49-F238E27FC236}">
                <a16:creationId xmlns:a16="http://schemas.microsoft.com/office/drawing/2014/main" id="{63853B56-9440-415C-988A-BF6054AA01F7}"/>
              </a:ext>
            </a:extLst>
          </p:cNvPr>
          <p:cNvCxnSpPr>
            <a:cxnSpLocks/>
            <a:stCxn id="23" idx="2"/>
          </p:cNvCxnSpPr>
          <p:nvPr/>
        </p:nvCxnSpPr>
        <p:spPr>
          <a:xfrm flipV="1">
            <a:off x="7681300" y="5380115"/>
            <a:ext cx="0" cy="84027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Gerader Verbinder 67">
            <a:extLst>
              <a:ext uri="{FF2B5EF4-FFF2-40B4-BE49-F238E27FC236}">
                <a16:creationId xmlns:a16="http://schemas.microsoft.com/office/drawing/2014/main" id="{E493F62A-E0E7-4D8E-81C9-8548511276D7}"/>
              </a:ext>
            </a:extLst>
          </p:cNvPr>
          <p:cNvCxnSpPr>
            <a:cxnSpLocks/>
          </p:cNvCxnSpPr>
          <p:nvPr/>
        </p:nvCxnSpPr>
        <p:spPr>
          <a:xfrm flipH="1">
            <a:off x="7681300" y="5380115"/>
            <a:ext cx="1093470" cy="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Rechteck 68">
            <a:extLst>
              <a:ext uri="{FF2B5EF4-FFF2-40B4-BE49-F238E27FC236}">
                <a16:creationId xmlns:a16="http://schemas.microsoft.com/office/drawing/2014/main" id="{2F2F5DEF-7FD0-4DAC-B2C3-DD26181A5F6D}"/>
              </a:ext>
            </a:extLst>
          </p:cNvPr>
          <p:cNvSpPr/>
          <p:nvPr/>
        </p:nvSpPr>
        <p:spPr>
          <a:xfrm>
            <a:off x="7755738" y="5531913"/>
            <a:ext cx="2840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200" b="1" dirty="0"/>
              <a:t>N</a:t>
            </a:r>
          </a:p>
        </p:txBody>
      </p:sp>
      <p:sp>
        <p:nvSpPr>
          <p:cNvPr id="70" name="Rechteck 69">
            <a:extLst>
              <a:ext uri="{FF2B5EF4-FFF2-40B4-BE49-F238E27FC236}">
                <a16:creationId xmlns:a16="http://schemas.microsoft.com/office/drawing/2014/main" id="{1A296553-2710-4B4A-B4F1-CBECD33FD27D}"/>
              </a:ext>
            </a:extLst>
          </p:cNvPr>
          <p:cNvSpPr/>
          <p:nvPr/>
        </p:nvSpPr>
        <p:spPr>
          <a:xfrm>
            <a:off x="8385911" y="5808912"/>
            <a:ext cx="2840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200" b="1" dirty="0"/>
              <a:t>N</a:t>
            </a: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3D887846-0B85-4850-A4C6-F8484B0B0019}"/>
              </a:ext>
            </a:extLst>
          </p:cNvPr>
          <p:cNvSpPr/>
          <p:nvPr/>
        </p:nvSpPr>
        <p:spPr>
          <a:xfrm>
            <a:off x="8082824" y="5808912"/>
            <a:ext cx="2648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200" b="1" dirty="0"/>
              <a:t>P</a:t>
            </a:r>
          </a:p>
        </p:txBody>
      </p:sp>
      <p:sp>
        <p:nvSpPr>
          <p:cNvPr id="72" name="Rechteck 71">
            <a:extLst>
              <a:ext uri="{FF2B5EF4-FFF2-40B4-BE49-F238E27FC236}">
                <a16:creationId xmlns:a16="http://schemas.microsoft.com/office/drawing/2014/main" id="{5B3B0DA6-F029-44F3-9B30-2E455D37B16A}"/>
              </a:ext>
            </a:extLst>
          </p:cNvPr>
          <p:cNvSpPr/>
          <p:nvPr/>
        </p:nvSpPr>
        <p:spPr>
          <a:xfrm>
            <a:off x="8209968" y="5442114"/>
            <a:ext cx="2840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200" b="1" dirty="0"/>
              <a:t>N</a:t>
            </a:r>
          </a:p>
        </p:txBody>
      </p:sp>
      <p:sp>
        <p:nvSpPr>
          <p:cNvPr id="73" name="Rechteck 72">
            <a:extLst>
              <a:ext uri="{FF2B5EF4-FFF2-40B4-BE49-F238E27FC236}">
                <a16:creationId xmlns:a16="http://schemas.microsoft.com/office/drawing/2014/main" id="{6203EED2-5728-491A-872D-5C88A1EC249B}"/>
              </a:ext>
            </a:extLst>
          </p:cNvPr>
          <p:cNvSpPr/>
          <p:nvPr/>
        </p:nvSpPr>
        <p:spPr>
          <a:xfrm>
            <a:off x="7703418" y="5943092"/>
            <a:ext cx="2840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200" b="1" dirty="0"/>
              <a:t>N</a:t>
            </a:r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1AE6EED0-38EB-486F-AEAE-95565D9F7319}"/>
              </a:ext>
            </a:extLst>
          </p:cNvPr>
          <p:cNvSpPr/>
          <p:nvPr/>
        </p:nvSpPr>
        <p:spPr>
          <a:xfrm>
            <a:off x="7499351" y="3831551"/>
            <a:ext cx="2648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200" b="1" dirty="0"/>
              <a:t>P</a:t>
            </a:r>
          </a:p>
        </p:txBody>
      </p:sp>
      <p:sp>
        <p:nvSpPr>
          <p:cNvPr id="75" name="Rechteck 74">
            <a:extLst>
              <a:ext uri="{FF2B5EF4-FFF2-40B4-BE49-F238E27FC236}">
                <a16:creationId xmlns:a16="http://schemas.microsoft.com/office/drawing/2014/main" id="{38AB389B-0880-4D9A-82B0-B9F22B3BE58E}"/>
              </a:ext>
            </a:extLst>
          </p:cNvPr>
          <p:cNvSpPr/>
          <p:nvPr/>
        </p:nvSpPr>
        <p:spPr>
          <a:xfrm>
            <a:off x="7394428" y="4162047"/>
            <a:ext cx="2648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200" b="1" dirty="0"/>
              <a:t>P</a:t>
            </a:r>
          </a:p>
        </p:txBody>
      </p:sp>
      <p:sp>
        <p:nvSpPr>
          <p:cNvPr id="76" name="Rechteck 75">
            <a:extLst>
              <a:ext uri="{FF2B5EF4-FFF2-40B4-BE49-F238E27FC236}">
                <a16:creationId xmlns:a16="http://schemas.microsoft.com/office/drawing/2014/main" id="{E4649CB7-99DF-49E8-882D-34E584B9067C}"/>
              </a:ext>
            </a:extLst>
          </p:cNvPr>
          <p:cNvSpPr/>
          <p:nvPr/>
        </p:nvSpPr>
        <p:spPr>
          <a:xfrm>
            <a:off x="7701824" y="4279105"/>
            <a:ext cx="2648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200" b="1" dirty="0"/>
              <a:t>P</a:t>
            </a:r>
          </a:p>
        </p:txBody>
      </p:sp>
      <p:sp>
        <p:nvSpPr>
          <p:cNvPr id="77" name="Rechteck 76">
            <a:extLst>
              <a:ext uri="{FF2B5EF4-FFF2-40B4-BE49-F238E27FC236}">
                <a16:creationId xmlns:a16="http://schemas.microsoft.com/office/drawing/2014/main" id="{01A48E6C-6594-4C79-A71F-6E82018B0EEE}"/>
              </a:ext>
            </a:extLst>
          </p:cNvPr>
          <p:cNvSpPr/>
          <p:nvPr/>
        </p:nvSpPr>
        <p:spPr>
          <a:xfrm>
            <a:off x="8347640" y="4331166"/>
            <a:ext cx="2648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200" b="1" dirty="0"/>
              <a:t>P</a:t>
            </a:r>
          </a:p>
        </p:txBody>
      </p:sp>
      <p:sp>
        <p:nvSpPr>
          <p:cNvPr id="78" name="Rechteck 77">
            <a:extLst>
              <a:ext uri="{FF2B5EF4-FFF2-40B4-BE49-F238E27FC236}">
                <a16:creationId xmlns:a16="http://schemas.microsoft.com/office/drawing/2014/main" id="{AE037CC8-55C5-45F5-9F68-CC6FC86401B4}"/>
              </a:ext>
            </a:extLst>
          </p:cNvPr>
          <p:cNvSpPr/>
          <p:nvPr/>
        </p:nvSpPr>
        <p:spPr>
          <a:xfrm>
            <a:off x="8014705" y="4068194"/>
            <a:ext cx="2840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200" b="1" dirty="0"/>
              <a:t>N</a:t>
            </a:r>
          </a:p>
        </p:txBody>
      </p:sp>
      <p:sp>
        <p:nvSpPr>
          <p:cNvPr id="79" name="Rechteck 78">
            <a:extLst>
              <a:ext uri="{FF2B5EF4-FFF2-40B4-BE49-F238E27FC236}">
                <a16:creationId xmlns:a16="http://schemas.microsoft.com/office/drawing/2014/main" id="{72CC5C32-E424-4857-A1BA-95C4E4ACA199}"/>
              </a:ext>
            </a:extLst>
          </p:cNvPr>
          <p:cNvSpPr/>
          <p:nvPr/>
        </p:nvSpPr>
        <p:spPr>
          <a:xfrm>
            <a:off x="7835054" y="2918827"/>
            <a:ext cx="2648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200" b="1" dirty="0"/>
              <a:t>P</a:t>
            </a:r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id="{F566D2EE-E1A7-4C18-82FC-4B16F79503EB}"/>
              </a:ext>
            </a:extLst>
          </p:cNvPr>
          <p:cNvSpPr/>
          <p:nvPr/>
        </p:nvSpPr>
        <p:spPr>
          <a:xfrm>
            <a:off x="8361612" y="2847566"/>
            <a:ext cx="2648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200" b="1" dirty="0"/>
              <a:t>P</a:t>
            </a:r>
          </a:p>
        </p:txBody>
      </p:sp>
      <p:sp>
        <p:nvSpPr>
          <p:cNvPr id="81" name="Rechteck 80">
            <a:extLst>
              <a:ext uri="{FF2B5EF4-FFF2-40B4-BE49-F238E27FC236}">
                <a16:creationId xmlns:a16="http://schemas.microsoft.com/office/drawing/2014/main" id="{9AD8C419-23FC-4498-93D5-F75900B82208}"/>
              </a:ext>
            </a:extLst>
          </p:cNvPr>
          <p:cNvSpPr/>
          <p:nvPr/>
        </p:nvSpPr>
        <p:spPr>
          <a:xfrm>
            <a:off x="7911016" y="2640938"/>
            <a:ext cx="2648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200" b="1" dirty="0"/>
              <a:t>P</a:t>
            </a:r>
          </a:p>
        </p:txBody>
      </p:sp>
      <p:sp>
        <p:nvSpPr>
          <p:cNvPr id="82" name="Rechteck 81">
            <a:extLst>
              <a:ext uri="{FF2B5EF4-FFF2-40B4-BE49-F238E27FC236}">
                <a16:creationId xmlns:a16="http://schemas.microsoft.com/office/drawing/2014/main" id="{D743545F-15AA-467B-A46D-EBADA9E72E4B}"/>
              </a:ext>
            </a:extLst>
          </p:cNvPr>
          <p:cNvSpPr/>
          <p:nvPr/>
        </p:nvSpPr>
        <p:spPr>
          <a:xfrm>
            <a:off x="7280256" y="2006328"/>
            <a:ext cx="2840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200" b="1" dirty="0"/>
              <a:t>N</a:t>
            </a:r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D204F68A-B529-4D84-B0B8-C9AFF56FEF8D}"/>
              </a:ext>
            </a:extLst>
          </p:cNvPr>
          <p:cNvSpPr/>
          <p:nvPr/>
        </p:nvSpPr>
        <p:spPr>
          <a:xfrm>
            <a:off x="7585791" y="1806247"/>
            <a:ext cx="2840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200" b="1" dirty="0"/>
              <a:t>N</a:t>
            </a:r>
          </a:p>
        </p:txBody>
      </p:sp>
      <p:cxnSp>
        <p:nvCxnSpPr>
          <p:cNvPr id="84" name="Gerader Verbinder 83">
            <a:extLst>
              <a:ext uri="{FF2B5EF4-FFF2-40B4-BE49-F238E27FC236}">
                <a16:creationId xmlns:a16="http://schemas.microsoft.com/office/drawing/2014/main" id="{958850FF-1E61-45D4-83B0-71D823AC8C19}"/>
              </a:ext>
            </a:extLst>
          </p:cNvPr>
          <p:cNvCxnSpPr>
            <a:cxnSpLocks/>
          </p:cNvCxnSpPr>
          <p:nvPr/>
        </p:nvCxnSpPr>
        <p:spPr>
          <a:xfrm flipH="1">
            <a:off x="6587830" y="4679423"/>
            <a:ext cx="21869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Gerader Verbinder 84">
            <a:extLst>
              <a:ext uri="{FF2B5EF4-FFF2-40B4-BE49-F238E27FC236}">
                <a16:creationId xmlns:a16="http://schemas.microsoft.com/office/drawing/2014/main" id="{AA2012CF-D656-4D20-9729-7A6BEA5F848C}"/>
              </a:ext>
            </a:extLst>
          </p:cNvPr>
          <p:cNvCxnSpPr>
            <a:cxnSpLocks/>
          </p:cNvCxnSpPr>
          <p:nvPr/>
        </p:nvCxnSpPr>
        <p:spPr>
          <a:xfrm flipV="1">
            <a:off x="7681300" y="5103719"/>
            <a:ext cx="0" cy="11166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Gerader Verbinder 85">
            <a:extLst>
              <a:ext uri="{FF2B5EF4-FFF2-40B4-BE49-F238E27FC236}">
                <a16:creationId xmlns:a16="http://schemas.microsoft.com/office/drawing/2014/main" id="{D055C229-EF69-426C-ADF3-C8A0E31A15F1}"/>
              </a:ext>
            </a:extLst>
          </p:cNvPr>
          <p:cNvCxnSpPr>
            <a:cxnSpLocks/>
          </p:cNvCxnSpPr>
          <p:nvPr/>
        </p:nvCxnSpPr>
        <p:spPr>
          <a:xfrm>
            <a:off x="7105990" y="1680610"/>
            <a:ext cx="16687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Gerader Verbinder 86">
            <a:extLst>
              <a:ext uri="{FF2B5EF4-FFF2-40B4-BE49-F238E27FC236}">
                <a16:creationId xmlns:a16="http://schemas.microsoft.com/office/drawing/2014/main" id="{DAFBB683-979A-44D9-9CEE-F61E85DC399F}"/>
              </a:ext>
            </a:extLst>
          </p:cNvPr>
          <p:cNvCxnSpPr/>
          <p:nvPr/>
        </p:nvCxnSpPr>
        <p:spPr>
          <a:xfrm>
            <a:off x="7105990" y="1204374"/>
            <a:ext cx="0" cy="11166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Gerader Verbinder 87">
            <a:extLst>
              <a:ext uri="{FF2B5EF4-FFF2-40B4-BE49-F238E27FC236}">
                <a16:creationId xmlns:a16="http://schemas.microsoft.com/office/drawing/2014/main" id="{8644D6AF-17D9-4373-82CD-9CD9A162BD2E}"/>
              </a:ext>
            </a:extLst>
          </p:cNvPr>
          <p:cNvCxnSpPr>
            <a:cxnSpLocks/>
          </p:cNvCxnSpPr>
          <p:nvPr/>
        </p:nvCxnSpPr>
        <p:spPr>
          <a:xfrm>
            <a:off x="7764167" y="2507723"/>
            <a:ext cx="0" cy="9372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52930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hteck 38">
            <a:extLst>
              <a:ext uri="{FF2B5EF4-FFF2-40B4-BE49-F238E27FC236}">
                <a16:creationId xmlns:a16="http://schemas.microsoft.com/office/drawing/2014/main" id="{EA24B7FB-B59D-4323-BC9E-5030220DC1AB}"/>
              </a:ext>
            </a:extLst>
          </p:cNvPr>
          <p:cNvSpPr/>
          <p:nvPr/>
        </p:nvSpPr>
        <p:spPr>
          <a:xfrm>
            <a:off x="952500" y="4207969"/>
            <a:ext cx="2186940" cy="11166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/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EC011604-BC25-48A9-80D5-A0C9CF72013B}"/>
              </a:ext>
            </a:extLst>
          </p:cNvPr>
          <p:cNvSpPr/>
          <p:nvPr/>
        </p:nvSpPr>
        <p:spPr>
          <a:xfrm>
            <a:off x="2048481" y="4484363"/>
            <a:ext cx="1084158" cy="839978"/>
          </a:xfrm>
          <a:prstGeom prst="rect">
            <a:avLst/>
          </a:prstGeo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bg1">
                <a:lumMod val="65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79FF1632-FBB5-4AC6-A7F3-442D069C35A7}"/>
              </a:ext>
            </a:extLst>
          </p:cNvPr>
          <p:cNvSpPr/>
          <p:nvPr/>
        </p:nvSpPr>
        <p:spPr>
          <a:xfrm>
            <a:off x="952500" y="2900439"/>
            <a:ext cx="2186940" cy="11166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/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AB22CF78-66E9-40FD-A15B-6FDD3B7044C5}"/>
              </a:ext>
            </a:extLst>
          </p:cNvPr>
          <p:cNvSpPr/>
          <p:nvPr/>
        </p:nvSpPr>
        <p:spPr>
          <a:xfrm>
            <a:off x="1691591" y="2911162"/>
            <a:ext cx="1441048" cy="872850"/>
          </a:xfrm>
          <a:prstGeom prst="rect">
            <a:avLst/>
          </a:prstGeo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bg1">
                <a:lumMod val="65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616F265A-C228-4E18-8951-8307F6D60FFA}"/>
              </a:ext>
            </a:extLst>
          </p:cNvPr>
          <p:cNvSpPr/>
          <p:nvPr/>
        </p:nvSpPr>
        <p:spPr>
          <a:xfrm>
            <a:off x="959281" y="2907430"/>
            <a:ext cx="732993" cy="536827"/>
          </a:xfrm>
          <a:prstGeom prst="rect">
            <a:avLst/>
          </a:prstGeo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bg1">
                <a:lumMod val="65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D51357D5-542E-4F2C-89A5-59F01BC26672}"/>
              </a:ext>
            </a:extLst>
          </p:cNvPr>
          <p:cNvSpPr/>
          <p:nvPr/>
        </p:nvSpPr>
        <p:spPr>
          <a:xfrm>
            <a:off x="952500" y="1611973"/>
            <a:ext cx="2186940" cy="11166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/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985257E8-40F4-4C97-8D04-BED66BC96E23}"/>
              </a:ext>
            </a:extLst>
          </p:cNvPr>
          <p:cNvSpPr/>
          <p:nvPr/>
        </p:nvSpPr>
        <p:spPr>
          <a:xfrm>
            <a:off x="2122037" y="1616153"/>
            <a:ext cx="1010602" cy="721307"/>
          </a:xfrm>
          <a:prstGeom prst="rect">
            <a:avLst/>
          </a:prstGeo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bg1">
                <a:lumMod val="65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4D7747BF-0789-4824-9F9A-AC2E0CA2C518}"/>
              </a:ext>
            </a:extLst>
          </p:cNvPr>
          <p:cNvSpPr/>
          <p:nvPr/>
        </p:nvSpPr>
        <p:spPr>
          <a:xfrm>
            <a:off x="952500" y="308624"/>
            <a:ext cx="2186940" cy="11166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29229AEE-DAB3-4549-A3F4-C47CDE870860}"/>
              </a:ext>
            </a:extLst>
          </p:cNvPr>
          <p:cNvSpPr/>
          <p:nvPr/>
        </p:nvSpPr>
        <p:spPr>
          <a:xfrm>
            <a:off x="1470660" y="794192"/>
            <a:ext cx="834379" cy="626924"/>
          </a:xfrm>
          <a:prstGeom prst="rect">
            <a:avLst/>
          </a:prstGeo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bg1">
                <a:lumMod val="65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Freihandform: Form 24">
            <a:extLst>
              <a:ext uri="{FF2B5EF4-FFF2-40B4-BE49-F238E27FC236}">
                <a16:creationId xmlns:a16="http://schemas.microsoft.com/office/drawing/2014/main" id="{D49598D7-80D6-4631-BC4D-4C2E161F4071}"/>
              </a:ext>
            </a:extLst>
          </p:cNvPr>
          <p:cNvSpPr/>
          <p:nvPr/>
        </p:nvSpPr>
        <p:spPr>
          <a:xfrm>
            <a:off x="4023999" y="326974"/>
            <a:ext cx="1334278" cy="765110"/>
          </a:xfrm>
          <a:custGeom>
            <a:avLst/>
            <a:gdLst>
              <a:gd name="connsiteX0" fmla="*/ 0 w 1334278"/>
              <a:gd name="connsiteY0" fmla="*/ 765110 h 765110"/>
              <a:gd name="connsiteX1" fmla="*/ 690466 w 1334278"/>
              <a:gd name="connsiteY1" fmla="*/ 0 h 765110"/>
              <a:gd name="connsiteX2" fmla="*/ 690466 w 1334278"/>
              <a:gd name="connsiteY2" fmla="*/ 0 h 765110"/>
              <a:gd name="connsiteX3" fmla="*/ 1334278 w 1334278"/>
              <a:gd name="connsiteY3" fmla="*/ 755780 h 765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34278" h="765110">
                <a:moveTo>
                  <a:pt x="0" y="765110"/>
                </a:moveTo>
                <a:lnTo>
                  <a:pt x="690466" y="0"/>
                </a:lnTo>
                <a:lnTo>
                  <a:pt x="690466" y="0"/>
                </a:lnTo>
                <a:lnTo>
                  <a:pt x="1334278" y="755780"/>
                </a:lnTo>
              </a:path>
            </a:pathLst>
          </a:cu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b="1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862EC1C5-5552-4D97-A993-AD64172AC3C3}"/>
              </a:ext>
            </a:extLst>
          </p:cNvPr>
          <p:cNvSpPr/>
          <p:nvPr/>
        </p:nvSpPr>
        <p:spPr>
          <a:xfrm>
            <a:off x="3515511" y="1066471"/>
            <a:ext cx="1047155" cy="35882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N</a:t>
            </a:r>
            <a:r>
              <a:rPr lang="de-DE" dirty="0"/>
              <a:t>: 2/0</a:t>
            </a:r>
          </a:p>
        </p:txBody>
      </p:sp>
      <p:sp>
        <p:nvSpPr>
          <p:cNvPr id="28" name="Freihandform: Form 27">
            <a:extLst>
              <a:ext uri="{FF2B5EF4-FFF2-40B4-BE49-F238E27FC236}">
                <a16:creationId xmlns:a16="http://schemas.microsoft.com/office/drawing/2014/main" id="{EEA49852-7811-4018-95E4-B02E37DED60A}"/>
              </a:ext>
            </a:extLst>
          </p:cNvPr>
          <p:cNvSpPr/>
          <p:nvPr/>
        </p:nvSpPr>
        <p:spPr>
          <a:xfrm>
            <a:off x="4066547" y="1623060"/>
            <a:ext cx="1334278" cy="746760"/>
          </a:xfrm>
          <a:custGeom>
            <a:avLst/>
            <a:gdLst>
              <a:gd name="connsiteX0" fmla="*/ 0 w 1334278"/>
              <a:gd name="connsiteY0" fmla="*/ 765110 h 765110"/>
              <a:gd name="connsiteX1" fmla="*/ 690466 w 1334278"/>
              <a:gd name="connsiteY1" fmla="*/ 0 h 765110"/>
              <a:gd name="connsiteX2" fmla="*/ 690466 w 1334278"/>
              <a:gd name="connsiteY2" fmla="*/ 0 h 765110"/>
              <a:gd name="connsiteX3" fmla="*/ 1334278 w 1334278"/>
              <a:gd name="connsiteY3" fmla="*/ 755780 h 765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34278" h="765110">
                <a:moveTo>
                  <a:pt x="0" y="765110"/>
                </a:moveTo>
                <a:lnTo>
                  <a:pt x="690466" y="0"/>
                </a:lnTo>
                <a:lnTo>
                  <a:pt x="690466" y="0"/>
                </a:lnTo>
                <a:lnTo>
                  <a:pt x="1334278" y="755780"/>
                </a:lnTo>
              </a:path>
            </a:pathLst>
          </a:cu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b="1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018CE5A2-0E4B-411C-9CD4-5D35F18A08B3}"/>
              </a:ext>
            </a:extLst>
          </p:cNvPr>
          <p:cNvSpPr/>
          <p:nvPr/>
        </p:nvSpPr>
        <p:spPr>
          <a:xfrm>
            <a:off x="3489649" y="2369820"/>
            <a:ext cx="1068701" cy="35882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P</a:t>
            </a:r>
            <a:r>
              <a:rPr lang="de-DE" dirty="0"/>
              <a:t>:</a:t>
            </a:r>
            <a:r>
              <a:rPr lang="de-DE" b="1" dirty="0"/>
              <a:t> </a:t>
            </a:r>
            <a:r>
              <a:rPr lang="de-DE" dirty="0"/>
              <a:t>0/3</a:t>
            </a:r>
          </a:p>
        </p:txBody>
      </p:sp>
      <p:sp>
        <p:nvSpPr>
          <p:cNvPr id="30" name="Freihandform: Form 29">
            <a:extLst>
              <a:ext uri="{FF2B5EF4-FFF2-40B4-BE49-F238E27FC236}">
                <a16:creationId xmlns:a16="http://schemas.microsoft.com/office/drawing/2014/main" id="{D7B6CA5D-571A-4E88-9A9E-D64607D0B220}"/>
              </a:ext>
            </a:extLst>
          </p:cNvPr>
          <p:cNvSpPr/>
          <p:nvPr/>
        </p:nvSpPr>
        <p:spPr>
          <a:xfrm>
            <a:off x="4066547" y="2900796"/>
            <a:ext cx="1334278" cy="765110"/>
          </a:xfrm>
          <a:custGeom>
            <a:avLst/>
            <a:gdLst>
              <a:gd name="connsiteX0" fmla="*/ 0 w 1334278"/>
              <a:gd name="connsiteY0" fmla="*/ 765110 h 765110"/>
              <a:gd name="connsiteX1" fmla="*/ 690466 w 1334278"/>
              <a:gd name="connsiteY1" fmla="*/ 0 h 765110"/>
              <a:gd name="connsiteX2" fmla="*/ 690466 w 1334278"/>
              <a:gd name="connsiteY2" fmla="*/ 0 h 765110"/>
              <a:gd name="connsiteX3" fmla="*/ 1334278 w 1334278"/>
              <a:gd name="connsiteY3" fmla="*/ 755780 h 765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34278" h="765110">
                <a:moveTo>
                  <a:pt x="0" y="765110"/>
                </a:moveTo>
                <a:lnTo>
                  <a:pt x="690466" y="0"/>
                </a:lnTo>
                <a:lnTo>
                  <a:pt x="690466" y="0"/>
                </a:lnTo>
                <a:lnTo>
                  <a:pt x="1334278" y="755780"/>
                </a:lnTo>
              </a:path>
            </a:pathLst>
          </a:cu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b="1"/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6603A35E-5C60-47A3-83FD-FD64126AF301}"/>
              </a:ext>
            </a:extLst>
          </p:cNvPr>
          <p:cNvSpPr/>
          <p:nvPr/>
        </p:nvSpPr>
        <p:spPr>
          <a:xfrm>
            <a:off x="3520441" y="3665906"/>
            <a:ext cx="1042228" cy="35882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P</a:t>
            </a:r>
            <a:r>
              <a:rPr lang="de-DE" dirty="0"/>
              <a:t>: 1/4</a:t>
            </a:r>
          </a:p>
        </p:txBody>
      </p:sp>
      <p:sp>
        <p:nvSpPr>
          <p:cNvPr id="34" name="Freihandform: Form 33">
            <a:extLst>
              <a:ext uri="{FF2B5EF4-FFF2-40B4-BE49-F238E27FC236}">
                <a16:creationId xmlns:a16="http://schemas.microsoft.com/office/drawing/2014/main" id="{92D42AB9-1302-43AD-A1FA-9D6BB1AA7A22}"/>
              </a:ext>
            </a:extLst>
          </p:cNvPr>
          <p:cNvSpPr/>
          <p:nvPr/>
        </p:nvSpPr>
        <p:spPr>
          <a:xfrm>
            <a:off x="4066547" y="4220611"/>
            <a:ext cx="1334278" cy="765110"/>
          </a:xfrm>
          <a:custGeom>
            <a:avLst/>
            <a:gdLst>
              <a:gd name="connsiteX0" fmla="*/ 0 w 1334278"/>
              <a:gd name="connsiteY0" fmla="*/ 765110 h 765110"/>
              <a:gd name="connsiteX1" fmla="*/ 690466 w 1334278"/>
              <a:gd name="connsiteY1" fmla="*/ 0 h 765110"/>
              <a:gd name="connsiteX2" fmla="*/ 690466 w 1334278"/>
              <a:gd name="connsiteY2" fmla="*/ 0 h 765110"/>
              <a:gd name="connsiteX3" fmla="*/ 1334278 w 1334278"/>
              <a:gd name="connsiteY3" fmla="*/ 755780 h 765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34278" h="765110">
                <a:moveTo>
                  <a:pt x="0" y="765110"/>
                </a:moveTo>
                <a:lnTo>
                  <a:pt x="690466" y="0"/>
                </a:lnTo>
                <a:lnTo>
                  <a:pt x="690466" y="0"/>
                </a:lnTo>
                <a:lnTo>
                  <a:pt x="1334278" y="755780"/>
                </a:lnTo>
              </a:path>
            </a:pathLst>
          </a:cu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b="1"/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D0D48B08-D739-40C6-B439-BB597F64865C}"/>
              </a:ext>
            </a:extLst>
          </p:cNvPr>
          <p:cNvSpPr/>
          <p:nvPr/>
        </p:nvSpPr>
        <p:spPr>
          <a:xfrm>
            <a:off x="3493966" y="4985721"/>
            <a:ext cx="1068701" cy="35882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N</a:t>
            </a:r>
            <a:r>
              <a:rPr lang="de-DE" dirty="0"/>
              <a:t>: 4/1</a:t>
            </a:r>
          </a:p>
        </p:txBody>
      </p: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596A3FF9-E509-46B7-BCE0-C6476BE9AAE0}"/>
              </a:ext>
            </a:extLst>
          </p:cNvPr>
          <p:cNvCxnSpPr>
            <a:cxnSpLocks/>
          </p:cNvCxnSpPr>
          <p:nvPr/>
        </p:nvCxnSpPr>
        <p:spPr>
          <a:xfrm>
            <a:off x="1470660" y="784860"/>
            <a:ext cx="0" cy="64043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2054BA56-9C6E-49DD-B5B9-94EACEED7159}"/>
              </a:ext>
            </a:extLst>
          </p:cNvPr>
          <p:cNvCxnSpPr>
            <a:cxnSpLocks/>
          </p:cNvCxnSpPr>
          <p:nvPr/>
        </p:nvCxnSpPr>
        <p:spPr>
          <a:xfrm>
            <a:off x="1470660" y="784860"/>
            <a:ext cx="83439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DE689AB9-A212-48C1-8B5B-33385365F223}"/>
              </a:ext>
            </a:extLst>
          </p:cNvPr>
          <p:cNvCxnSpPr>
            <a:cxnSpLocks/>
          </p:cNvCxnSpPr>
          <p:nvPr/>
        </p:nvCxnSpPr>
        <p:spPr>
          <a:xfrm>
            <a:off x="2305050" y="784860"/>
            <a:ext cx="0" cy="64043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Gerader Verbinder 47">
            <a:extLst>
              <a:ext uri="{FF2B5EF4-FFF2-40B4-BE49-F238E27FC236}">
                <a16:creationId xmlns:a16="http://schemas.microsoft.com/office/drawing/2014/main" id="{618D4769-0BA2-4E0F-A23E-F402FC0245D1}"/>
              </a:ext>
            </a:extLst>
          </p:cNvPr>
          <p:cNvCxnSpPr>
            <a:cxnSpLocks/>
          </p:cNvCxnSpPr>
          <p:nvPr/>
        </p:nvCxnSpPr>
        <p:spPr>
          <a:xfrm>
            <a:off x="2579370" y="784860"/>
            <a:ext cx="0" cy="6404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421469C6-101C-4962-83E4-326376C22A69}"/>
              </a:ext>
            </a:extLst>
          </p:cNvPr>
          <p:cNvCxnSpPr>
            <a:cxnSpLocks/>
          </p:cNvCxnSpPr>
          <p:nvPr/>
        </p:nvCxnSpPr>
        <p:spPr>
          <a:xfrm flipH="1">
            <a:off x="952500" y="2549233"/>
            <a:ext cx="21869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Gerader Verbinder 51">
            <a:extLst>
              <a:ext uri="{FF2B5EF4-FFF2-40B4-BE49-F238E27FC236}">
                <a16:creationId xmlns:a16="http://schemas.microsoft.com/office/drawing/2014/main" id="{E7BD5829-02C7-4E94-83BB-8D85BFD7F3FE}"/>
              </a:ext>
            </a:extLst>
          </p:cNvPr>
          <p:cNvCxnSpPr>
            <a:cxnSpLocks/>
          </p:cNvCxnSpPr>
          <p:nvPr/>
        </p:nvCxnSpPr>
        <p:spPr>
          <a:xfrm>
            <a:off x="1329690" y="1611973"/>
            <a:ext cx="0" cy="9372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Gerader Verbinder 54">
            <a:extLst>
              <a:ext uri="{FF2B5EF4-FFF2-40B4-BE49-F238E27FC236}">
                <a16:creationId xmlns:a16="http://schemas.microsoft.com/office/drawing/2014/main" id="{8DE7E4B5-644B-4941-9DCE-FEB2236DC657}"/>
              </a:ext>
            </a:extLst>
          </p:cNvPr>
          <p:cNvCxnSpPr>
            <a:cxnSpLocks/>
          </p:cNvCxnSpPr>
          <p:nvPr/>
        </p:nvCxnSpPr>
        <p:spPr>
          <a:xfrm>
            <a:off x="2128837" y="1611973"/>
            <a:ext cx="0" cy="73010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5A9CB503-FF4C-44A7-B19D-90025C40C1DB}"/>
              </a:ext>
            </a:extLst>
          </p:cNvPr>
          <p:cNvCxnSpPr>
            <a:cxnSpLocks/>
          </p:cNvCxnSpPr>
          <p:nvPr/>
        </p:nvCxnSpPr>
        <p:spPr>
          <a:xfrm>
            <a:off x="1329690" y="2080603"/>
            <a:ext cx="7991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7C5F0F79-0967-4897-B602-AAAA56CD535A}"/>
              </a:ext>
            </a:extLst>
          </p:cNvPr>
          <p:cNvCxnSpPr>
            <a:cxnSpLocks/>
          </p:cNvCxnSpPr>
          <p:nvPr/>
        </p:nvCxnSpPr>
        <p:spPr>
          <a:xfrm flipH="1">
            <a:off x="2128837" y="2342077"/>
            <a:ext cx="10106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Gerader Verbinder 63">
            <a:extLst>
              <a:ext uri="{FF2B5EF4-FFF2-40B4-BE49-F238E27FC236}">
                <a16:creationId xmlns:a16="http://schemas.microsoft.com/office/drawing/2014/main" id="{7F05698E-09D8-4107-B5FC-5C0A4913EA48}"/>
              </a:ext>
            </a:extLst>
          </p:cNvPr>
          <p:cNvCxnSpPr>
            <a:cxnSpLocks/>
          </p:cNvCxnSpPr>
          <p:nvPr/>
        </p:nvCxnSpPr>
        <p:spPr>
          <a:xfrm flipH="1">
            <a:off x="1692276" y="3783673"/>
            <a:ext cx="144716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Gerader Verbinder 64">
            <a:extLst>
              <a:ext uri="{FF2B5EF4-FFF2-40B4-BE49-F238E27FC236}">
                <a16:creationId xmlns:a16="http://schemas.microsoft.com/office/drawing/2014/main" id="{6AA3422A-12AE-4E5A-8771-810A079F8758}"/>
              </a:ext>
            </a:extLst>
          </p:cNvPr>
          <p:cNvCxnSpPr>
            <a:cxnSpLocks/>
          </p:cNvCxnSpPr>
          <p:nvPr/>
        </p:nvCxnSpPr>
        <p:spPr>
          <a:xfrm flipH="1">
            <a:off x="952500" y="3449443"/>
            <a:ext cx="739776" cy="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Gerader Verbinder 66">
            <a:extLst>
              <a:ext uri="{FF2B5EF4-FFF2-40B4-BE49-F238E27FC236}">
                <a16:creationId xmlns:a16="http://schemas.microsoft.com/office/drawing/2014/main" id="{B47918A3-709F-4E05-B554-C16F9ABAFD91}"/>
              </a:ext>
            </a:extLst>
          </p:cNvPr>
          <p:cNvCxnSpPr>
            <a:cxnSpLocks/>
          </p:cNvCxnSpPr>
          <p:nvPr/>
        </p:nvCxnSpPr>
        <p:spPr>
          <a:xfrm>
            <a:off x="1692276" y="3453177"/>
            <a:ext cx="0" cy="33049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Gerader Verbinder 79">
            <a:extLst>
              <a:ext uri="{FF2B5EF4-FFF2-40B4-BE49-F238E27FC236}">
                <a16:creationId xmlns:a16="http://schemas.microsoft.com/office/drawing/2014/main" id="{6B5943B7-1D98-4FF7-84E3-91597D4F4C8D}"/>
              </a:ext>
            </a:extLst>
          </p:cNvPr>
          <p:cNvCxnSpPr>
            <a:cxnSpLocks/>
            <a:stCxn id="39" idx="2"/>
          </p:cNvCxnSpPr>
          <p:nvPr/>
        </p:nvCxnSpPr>
        <p:spPr>
          <a:xfrm flipV="1">
            <a:off x="2045970" y="4484365"/>
            <a:ext cx="0" cy="84027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Gerader Verbinder 82">
            <a:extLst>
              <a:ext uri="{FF2B5EF4-FFF2-40B4-BE49-F238E27FC236}">
                <a16:creationId xmlns:a16="http://schemas.microsoft.com/office/drawing/2014/main" id="{3AB969CA-33C8-4E3A-93B7-96F3E5F1142F}"/>
              </a:ext>
            </a:extLst>
          </p:cNvPr>
          <p:cNvCxnSpPr>
            <a:cxnSpLocks/>
          </p:cNvCxnSpPr>
          <p:nvPr/>
        </p:nvCxnSpPr>
        <p:spPr>
          <a:xfrm flipH="1">
            <a:off x="2045970" y="4484365"/>
            <a:ext cx="1093470" cy="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Rechteck 86">
            <a:extLst>
              <a:ext uri="{FF2B5EF4-FFF2-40B4-BE49-F238E27FC236}">
                <a16:creationId xmlns:a16="http://schemas.microsoft.com/office/drawing/2014/main" id="{59CC3C53-183C-416E-864E-9BA4112DCDE5}"/>
              </a:ext>
            </a:extLst>
          </p:cNvPr>
          <p:cNvSpPr/>
          <p:nvPr/>
        </p:nvSpPr>
        <p:spPr>
          <a:xfrm>
            <a:off x="2120408" y="4636163"/>
            <a:ext cx="2840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200" b="1" dirty="0"/>
              <a:t>N</a:t>
            </a:r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F70F1A72-3487-40AD-91A6-35BC51C0FE67}"/>
              </a:ext>
            </a:extLst>
          </p:cNvPr>
          <p:cNvSpPr/>
          <p:nvPr/>
        </p:nvSpPr>
        <p:spPr>
          <a:xfrm>
            <a:off x="2750581" y="4913162"/>
            <a:ext cx="2840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200" b="1" dirty="0"/>
              <a:t>N</a:t>
            </a:r>
          </a:p>
        </p:txBody>
      </p:sp>
      <p:sp>
        <p:nvSpPr>
          <p:cNvPr id="89" name="Rechteck 88">
            <a:extLst>
              <a:ext uri="{FF2B5EF4-FFF2-40B4-BE49-F238E27FC236}">
                <a16:creationId xmlns:a16="http://schemas.microsoft.com/office/drawing/2014/main" id="{6DC3B56C-1BA7-4A6F-9DAB-7CA36C44AC62}"/>
              </a:ext>
            </a:extLst>
          </p:cNvPr>
          <p:cNvSpPr/>
          <p:nvPr/>
        </p:nvSpPr>
        <p:spPr>
          <a:xfrm>
            <a:off x="2447494" y="4913162"/>
            <a:ext cx="2648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200" b="1" dirty="0"/>
              <a:t>P</a:t>
            </a:r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502DB55A-D05E-4E56-9DA1-265227018C18}"/>
              </a:ext>
            </a:extLst>
          </p:cNvPr>
          <p:cNvSpPr/>
          <p:nvPr/>
        </p:nvSpPr>
        <p:spPr>
          <a:xfrm>
            <a:off x="2574638" y="4546364"/>
            <a:ext cx="2840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200" b="1" dirty="0"/>
              <a:t>N</a:t>
            </a:r>
          </a:p>
        </p:txBody>
      </p:sp>
      <p:sp>
        <p:nvSpPr>
          <p:cNvPr id="94" name="Rechteck 93">
            <a:extLst>
              <a:ext uri="{FF2B5EF4-FFF2-40B4-BE49-F238E27FC236}">
                <a16:creationId xmlns:a16="http://schemas.microsoft.com/office/drawing/2014/main" id="{8C7E0709-B3AA-4FA7-9D84-3E24C0FCB3AD}"/>
              </a:ext>
            </a:extLst>
          </p:cNvPr>
          <p:cNvSpPr/>
          <p:nvPr/>
        </p:nvSpPr>
        <p:spPr>
          <a:xfrm>
            <a:off x="2068088" y="5047342"/>
            <a:ext cx="2840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200" b="1" dirty="0"/>
              <a:t>N</a:t>
            </a:r>
          </a:p>
        </p:txBody>
      </p:sp>
      <p:sp>
        <p:nvSpPr>
          <p:cNvPr id="96" name="Rechteck 95">
            <a:extLst>
              <a:ext uri="{FF2B5EF4-FFF2-40B4-BE49-F238E27FC236}">
                <a16:creationId xmlns:a16="http://schemas.microsoft.com/office/drawing/2014/main" id="{48147DAD-056B-44C7-84EA-3D3BEF0C6CCD}"/>
              </a:ext>
            </a:extLst>
          </p:cNvPr>
          <p:cNvSpPr/>
          <p:nvPr/>
        </p:nvSpPr>
        <p:spPr>
          <a:xfrm>
            <a:off x="1864021" y="2935801"/>
            <a:ext cx="2648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200" b="1" dirty="0"/>
              <a:t>P</a:t>
            </a:r>
          </a:p>
        </p:txBody>
      </p:sp>
      <p:sp>
        <p:nvSpPr>
          <p:cNvPr id="98" name="Rechteck 97">
            <a:extLst>
              <a:ext uri="{FF2B5EF4-FFF2-40B4-BE49-F238E27FC236}">
                <a16:creationId xmlns:a16="http://schemas.microsoft.com/office/drawing/2014/main" id="{5174A8ED-98DB-41F3-93D0-D967D7A83D8A}"/>
              </a:ext>
            </a:extLst>
          </p:cNvPr>
          <p:cNvSpPr/>
          <p:nvPr/>
        </p:nvSpPr>
        <p:spPr>
          <a:xfrm>
            <a:off x="1305385" y="3046542"/>
            <a:ext cx="2648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200" b="1" dirty="0"/>
              <a:t>P</a:t>
            </a:r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06303287-F477-4AE8-A1A2-9A4E43129D7C}"/>
              </a:ext>
            </a:extLst>
          </p:cNvPr>
          <p:cNvSpPr/>
          <p:nvPr/>
        </p:nvSpPr>
        <p:spPr>
          <a:xfrm>
            <a:off x="2066494" y="3383355"/>
            <a:ext cx="2648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200" b="1" dirty="0"/>
              <a:t>P</a:t>
            </a:r>
          </a:p>
        </p:txBody>
      </p:sp>
      <p:sp>
        <p:nvSpPr>
          <p:cNvPr id="100" name="Rechteck 99">
            <a:extLst>
              <a:ext uri="{FF2B5EF4-FFF2-40B4-BE49-F238E27FC236}">
                <a16:creationId xmlns:a16="http://schemas.microsoft.com/office/drawing/2014/main" id="{32FC861F-DDA7-4675-AB04-53F1A376F68B}"/>
              </a:ext>
            </a:extLst>
          </p:cNvPr>
          <p:cNvSpPr/>
          <p:nvPr/>
        </p:nvSpPr>
        <p:spPr>
          <a:xfrm>
            <a:off x="2712310" y="3435416"/>
            <a:ext cx="2648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200" b="1" dirty="0"/>
              <a:t>P</a:t>
            </a:r>
          </a:p>
        </p:txBody>
      </p:sp>
      <p:sp>
        <p:nvSpPr>
          <p:cNvPr id="102" name="Rechteck 101">
            <a:extLst>
              <a:ext uri="{FF2B5EF4-FFF2-40B4-BE49-F238E27FC236}">
                <a16:creationId xmlns:a16="http://schemas.microsoft.com/office/drawing/2014/main" id="{90104B5A-D0C1-463C-93A1-D721D4D97BD2}"/>
              </a:ext>
            </a:extLst>
          </p:cNvPr>
          <p:cNvSpPr/>
          <p:nvPr/>
        </p:nvSpPr>
        <p:spPr>
          <a:xfrm>
            <a:off x="2379375" y="3172444"/>
            <a:ext cx="2840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200" b="1" dirty="0"/>
              <a:t>N</a:t>
            </a:r>
          </a:p>
        </p:txBody>
      </p:sp>
      <p:sp>
        <p:nvSpPr>
          <p:cNvPr id="105" name="Rechteck 104">
            <a:extLst>
              <a:ext uri="{FF2B5EF4-FFF2-40B4-BE49-F238E27FC236}">
                <a16:creationId xmlns:a16="http://schemas.microsoft.com/office/drawing/2014/main" id="{AFD88C8E-537F-4EA1-B9C9-AE139CAB9A98}"/>
              </a:ext>
            </a:extLst>
          </p:cNvPr>
          <p:cNvSpPr/>
          <p:nvPr/>
        </p:nvSpPr>
        <p:spPr>
          <a:xfrm>
            <a:off x="2199724" y="2023077"/>
            <a:ext cx="2648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200" b="1" dirty="0"/>
              <a:t>P</a:t>
            </a:r>
          </a:p>
        </p:txBody>
      </p:sp>
      <p:sp>
        <p:nvSpPr>
          <p:cNvPr id="106" name="Rechteck 105">
            <a:extLst>
              <a:ext uri="{FF2B5EF4-FFF2-40B4-BE49-F238E27FC236}">
                <a16:creationId xmlns:a16="http://schemas.microsoft.com/office/drawing/2014/main" id="{26C18ABD-E0F5-4891-A982-337905FCDE8F}"/>
              </a:ext>
            </a:extLst>
          </p:cNvPr>
          <p:cNvSpPr/>
          <p:nvPr/>
        </p:nvSpPr>
        <p:spPr>
          <a:xfrm>
            <a:off x="2726282" y="1951816"/>
            <a:ext cx="2648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200" b="1" dirty="0"/>
              <a:t>P</a:t>
            </a:r>
          </a:p>
        </p:txBody>
      </p:sp>
      <p:sp>
        <p:nvSpPr>
          <p:cNvPr id="107" name="Rechteck 106">
            <a:extLst>
              <a:ext uri="{FF2B5EF4-FFF2-40B4-BE49-F238E27FC236}">
                <a16:creationId xmlns:a16="http://schemas.microsoft.com/office/drawing/2014/main" id="{4A75F797-A87F-46B1-9102-2B97D15D0D27}"/>
              </a:ext>
            </a:extLst>
          </p:cNvPr>
          <p:cNvSpPr/>
          <p:nvPr/>
        </p:nvSpPr>
        <p:spPr>
          <a:xfrm>
            <a:off x="2275686" y="1745188"/>
            <a:ext cx="2648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200" b="1" dirty="0"/>
              <a:t>P</a:t>
            </a:r>
          </a:p>
        </p:txBody>
      </p:sp>
      <p:sp>
        <p:nvSpPr>
          <p:cNvPr id="108" name="Rechteck 107">
            <a:extLst>
              <a:ext uri="{FF2B5EF4-FFF2-40B4-BE49-F238E27FC236}">
                <a16:creationId xmlns:a16="http://schemas.microsoft.com/office/drawing/2014/main" id="{560BE409-1151-4E9C-B256-F4EF8DEB1440}"/>
              </a:ext>
            </a:extLst>
          </p:cNvPr>
          <p:cNvSpPr/>
          <p:nvPr/>
        </p:nvSpPr>
        <p:spPr>
          <a:xfrm>
            <a:off x="1644926" y="1110578"/>
            <a:ext cx="2840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200" b="1" dirty="0"/>
              <a:t>N</a:t>
            </a:r>
          </a:p>
        </p:txBody>
      </p:sp>
      <p:sp>
        <p:nvSpPr>
          <p:cNvPr id="109" name="Rechteck 108">
            <a:extLst>
              <a:ext uri="{FF2B5EF4-FFF2-40B4-BE49-F238E27FC236}">
                <a16:creationId xmlns:a16="http://schemas.microsoft.com/office/drawing/2014/main" id="{F6449901-F74A-407C-8CC0-CA15E39314B4}"/>
              </a:ext>
            </a:extLst>
          </p:cNvPr>
          <p:cNvSpPr/>
          <p:nvPr/>
        </p:nvSpPr>
        <p:spPr>
          <a:xfrm>
            <a:off x="1950461" y="910497"/>
            <a:ext cx="2840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200" b="1" dirty="0"/>
              <a:t>N</a:t>
            </a:r>
          </a:p>
        </p:txBody>
      </p:sp>
      <p:cxnSp>
        <p:nvCxnSpPr>
          <p:cNvPr id="115" name="Gerader Verbinder 114">
            <a:extLst>
              <a:ext uri="{FF2B5EF4-FFF2-40B4-BE49-F238E27FC236}">
                <a16:creationId xmlns:a16="http://schemas.microsoft.com/office/drawing/2014/main" id="{62E57BD5-8159-4098-A67B-D5D929A83011}"/>
              </a:ext>
            </a:extLst>
          </p:cNvPr>
          <p:cNvCxnSpPr>
            <a:cxnSpLocks/>
          </p:cNvCxnSpPr>
          <p:nvPr/>
        </p:nvCxnSpPr>
        <p:spPr>
          <a:xfrm flipH="1">
            <a:off x="952500" y="3783673"/>
            <a:ext cx="21869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Gerader Verbinder 116">
            <a:extLst>
              <a:ext uri="{FF2B5EF4-FFF2-40B4-BE49-F238E27FC236}">
                <a16:creationId xmlns:a16="http://schemas.microsoft.com/office/drawing/2014/main" id="{91DDFC65-AA01-4A7C-889E-100687B57A5D}"/>
              </a:ext>
            </a:extLst>
          </p:cNvPr>
          <p:cNvCxnSpPr>
            <a:cxnSpLocks/>
          </p:cNvCxnSpPr>
          <p:nvPr/>
        </p:nvCxnSpPr>
        <p:spPr>
          <a:xfrm flipV="1">
            <a:off x="2045970" y="4207969"/>
            <a:ext cx="0" cy="11166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Gerader Verbinder 119">
            <a:extLst>
              <a:ext uri="{FF2B5EF4-FFF2-40B4-BE49-F238E27FC236}">
                <a16:creationId xmlns:a16="http://schemas.microsoft.com/office/drawing/2014/main" id="{A98AE381-46F5-45AF-935A-D9A186782544}"/>
              </a:ext>
            </a:extLst>
          </p:cNvPr>
          <p:cNvCxnSpPr>
            <a:cxnSpLocks/>
          </p:cNvCxnSpPr>
          <p:nvPr/>
        </p:nvCxnSpPr>
        <p:spPr>
          <a:xfrm>
            <a:off x="1470660" y="784860"/>
            <a:ext cx="16687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Gerader Verbinder 121">
            <a:extLst>
              <a:ext uri="{FF2B5EF4-FFF2-40B4-BE49-F238E27FC236}">
                <a16:creationId xmlns:a16="http://schemas.microsoft.com/office/drawing/2014/main" id="{AF87F976-EA72-4AF9-BAD5-59D5A778A0E4}"/>
              </a:ext>
            </a:extLst>
          </p:cNvPr>
          <p:cNvCxnSpPr/>
          <p:nvPr/>
        </p:nvCxnSpPr>
        <p:spPr>
          <a:xfrm>
            <a:off x="1470660" y="308624"/>
            <a:ext cx="0" cy="11166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Gerader Verbinder 123">
            <a:extLst>
              <a:ext uri="{FF2B5EF4-FFF2-40B4-BE49-F238E27FC236}">
                <a16:creationId xmlns:a16="http://schemas.microsoft.com/office/drawing/2014/main" id="{530E89C7-46AC-441D-85E8-AD6F9F091EEF}"/>
              </a:ext>
            </a:extLst>
          </p:cNvPr>
          <p:cNvCxnSpPr>
            <a:cxnSpLocks/>
          </p:cNvCxnSpPr>
          <p:nvPr/>
        </p:nvCxnSpPr>
        <p:spPr>
          <a:xfrm>
            <a:off x="2128837" y="1611973"/>
            <a:ext cx="0" cy="9372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82972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8539155A-4E49-48D6-B5B0-B945471030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2275" y="2071687"/>
            <a:ext cx="6267450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3631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9C39A6A9-6239-47C8-9B71-B13B1FEED2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1675" y="1498483"/>
            <a:ext cx="4124325" cy="2971800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F16691B7-6714-4978-8F5B-32048660F2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7894" y="1498483"/>
            <a:ext cx="3486150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998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hteck 72">
            <a:extLst>
              <a:ext uri="{FF2B5EF4-FFF2-40B4-BE49-F238E27FC236}">
                <a16:creationId xmlns:a16="http://schemas.microsoft.com/office/drawing/2014/main" id="{CFE8FEB3-F16A-40B1-9295-3BC87BA41B53}"/>
              </a:ext>
            </a:extLst>
          </p:cNvPr>
          <p:cNvSpPr/>
          <p:nvPr/>
        </p:nvSpPr>
        <p:spPr>
          <a:xfrm>
            <a:off x="992580" y="968830"/>
            <a:ext cx="4926563" cy="3452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GESIS</a:t>
            </a:r>
          </a:p>
        </p:txBody>
      </p:sp>
      <p:sp>
        <p:nvSpPr>
          <p:cNvPr id="85" name="Rechteck 84">
            <a:extLst>
              <a:ext uri="{FF2B5EF4-FFF2-40B4-BE49-F238E27FC236}">
                <a16:creationId xmlns:a16="http://schemas.microsoft.com/office/drawing/2014/main" id="{25C15757-D9C9-4A9A-AB0F-F1AFEA8139A6}"/>
              </a:ext>
            </a:extLst>
          </p:cNvPr>
          <p:cNvSpPr/>
          <p:nvPr/>
        </p:nvSpPr>
        <p:spPr>
          <a:xfrm>
            <a:off x="2476145" y="2537151"/>
            <a:ext cx="3442997" cy="3452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GBS </a:t>
            </a:r>
            <a:r>
              <a:rPr lang="de-DE" dirty="0">
                <a:solidFill>
                  <a:schemeClr val="tx1"/>
                </a:solidFill>
              </a:rPr>
              <a:t>Subgroups</a:t>
            </a:r>
            <a:r>
              <a:rPr lang="de-DE" b="1" dirty="0">
                <a:solidFill>
                  <a:schemeClr val="tx1"/>
                </a:solidFill>
              </a:rPr>
              <a:t> </a:t>
            </a:r>
            <a:r>
              <a:rPr lang="de-DE" dirty="0">
                <a:solidFill>
                  <a:schemeClr val="tx1"/>
                </a:solidFill>
              </a:rPr>
              <a:t>oversampled</a:t>
            </a: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0663B64D-EEC3-4231-A039-06BF5772B80D}"/>
              </a:ext>
            </a:extLst>
          </p:cNvPr>
          <p:cNvSpPr/>
          <p:nvPr/>
        </p:nvSpPr>
        <p:spPr>
          <a:xfrm>
            <a:off x="992579" y="3296048"/>
            <a:ext cx="4926563" cy="6717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b="1" dirty="0">
                <a:solidFill>
                  <a:schemeClr val="tx1"/>
                </a:solidFill>
              </a:rPr>
              <a:t>Machine Learning</a:t>
            </a:r>
          </a:p>
          <a:p>
            <a:r>
              <a:rPr lang="de-DE" dirty="0">
                <a:solidFill>
                  <a:schemeClr val="tx1"/>
                </a:solidFill>
              </a:rPr>
              <a:t>Decision Boundary between GESIS and GBS</a:t>
            </a:r>
          </a:p>
        </p:txBody>
      </p:sp>
      <p:sp>
        <p:nvSpPr>
          <p:cNvPr id="88" name="Pfeil: nach unten 87">
            <a:extLst>
              <a:ext uri="{FF2B5EF4-FFF2-40B4-BE49-F238E27FC236}">
                <a16:creationId xmlns:a16="http://schemas.microsoft.com/office/drawing/2014/main" id="{52440E41-E01B-4620-9510-FA7A53671820}"/>
              </a:ext>
            </a:extLst>
          </p:cNvPr>
          <p:cNvSpPr/>
          <p:nvPr/>
        </p:nvSpPr>
        <p:spPr>
          <a:xfrm>
            <a:off x="5003611" y="2976080"/>
            <a:ext cx="158620" cy="24259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9" name="Rechteck 88">
            <a:extLst>
              <a:ext uri="{FF2B5EF4-FFF2-40B4-BE49-F238E27FC236}">
                <a16:creationId xmlns:a16="http://schemas.microsoft.com/office/drawing/2014/main" id="{ACC37D23-6F5A-4C3F-891B-BAD1D399F9C6}"/>
              </a:ext>
            </a:extLst>
          </p:cNvPr>
          <p:cNvSpPr/>
          <p:nvPr/>
        </p:nvSpPr>
        <p:spPr>
          <a:xfrm>
            <a:off x="992579" y="4122588"/>
            <a:ext cx="430002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GESIS: positive class</a:t>
            </a:r>
          </a:p>
          <a:p>
            <a:r>
              <a:rPr lang="de-DE" dirty="0"/>
              <a:t>GBS: negative class</a:t>
            </a:r>
          </a:p>
          <a:p>
            <a:endParaRPr lang="de-DE" dirty="0"/>
          </a:p>
          <a:p>
            <a:r>
              <a:rPr lang="de-DE" dirty="0"/>
              <a:t>True Negatives are removed from Result Set</a:t>
            </a:r>
          </a:p>
        </p:txBody>
      </p:sp>
      <p:sp>
        <p:nvSpPr>
          <p:cNvPr id="90" name="Pfeil: nach unten 89">
            <a:extLst>
              <a:ext uri="{FF2B5EF4-FFF2-40B4-BE49-F238E27FC236}">
                <a16:creationId xmlns:a16="http://schemas.microsoft.com/office/drawing/2014/main" id="{BDE9B4BF-52A0-45B0-B073-31D3CB1E8E6F}"/>
              </a:ext>
            </a:extLst>
          </p:cNvPr>
          <p:cNvSpPr/>
          <p:nvPr/>
        </p:nvSpPr>
        <p:spPr>
          <a:xfrm>
            <a:off x="1849148" y="1401147"/>
            <a:ext cx="158612" cy="1803143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3245F824-F572-4EEA-8934-EFD8E0913739}"/>
              </a:ext>
            </a:extLst>
          </p:cNvPr>
          <p:cNvSpPr/>
          <p:nvPr/>
        </p:nvSpPr>
        <p:spPr>
          <a:xfrm>
            <a:off x="6096001" y="968830"/>
            <a:ext cx="4926563" cy="3452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GESIS</a:t>
            </a: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E2F06262-A732-4513-AFFA-22B2AA5070DB}"/>
              </a:ext>
            </a:extLst>
          </p:cNvPr>
          <p:cNvSpPr/>
          <p:nvPr/>
        </p:nvSpPr>
        <p:spPr>
          <a:xfrm>
            <a:off x="6096001" y="1746381"/>
            <a:ext cx="3368348" cy="3452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GESIS-1                </a:t>
            </a: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379C5E1F-ABD5-4415-97E0-84ACE36EABE6}"/>
              </a:ext>
            </a:extLst>
          </p:cNvPr>
          <p:cNvSpPr/>
          <p:nvPr/>
        </p:nvSpPr>
        <p:spPr>
          <a:xfrm>
            <a:off x="9613642" y="1746380"/>
            <a:ext cx="1408922" cy="3452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GESIS-2                  </a:t>
            </a:r>
          </a:p>
        </p:txBody>
      </p:sp>
      <p:sp>
        <p:nvSpPr>
          <p:cNvPr id="36" name="Pfeil: nach unten 35">
            <a:extLst>
              <a:ext uri="{FF2B5EF4-FFF2-40B4-BE49-F238E27FC236}">
                <a16:creationId xmlns:a16="http://schemas.microsoft.com/office/drawing/2014/main" id="{E554B537-5D02-4341-8E05-0FD42C8D513C}"/>
              </a:ext>
            </a:extLst>
          </p:cNvPr>
          <p:cNvSpPr/>
          <p:nvPr/>
        </p:nvSpPr>
        <p:spPr>
          <a:xfrm>
            <a:off x="6952568" y="1408922"/>
            <a:ext cx="158620" cy="24259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Pfeil: nach unten 37">
            <a:extLst>
              <a:ext uri="{FF2B5EF4-FFF2-40B4-BE49-F238E27FC236}">
                <a16:creationId xmlns:a16="http://schemas.microsoft.com/office/drawing/2014/main" id="{F72A63CF-2147-40A5-BE0A-E6FB738F64AE}"/>
              </a:ext>
            </a:extLst>
          </p:cNvPr>
          <p:cNvSpPr/>
          <p:nvPr/>
        </p:nvSpPr>
        <p:spPr>
          <a:xfrm>
            <a:off x="10094167" y="2210968"/>
            <a:ext cx="158620" cy="24259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6107B438-71E7-4A75-83D7-F32A0D07FF20}"/>
              </a:ext>
            </a:extLst>
          </p:cNvPr>
          <p:cNvSpPr txBox="1"/>
          <p:nvPr/>
        </p:nvSpPr>
        <p:spPr>
          <a:xfrm>
            <a:off x="10244427" y="2143911"/>
            <a:ext cx="786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/>
              <a:t>Smote</a:t>
            </a:r>
          </a:p>
        </p:txBody>
      </p: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85EF391F-9764-47D3-879A-E98D8991CAB9}"/>
              </a:ext>
            </a:extLst>
          </p:cNvPr>
          <p:cNvCxnSpPr>
            <a:cxnSpLocks/>
          </p:cNvCxnSpPr>
          <p:nvPr/>
        </p:nvCxnSpPr>
        <p:spPr>
          <a:xfrm>
            <a:off x="6096001" y="1080796"/>
            <a:ext cx="0" cy="94239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E9C9CDD6-CE66-484D-BC86-D02B0D9BED3A}"/>
              </a:ext>
            </a:extLst>
          </p:cNvPr>
          <p:cNvCxnSpPr>
            <a:cxnSpLocks/>
          </p:cNvCxnSpPr>
          <p:nvPr/>
        </p:nvCxnSpPr>
        <p:spPr>
          <a:xfrm>
            <a:off x="9464349" y="968830"/>
            <a:ext cx="0" cy="105435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r Verbinder 45">
            <a:extLst>
              <a:ext uri="{FF2B5EF4-FFF2-40B4-BE49-F238E27FC236}">
                <a16:creationId xmlns:a16="http://schemas.microsoft.com/office/drawing/2014/main" id="{3F515389-3E7B-41E3-BCA7-0C0B699EEAB4}"/>
              </a:ext>
            </a:extLst>
          </p:cNvPr>
          <p:cNvCxnSpPr>
            <a:cxnSpLocks/>
          </p:cNvCxnSpPr>
          <p:nvPr/>
        </p:nvCxnSpPr>
        <p:spPr>
          <a:xfrm>
            <a:off x="11022564" y="1149220"/>
            <a:ext cx="0" cy="94239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B8C147E8-FDA3-4763-9A32-77BBC2E16635}"/>
              </a:ext>
            </a:extLst>
          </p:cNvPr>
          <p:cNvCxnSpPr>
            <a:cxnSpLocks/>
          </p:cNvCxnSpPr>
          <p:nvPr/>
        </p:nvCxnSpPr>
        <p:spPr>
          <a:xfrm>
            <a:off x="9613642" y="976605"/>
            <a:ext cx="0" cy="94239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r Verbinder 47">
            <a:extLst>
              <a:ext uri="{FF2B5EF4-FFF2-40B4-BE49-F238E27FC236}">
                <a16:creationId xmlns:a16="http://schemas.microsoft.com/office/drawing/2014/main" id="{B41C9AB8-D3AD-446C-9F7D-E98E828CC279}"/>
              </a:ext>
            </a:extLst>
          </p:cNvPr>
          <p:cNvCxnSpPr>
            <a:cxnSpLocks/>
            <a:endCxn id="54" idx="1"/>
          </p:cNvCxnSpPr>
          <p:nvPr/>
        </p:nvCxnSpPr>
        <p:spPr>
          <a:xfrm flipH="1">
            <a:off x="7587971" y="2091611"/>
            <a:ext cx="2053236" cy="62593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r Verbinder 52">
            <a:extLst>
              <a:ext uri="{FF2B5EF4-FFF2-40B4-BE49-F238E27FC236}">
                <a16:creationId xmlns:a16="http://schemas.microsoft.com/office/drawing/2014/main" id="{BC7C49B4-C802-44AA-A4A7-9541F987F801}"/>
              </a:ext>
            </a:extLst>
          </p:cNvPr>
          <p:cNvCxnSpPr>
            <a:cxnSpLocks/>
            <a:endCxn id="54" idx="3"/>
          </p:cNvCxnSpPr>
          <p:nvPr/>
        </p:nvCxnSpPr>
        <p:spPr>
          <a:xfrm>
            <a:off x="11022564" y="2091611"/>
            <a:ext cx="323456" cy="62593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hteck 53">
            <a:extLst>
              <a:ext uri="{FF2B5EF4-FFF2-40B4-BE49-F238E27FC236}">
                <a16:creationId xmlns:a16="http://schemas.microsoft.com/office/drawing/2014/main" id="{6E72D216-333B-49C1-AC5D-E119B54CB7B9}"/>
              </a:ext>
            </a:extLst>
          </p:cNvPr>
          <p:cNvSpPr/>
          <p:nvPr/>
        </p:nvSpPr>
        <p:spPr>
          <a:xfrm>
            <a:off x="7587971" y="2544926"/>
            <a:ext cx="3758049" cy="3452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GESIS-3 </a:t>
            </a:r>
            <a:r>
              <a:rPr lang="de-DE" dirty="0">
                <a:solidFill>
                  <a:schemeClr val="tx1"/>
                </a:solidFill>
              </a:rPr>
              <a:t>Subgroups</a:t>
            </a:r>
            <a:r>
              <a:rPr lang="de-DE" b="1" dirty="0">
                <a:solidFill>
                  <a:schemeClr val="tx1"/>
                </a:solidFill>
              </a:rPr>
              <a:t> </a:t>
            </a:r>
            <a:r>
              <a:rPr lang="de-DE" dirty="0">
                <a:solidFill>
                  <a:schemeClr val="tx1"/>
                </a:solidFill>
              </a:rPr>
              <a:t>oversampled</a:t>
            </a:r>
          </a:p>
        </p:txBody>
      </p:sp>
      <p:sp>
        <p:nvSpPr>
          <p:cNvPr id="55" name="Pfeil: nach unten 54">
            <a:extLst>
              <a:ext uri="{FF2B5EF4-FFF2-40B4-BE49-F238E27FC236}">
                <a16:creationId xmlns:a16="http://schemas.microsoft.com/office/drawing/2014/main" id="{E448ABE4-A21C-41CB-A17B-1984D4993439}"/>
              </a:ext>
            </a:extLst>
          </p:cNvPr>
          <p:cNvSpPr/>
          <p:nvPr/>
        </p:nvSpPr>
        <p:spPr>
          <a:xfrm>
            <a:off x="10080170" y="1414359"/>
            <a:ext cx="158620" cy="24259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FEB3E25B-FA32-4F61-B69C-B1B1DE996F33}"/>
              </a:ext>
            </a:extLst>
          </p:cNvPr>
          <p:cNvSpPr/>
          <p:nvPr/>
        </p:nvSpPr>
        <p:spPr>
          <a:xfrm>
            <a:off x="6096000" y="3296048"/>
            <a:ext cx="5250024" cy="6717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b="1" dirty="0">
                <a:solidFill>
                  <a:schemeClr val="tx1"/>
                </a:solidFill>
              </a:rPr>
              <a:t>Machine Learning</a:t>
            </a:r>
          </a:p>
          <a:p>
            <a:r>
              <a:rPr lang="de-DE" dirty="0">
                <a:solidFill>
                  <a:schemeClr val="tx1"/>
                </a:solidFill>
              </a:rPr>
              <a:t>Decision Boundary between GESIS-1 and GESIS-3</a:t>
            </a:r>
          </a:p>
        </p:txBody>
      </p:sp>
      <p:sp>
        <p:nvSpPr>
          <p:cNvPr id="57" name="Pfeil: nach unten 56">
            <a:extLst>
              <a:ext uri="{FF2B5EF4-FFF2-40B4-BE49-F238E27FC236}">
                <a16:creationId xmlns:a16="http://schemas.microsoft.com/office/drawing/2014/main" id="{F880F832-0E9E-4ED3-A723-965D8D7C45AC}"/>
              </a:ext>
            </a:extLst>
          </p:cNvPr>
          <p:cNvSpPr/>
          <p:nvPr/>
        </p:nvSpPr>
        <p:spPr>
          <a:xfrm>
            <a:off x="10094167" y="2983855"/>
            <a:ext cx="158620" cy="24259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45142AFD-14B3-4EA7-971C-6113473CC348}"/>
              </a:ext>
            </a:extLst>
          </p:cNvPr>
          <p:cNvSpPr/>
          <p:nvPr/>
        </p:nvSpPr>
        <p:spPr>
          <a:xfrm>
            <a:off x="6096000" y="4122588"/>
            <a:ext cx="430002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GESIS-1: positive class</a:t>
            </a:r>
          </a:p>
          <a:p>
            <a:r>
              <a:rPr lang="de-DE" dirty="0"/>
              <a:t>GESIS-3: negative class</a:t>
            </a:r>
          </a:p>
          <a:p>
            <a:endParaRPr lang="de-DE" dirty="0"/>
          </a:p>
          <a:p>
            <a:r>
              <a:rPr lang="de-DE" dirty="0"/>
              <a:t>True Negatives are removed from Result Set</a:t>
            </a:r>
          </a:p>
        </p:txBody>
      </p:sp>
      <p:sp>
        <p:nvSpPr>
          <p:cNvPr id="59" name="Pfeil: nach unten 58">
            <a:extLst>
              <a:ext uri="{FF2B5EF4-FFF2-40B4-BE49-F238E27FC236}">
                <a16:creationId xmlns:a16="http://schemas.microsoft.com/office/drawing/2014/main" id="{EC29ED8C-3B48-4856-B259-825F40887DAE}"/>
              </a:ext>
            </a:extLst>
          </p:cNvPr>
          <p:cNvSpPr/>
          <p:nvPr/>
        </p:nvSpPr>
        <p:spPr>
          <a:xfrm>
            <a:off x="6952568" y="2210967"/>
            <a:ext cx="145748" cy="1001097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1008CD53-D696-4C6F-93D8-EDB661D606EC}"/>
              </a:ext>
            </a:extLst>
          </p:cNvPr>
          <p:cNvSpPr txBox="1"/>
          <p:nvPr/>
        </p:nvSpPr>
        <p:spPr>
          <a:xfrm>
            <a:off x="7139987" y="1342251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/>
              <a:t>i.i.d.</a:t>
            </a: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B0271B95-A2BD-4119-8B87-29DEFACC60E0}"/>
              </a:ext>
            </a:extLst>
          </p:cNvPr>
          <p:cNvSpPr txBox="1"/>
          <p:nvPr/>
        </p:nvSpPr>
        <p:spPr>
          <a:xfrm>
            <a:off x="10273867" y="1363256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/>
              <a:t>i.i.d.</a:t>
            </a:r>
          </a:p>
        </p:txBody>
      </p:sp>
    </p:spTree>
    <p:extLst>
      <p:ext uri="{BB962C8B-B14F-4D97-AF65-F5344CB8AC3E}">
        <p14:creationId xmlns:p14="http://schemas.microsoft.com/office/powerpoint/2010/main" val="1380901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C3B44EFA-C864-460C-A52B-4EAC7A899F0B}"/>
              </a:ext>
            </a:extLst>
          </p:cNvPr>
          <p:cNvSpPr/>
          <p:nvPr/>
        </p:nvSpPr>
        <p:spPr>
          <a:xfrm>
            <a:off x="717989" y="982736"/>
            <a:ext cx="50183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000" dirty="0">
                <a:solidFill>
                  <a:srgbClr val="000000"/>
                </a:solidFill>
              </a:rPr>
              <a:t>Research Question</a:t>
            </a:r>
            <a:endParaRPr lang="de-DE" sz="2000" i="0" strike="noStrike" dirty="0">
              <a:solidFill>
                <a:srgbClr val="000000"/>
              </a:solidFill>
              <a:effectLst/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053A62D0-D7BE-44AE-9F5C-4C9C7F31E08A}"/>
              </a:ext>
            </a:extLst>
          </p:cNvPr>
          <p:cNvSpPr/>
          <p:nvPr/>
        </p:nvSpPr>
        <p:spPr>
          <a:xfrm>
            <a:off x="717989" y="3155216"/>
            <a:ext cx="50183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0000"/>
                </a:solidFill>
              </a:rPr>
              <a:t>Predicting </a:t>
            </a:r>
            <a:r>
              <a:rPr lang="de-DE" i="1" dirty="0">
                <a:solidFill>
                  <a:srgbClr val="000000"/>
                </a:solidFill>
              </a:rPr>
              <a:t>Political Participation</a:t>
            </a:r>
            <a:r>
              <a:rPr lang="de-DE" dirty="0">
                <a:solidFill>
                  <a:srgbClr val="000000"/>
                </a:solidFill>
              </a:rPr>
              <a:t> in </a:t>
            </a:r>
            <a:r>
              <a:rPr lang="de-DE" b="1" dirty="0">
                <a:solidFill>
                  <a:srgbClr val="000000"/>
                </a:solidFill>
              </a:rPr>
              <a:t>GESIS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30795C6C-30E6-441D-9066-D27507D4FF45}"/>
              </a:ext>
            </a:extLst>
          </p:cNvPr>
          <p:cNvSpPr/>
          <p:nvPr/>
        </p:nvSpPr>
        <p:spPr>
          <a:xfrm>
            <a:off x="717989" y="1314923"/>
            <a:ext cx="5018312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0000"/>
                </a:solidFill>
              </a:rPr>
              <a:t>Predicting </a:t>
            </a:r>
            <a:r>
              <a:rPr lang="de-DE" i="1" dirty="0">
                <a:solidFill>
                  <a:srgbClr val="000000"/>
                </a:solidFill>
              </a:rPr>
              <a:t>Political Participation</a:t>
            </a:r>
            <a:r>
              <a:rPr lang="de-DE" dirty="0">
                <a:solidFill>
                  <a:srgbClr val="000000"/>
                </a:solidFill>
              </a:rPr>
              <a:t> in </a:t>
            </a:r>
            <a:r>
              <a:rPr lang="de-DE" b="1" dirty="0">
                <a:solidFill>
                  <a:srgbClr val="000000"/>
                </a:solidFill>
              </a:rPr>
              <a:t>GBS</a:t>
            </a:r>
          </a:p>
          <a:p>
            <a:r>
              <a:rPr lang="de-DE" sz="1600" dirty="0">
                <a:solidFill>
                  <a:srgbClr val="000000"/>
                </a:solidFill>
              </a:rPr>
              <a:t>Feature Importance of</a:t>
            </a:r>
            <a:r>
              <a:rPr lang="de-DE" sz="1600" b="1" dirty="0">
                <a:solidFill>
                  <a:srgbClr val="000000"/>
                </a:solidFill>
              </a:rPr>
              <a:t> </a:t>
            </a:r>
            <a:r>
              <a:rPr lang="de-DE" sz="1600" i="1" dirty="0">
                <a:solidFill>
                  <a:srgbClr val="000000"/>
                </a:solidFill>
              </a:rPr>
              <a:t>Psychological Resilience</a:t>
            </a:r>
          </a:p>
          <a:p>
            <a:endParaRPr lang="de-DE" sz="1600" i="1" dirty="0">
              <a:solidFill>
                <a:srgbClr val="000000"/>
              </a:solidFill>
            </a:endParaRPr>
          </a:p>
          <a:p>
            <a:r>
              <a:rPr lang="de-DE" sz="1600" dirty="0">
                <a:solidFill>
                  <a:srgbClr val="000000"/>
                </a:solidFill>
                <a:sym typeface="Wingdings" panose="05000000000000000000" pitchFamily="2" charset="2"/>
              </a:rPr>
              <a:t></a:t>
            </a:r>
            <a:r>
              <a:rPr lang="de-DE" sz="1600" i="1" dirty="0">
                <a:solidFill>
                  <a:srgbClr val="000000"/>
                </a:solidFill>
                <a:sym typeface="Wingdings" panose="05000000000000000000" pitchFamily="2" charset="2"/>
              </a:rPr>
              <a:t> </a:t>
            </a:r>
            <a:r>
              <a:rPr lang="de-DE" sz="1600" dirty="0">
                <a:solidFill>
                  <a:srgbClr val="000000"/>
                </a:solidFill>
                <a:sym typeface="Wingdings" panose="05000000000000000000" pitchFamily="2" charset="2"/>
              </a:rPr>
              <a:t>Results</a:t>
            </a:r>
            <a:r>
              <a:rPr lang="de-DE" sz="1600" i="1" dirty="0">
                <a:solidFill>
                  <a:srgbClr val="000000"/>
                </a:solidFill>
                <a:sym typeface="Wingdings" panose="05000000000000000000" pitchFamily="2" charset="2"/>
              </a:rPr>
              <a:t> </a:t>
            </a:r>
            <a:r>
              <a:rPr lang="de-DE" sz="1600" dirty="0">
                <a:solidFill>
                  <a:srgbClr val="000000"/>
                </a:solidFill>
                <a:sym typeface="Wingdings" panose="05000000000000000000" pitchFamily="2" charset="2"/>
              </a:rPr>
              <a:t>might</a:t>
            </a:r>
            <a:r>
              <a:rPr lang="de-DE" sz="1600" i="1" dirty="0">
                <a:solidFill>
                  <a:srgbClr val="000000"/>
                </a:solidFill>
                <a:sym typeface="Wingdings" panose="05000000000000000000" pitchFamily="2" charset="2"/>
              </a:rPr>
              <a:t> </a:t>
            </a:r>
            <a:r>
              <a:rPr lang="de-DE" sz="1600" dirty="0">
                <a:solidFill>
                  <a:srgbClr val="000000"/>
                </a:solidFill>
                <a:sym typeface="Wingdings" panose="05000000000000000000" pitchFamily="2" charset="2"/>
              </a:rPr>
              <a:t>be</a:t>
            </a:r>
            <a:r>
              <a:rPr lang="de-DE" sz="1600" i="1" dirty="0">
                <a:solidFill>
                  <a:srgbClr val="000000"/>
                </a:solidFill>
                <a:sym typeface="Wingdings" panose="05000000000000000000" pitchFamily="2" charset="2"/>
              </a:rPr>
              <a:t> </a:t>
            </a:r>
            <a:r>
              <a:rPr lang="de-DE" sz="1600" dirty="0">
                <a:solidFill>
                  <a:srgbClr val="000000"/>
                </a:solidFill>
                <a:sym typeface="Wingdings" panose="05000000000000000000" pitchFamily="2" charset="2"/>
              </a:rPr>
              <a:t>biased</a:t>
            </a:r>
            <a:endParaRPr lang="de-DE" sz="1600" dirty="0">
              <a:solidFill>
                <a:srgbClr val="000000"/>
              </a:solidFill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B9237077-DCE0-4EA2-B4D2-C7BFD4865EE5}"/>
              </a:ext>
            </a:extLst>
          </p:cNvPr>
          <p:cNvSpPr/>
          <p:nvPr/>
        </p:nvSpPr>
        <p:spPr>
          <a:xfrm>
            <a:off x="717989" y="2755106"/>
            <a:ext cx="50183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000" dirty="0">
                <a:solidFill>
                  <a:srgbClr val="000000"/>
                </a:solidFill>
              </a:rPr>
              <a:t>Dataset Comparison</a:t>
            </a:r>
            <a:endParaRPr lang="de-DE" sz="2000" i="0" strike="noStrike" dirty="0">
              <a:solidFill>
                <a:srgbClr val="000000"/>
              </a:solidFill>
              <a:effectLst/>
            </a:endParaRP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652EDC61-23D2-4184-BD2B-5ACE5210DBBD}"/>
              </a:ext>
            </a:extLst>
          </p:cNvPr>
          <p:cNvSpPr/>
          <p:nvPr/>
        </p:nvSpPr>
        <p:spPr>
          <a:xfrm>
            <a:off x="5845158" y="1182791"/>
            <a:ext cx="50183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000" dirty="0">
                <a:solidFill>
                  <a:srgbClr val="000000"/>
                </a:solidFill>
              </a:rPr>
              <a:t>Maximal Representative Subsample of </a:t>
            </a:r>
            <a:r>
              <a:rPr lang="de-DE" sz="2000" b="1" dirty="0">
                <a:solidFill>
                  <a:srgbClr val="000000"/>
                </a:solidFill>
              </a:rPr>
              <a:t>GBS</a:t>
            </a:r>
            <a:endParaRPr lang="de-DE" sz="2000" b="1" i="0" strike="noStrike" dirty="0">
              <a:solidFill>
                <a:srgbClr val="000000"/>
              </a:solidFill>
              <a:effectLst/>
            </a:endParaRP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DC146DCF-CE67-4638-8B4E-E2320CF41965}"/>
              </a:ext>
            </a:extLst>
          </p:cNvPr>
          <p:cNvSpPr/>
          <p:nvPr/>
        </p:nvSpPr>
        <p:spPr>
          <a:xfrm>
            <a:off x="717989" y="4835842"/>
            <a:ext cx="512716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0000"/>
                </a:solidFill>
              </a:rPr>
              <a:t>Predicting </a:t>
            </a:r>
            <a:r>
              <a:rPr lang="de-DE" i="1" dirty="0">
                <a:solidFill>
                  <a:srgbClr val="000000"/>
                </a:solidFill>
              </a:rPr>
              <a:t>Political Participation</a:t>
            </a:r>
            <a:r>
              <a:rPr lang="de-DE" dirty="0">
                <a:solidFill>
                  <a:srgbClr val="000000"/>
                </a:solidFill>
              </a:rPr>
              <a:t> on subset of </a:t>
            </a:r>
            <a:r>
              <a:rPr lang="de-DE" b="1" dirty="0">
                <a:solidFill>
                  <a:srgbClr val="000000"/>
                </a:solidFill>
              </a:rPr>
              <a:t>GBS</a:t>
            </a:r>
          </a:p>
          <a:p>
            <a:r>
              <a:rPr lang="de-DE" sz="1600" dirty="0">
                <a:solidFill>
                  <a:srgbClr val="000000"/>
                </a:solidFill>
              </a:rPr>
              <a:t>Feature Importance of</a:t>
            </a:r>
            <a:r>
              <a:rPr lang="de-DE" sz="1600" b="1" dirty="0">
                <a:solidFill>
                  <a:srgbClr val="000000"/>
                </a:solidFill>
              </a:rPr>
              <a:t> </a:t>
            </a:r>
            <a:r>
              <a:rPr lang="de-DE" sz="1600" i="1" dirty="0">
                <a:solidFill>
                  <a:srgbClr val="000000"/>
                </a:solidFill>
              </a:rPr>
              <a:t>Psychological Resilience</a:t>
            </a:r>
          </a:p>
          <a:p>
            <a:endParaRPr lang="de-DE" sz="1600" i="1" dirty="0">
              <a:solidFill>
                <a:srgbClr val="000000"/>
              </a:solidFill>
            </a:endParaRPr>
          </a:p>
          <a:p>
            <a:r>
              <a:rPr lang="de-DE" sz="1600" dirty="0">
                <a:solidFill>
                  <a:srgbClr val="000000"/>
                </a:solidFill>
                <a:sym typeface="Wingdings" panose="05000000000000000000" pitchFamily="2" charset="2"/>
              </a:rPr>
              <a:t></a:t>
            </a:r>
            <a:r>
              <a:rPr lang="de-DE" sz="1600" i="1" dirty="0">
                <a:solidFill>
                  <a:srgbClr val="000000"/>
                </a:solidFill>
                <a:sym typeface="Wingdings" panose="05000000000000000000" pitchFamily="2" charset="2"/>
              </a:rPr>
              <a:t> </a:t>
            </a:r>
            <a:r>
              <a:rPr lang="de-DE" sz="1600" dirty="0">
                <a:solidFill>
                  <a:srgbClr val="000000"/>
                </a:solidFill>
                <a:sym typeface="Wingdings" panose="05000000000000000000" pitchFamily="2" charset="2"/>
              </a:rPr>
              <a:t>Results</a:t>
            </a:r>
            <a:r>
              <a:rPr lang="de-DE" sz="1600" i="1" dirty="0">
                <a:solidFill>
                  <a:srgbClr val="000000"/>
                </a:solidFill>
                <a:sym typeface="Wingdings" panose="05000000000000000000" pitchFamily="2" charset="2"/>
              </a:rPr>
              <a:t> </a:t>
            </a:r>
            <a:r>
              <a:rPr lang="de-DE" sz="1600" dirty="0">
                <a:solidFill>
                  <a:srgbClr val="000000"/>
                </a:solidFill>
                <a:sym typeface="Wingdings" panose="05000000000000000000" pitchFamily="2" charset="2"/>
              </a:rPr>
              <a:t>might</a:t>
            </a:r>
            <a:r>
              <a:rPr lang="de-DE" sz="1600" i="1" dirty="0">
                <a:solidFill>
                  <a:srgbClr val="000000"/>
                </a:solidFill>
                <a:sym typeface="Wingdings" panose="05000000000000000000" pitchFamily="2" charset="2"/>
              </a:rPr>
              <a:t> </a:t>
            </a:r>
            <a:r>
              <a:rPr lang="de-DE" sz="1600" dirty="0">
                <a:solidFill>
                  <a:srgbClr val="000000"/>
                </a:solidFill>
                <a:sym typeface="Wingdings" panose="05000000000000000000" pitchFamily="2" charset="2"/>
              </a:rPr>
              <a:t>be less</a:t>
            </a:r>
            <a:r>
              <a:rPr lang="de-DE" sz="1600" i="1" dirty="0">
                <a:solidFill>
                  <a:srgbClr val="000000"/>
                </a:solidFill>
                <a:sym typeface="Wingdings" panose="05000000000000000000" pitchFamily="2" charset="2"/>
              </a:rPr>
              <a:t> </a:t>
            </a:r>
            <a:r>
              <a:rPr lang="de-DE" sz="1600" dirty="0">
                <a:solidFill>
                  <a:srgbClr val="000000"/>
                </a:solidFill>
                <a:sym typeface="Wingdings" panose="05000000000000000000" pitchFamily="2" charset="2"/>
              </a:rPr>
              <a:t>biased</a:t>
            </a:r>
            <a:endParaRPr lang="de-DE" sz="1600" dirty="0">
              <a:solidFill>
                <a:srgbClr val="000000"/>
              </a:solidFill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5E26932A-5C41-4293-A4AA-069AB58AC02C}"/>
              </a:ext>
            </a:extLst>
          </p:cNvPr>
          <p:cNvSpPr/>
          <p:nvPr/>
        </p:nvSpPr>
        <p:spPr>
          <a:xfrm>
            <a:off x="717989" y="514703"/>
            <a:ext cx="50183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romanUcPeriod"/>
            </a:pPr>
            <a:r>
              <a:rPr lang="de-DE" sz="2000" b="1" dirty="0">
                <a:solidFill>
                  <a:srgbClr val="000000"/>
                </a:solidFill>
              </a:rPr>
              <a:t>Initial Data Analysis</a:t>
            </a:r>
            <a:endParaRPr lang="de-DE" sz="2000" b="1" i="0" strike="noStrike" dirty="0">
              <a:solidFill>
                <a:srgbClr val="000000"/>
              </a:solidFill>
              <a:effectLst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0391B683-AE2D-490E-A949-CC380BA47AE6}"/>
              </a:ext>
            </a:extLst>
          </p:cNvPr>
          <p:cNvSpPr/>
          <p:nvPr/>
        </p:nvSpPr>
        <p:spPr>
          <a:xfrm>
            <a:off x="717989" y="3980140"/>
            <a:ext cx="50183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000" dirty="0">
                <a:solidFill>
                  <a:srgbClr val="000000"/>
                </a:solidFill>
              </a:rPr>
              <a:t>… (after all is done; Results)</a:t>
            </a:r>
            <a:endParaRPr lang="de-DE" sz="2000" i="0" strike="noStrike" dirty="0">
              <a:solidFill>
                <a:srgbClr val="000000"/>
              </a:solidFill>
              <a:effectLst/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0D318CF7-61D8-4840-8DED-57DE22368538}"/>
              </a:ext>
            </a:extLst>
          </p:cNvPr>
          <p:cNvSpPr/>
          <p:nvPr/>
        </p:nvSpPr>
        <p:spPr>
          <a:xfrm>
            <a:off x="5736301" y="582626"/>
            <a:ext cx="50183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romanUcPeriod" startAt="2"/>
            </a:pPr>
            <a:r>
              <a:rPr lang="de-DE" sz="2000" b="1" dirty="0">
                <a:solidFill>
                  <a:srgbClr val="000000"/>
                </a:solidFill>
              </a:rPr>
              <a:t>Initial Data Analysis</a:t>
            </a:r>
            <a:endParaRPr lang="de-DE" sz="2000" b="1" i="0" strike="noStrike" dirty="0">
              <a:solidFill>
                <a:srgbClr val="000000"/>
              </a:solidFill>
              <a:effectLst/>
            </a:endParaRP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8C132A15-CF16-4711-BD71-32B592EFF03A}"/>
              </a:ext>
            </a:extLst>
          </p:cNvPr>
          <p:cNvSpPr/>
          <p:nvPr/>
        </p:nvSpPr>
        <p:spPr>
          <a:xfrm>
            <a:off x="5845158" y="1798875"/>
            <a:ext cx="6096000" cy="141577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dirty="0" err="1">
                <a:solidFill>
                  <a:srgbClr val="000000"/>
                </a:solidFill>
              </a:rPr>
              <a:t>Predicting</a:t>
            </a:r>
            <a:r>
              <a:rPr lang="de-DE" dirty="0">
                <a:solidFill>
                  <a:srgbClr val="000000"/>
                </a:solidFill>
              </a:rPr>
              <a:t> Survey </a:t>
            </a:r>
            <a:r>
              <a:rPr lang="de-DE" dirty="0" err="1">
                <a:solidFill>
                  <a:srgbClr val="000000"/>
                </a:solidFill>
              </a:rPr>
              <a:t>of</a:t>
            </a:r>
            <a:r>
              <a:rPr lang="de-DE" dirty="0">
                <a:solidFill>
                  <a:srgbClr val="000000"/>
                </a:solidFill>
              </a:rPr>
              <a:t> </a:t>
            </a:r>
            <a:r>
              <a:rPr lang="de-DE" dirty="0" err="1">
                <a:solidFill>
                  <a:srgbClr val="000000"/>
                </a:solidFill>
              </a:rPr>
              <a:t>Participants</a:t>
            </a:r>
            <a:endParaRPr lang="de-DE" dirty="0">
              <a:solidFill>
                <a:srgbClr val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0000"/>
                </a:solidFill>
              </a:rPr>
              <a:t>Binary Classification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0000"/>
                </a:solidFill>
              </a:rPr>
              <a:t>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rgbClr val="000000"/>
                </a:solidFill>
              </a:rPr>
              <a:t>Positive </a:t>
            </a:r>
            <a:r>
              <a:rPr lang="de-DE" sz="1600" dirty="0" err="1">
                <a:solidFill>
                  <a:srgbClr val="000000"/>
                </a:solidFill>
              </a:rPr>
              <a:t>Unlabeled</a:t>
            </a:r>
            <a:r>
              <a:rPr lang="de-DE" sz="1600" dirty="0">
                <a:solidFill>
                  <a:srgbClr val="000000"/>
                </a:solidFill>
              </a:rPr>
              <a:t> Learning</a:t>
            </a:r>
          </a:p>
          <a:p>
            <a:r>
              <a:rPr lang="de-DE" sz="1600" dirty="0">
                <a:solidFill>
                  <a:srgbClr val="000000"/>
                </a:solidFill>
              </a:rPr>
              <a:t>	</a:t>
            </a:r>
            <a:r>
              <a:rPr lang="de-DE" sz="1600" dirty="0" err="1">
                <a:solidFill>
                  <a:srgbClr val="000000"/>
                </a:solidFill>
              </a:rPr>
              <a:t>with</a:t>
            </a:r>
            <a:r>
              <a:rPr lang="de-DE" sz="1600" dirty="0">
                <a:solidFill>
                  <a:srgbClr val="000000"/>
                </a:solidFill>
              </a:rPr>
              <a:t> </a:t>
            </a:r>
            <a:r>
              <a:rPr lang="de-DE" sz="1600" dirty="0" err="1">
                <a:solidFill>
                  <a:srgbClr val="000000"/>
                </a:solidFill>
              </a:rPr>
              <a:t>adjusted</a:t>
            </a:r>
            <a:r>
              <a:rPr lang="de-DE" sz="1600" dirty="0">
                <a:solidFill>
                  <a:srgbClr val="000000"/>
                </a:solidFill>
              </a:rPr>
              <a:t> </a:t>
            </a:r>
            <a:r>
              <a:rPr lang="de-DE" sz="1600" dirty="0" err="1">
                <a:solidFill>
                  <a:srgbClr val="000000"/>
                </a:solidFill>
              </a:rPr>
              <a:t>evaluation</a:t>
            </a:r>
            <a:r>
              <a:rPr lang="de-DE" sz="1600" dirty="0">
                <a:solidFill>
                  <a:srgbClr val="000000"/>
                </a:solidFill>
              </a:rPr>
              <a:t> </a:t>
            </a:r>
            <a:r>
              <a:rPr lang="de-DE" sz="1600" dirty="0" err="1">
                <a:solidFill>
                  <a:srgbClr val="000000"/>
                </a:solidFill>
              </a:rPr>
              <a:t>metrics</a:t>
            </a:r>
            <a:endParaRPr lang="de-DE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6806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hteck 14">
                <a:extLst>
                  <a:ext uri="{FF2B5EF4-FFF2-40B4-BE49-F238E27FC236}">
                    <a16:creationId xmlns:a16="http://schemas.microsoft.com/office/drawing/2014/main" id="{AC9D0C92-4B4A-44E1-945D-506D488AF63C}"/>
                  </a:ext>
                </a:extLst>
              </p:cNvPr>
              <p:cNvSpPr/>
              <p:nvPr/>
            </p:nvSpPr>
            <p:spPr>
              <a:xfrm>
                <a:off x="3273384" y="3326396"/>
                <a:ext cx="1190786" cy="41854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de-DE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de-DE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de-DE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sz="1600" dirty="0">
                    <a:solidFill>
                      <a:schemeClr val="tx1"/>
                    </a:solidFill>
                  </a:rPr>
                  <a:t>Male</a:t>
                </a:r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Rechteck 14">
                <a:extLst>
                  <a:ext uri="{FF2B5EF4-FFF2-40B4-BE49-F238E27FC236}">
                    <a16:creationId xmlns:a16="http://schemas.microsoft.com/office/drawing/2014/main" id="{AC9D0C92-4B4A-44E1-945D-506D488AF6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3384" y="3326396"/>
                <a:ext cx="1190786" cy="418547"/>
              </a:xfrm>
              <a:prstGeom prst="rect">
                <a:avLst/>
              </a:prstGeom>
              <a:blipFill>
                <a:blip r:embed="rId2"/>
                <a:stretch>
                  <a:fillRect b="-704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hteck 15">
                <a:extLst>
                  <a:ext uri="{FF2B5EF4-FFF2-40B4-BE49-F238E27FC236}">
                    <a16:creationId xmlns:a16="http://schemas.microsoft.com/office/drawing/2014/main" id="{2079DA84-9DE6-4CE3-8A3B-961F9FDE3DCC}"/>
                  </a:ext>
                </a:extLst>
              </p:cNvPr>
              <p:cNvSpPr/>
              <p:nvPr/>
            </p:nvSpPr>
            <p:spPr>
              <a:xfrm>
                <a:off x="4745359" y="3326397"/>
                <a:ext cx="1340064" cy="41854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de-DE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de-DE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de-DE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sz="1600" dirty="0">
                    <a:solidFill>
                      <a:schemeClr val="tx1"/>
                    </a:solidFill>
                  </a:rPr>
                  <a:t>Female</a:t>
                </a:r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Rechteck 15">
                <a:extLst>
                  <a:ext uri="{FF2B5EF4-FFF2-40B4-BE49-F238E27FC236}">
                    <a16:creationId xmlns:a16="http://schemas.microsoft.com/office/drawing/2014/main" id="{2079DA84-9DE6-4CE3-8A3B-961F9FDE3D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5359" y="3326397"/>
                <a:ext cx="1340064" cy="418546"/>
              </a:xfrm>
              <a:prstGeom prst="rect">
                <a:avLst/>
              </a:prstGeom>
              <a:blipFill>
                <a:blip r:embed="rId3"/>
                <a:stretch>
                  <a:fillRect b="-704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DC3E7B02-D682-4F6F-B79F-A23B47A8CE24}"/>
              </a:ext>
            </a:extLst>
          </p:cNvPr>
          <p:cNvCxnSpPr>
            <a:cxnSpLocks/>
            <a:stCxn id="47" idx="2"/>
            <a:endCxn id="15" idx="0"/>
          </p:cNvCxnSpPr>
          <p:nvPr/>
        </p:nvCxnSpPr>
        <p:spPr>
          <a:xfrm flipH="1">
            <a:off x="3868777" y="2117703"/>
            <a:ext cx="10577" cy="1208693"/>
          </a:xfrm>
          <a:prstGeom prst="line">
            <a:avLst/>
          </a:prstGeom>
          <a:ln w="15875">
            <a:prstDash val="dash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84AE78D2-2521-4805-B88C-2B14F7556CF3}"/>
              </a:ext>
            </a:extLst>
          </p:cNvPr>
          <p:cNvCxnSpPr>
            <a:cxnSpLocks/>
            <a:stCxn id="48" idx="2"/>
            <a:endCxn id="16" idx="0"/>
          </p:cNvCxnSpPr>
          <p:nvPr/>
        </p:nvCxnSpPr>
        <p:spPr>
          <a:xfrm flipH="1">
            <a:off x="5415391" y="2117701"/>
            <a:ext cx="1" cy="1208696"/>
          </a:xfrm>
          <a:prstGeom prst="line">
            <a:avLst/>
          </a:prstGeom>
          <a:ln w="15875">
            <a:prstDash val="dash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hteck 29">
                <a:extLst>
                  <a:ext uri="{FF2B5EF4-FFF2-40B4-BE49-F238E27FC236}">
                    <a16:creationId xmlns:a16="http://schemas.microsoft.com/office/drawing/2014/main" id="{F967778E-2176-4701-88F1-BFDD23B644FD}"/>
                  </a:ext>
                </a:extLst>
              </p:cNvPr>
              <p:cNvSpPr/>
              <p:nvPr/>
            </p:nvSpPr>
            <p:spPr>
              <a:xfrm>
                <a:off x="6350203" y="3336849"/>
                <a:ext cx="1454547" cy="40809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de-DE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de-DE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de-DE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:r>
                  <a:rPr lang="de-DE" sz="1600" dirty="0">
                    <a:solidFill>
                      <a:schemeClr val="tx1"/>
                    </a:solidFill>
                  </a:rPr>
                  <a:t>Male</a:t>
                </a:r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Rechteck 29">
                <a:extLst>
                  <a:ext uri="{FF2B5EF4-FFF2-40B4-BE49-F238E27FC236}">
                    <a16:creationId xmlns:a16="http://schemas.microsoft.com/office/drawing/2014/main" id="{F967778E-2176-4701-88F1-BFDD23B644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0203" y="3336849"/>
                <a:ext cx="1454547" cy="408094"/>
              </a:xfrm>
              <a:prstGeom prst="rect">
                <a:avLst/>
              </a:prstGeom>
              <a:blipFill>
                <a:blip r:embed="rId4"/>
                <a:stretch>
                  <a:fillRect b="-714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hteck 30">
                <a:extLst>
                  <a:ext uri="{FF2B5EF4-FFF2-40B4-BE49-F238E27FC236}">
                    <a16:creationId xmlns:a16="http://schemas.microsoft.com/office/drawing/2014/main" id="{4A0DD36F-52CB-4AFE-B88D-C8565DB3F1D7}"/>
                  </a:ext>
                </a:extLst>
              </p:cNvPr>
              <p:cNvSpPr/>
              <p:nvPr/>
            </p:nvSpPr>
            <p:spPr>
              <a:xfrm>
                <a:off x="8069543" y="3329782"/>
                <a:ext cx="1679197" cy="40809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de-DE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de-DE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de-DE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de-DE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de-DE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sz="1600" dirty="0">
                    <a:solidFill>
                      <a:schemeClr val="tx1"/>
                    </a:solidFill>
                  </a:rPr>
                  <a:t>Female</a:t>
                </a:r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Rechteck 30">
                <a:extLst>
                  <a:ext uri="{FF2B5EF4-FFF2-40B4-BE49-F238E27FC236}">
                    <a16:creationId xmlns:a16="http://schemas.microsoft.com/office/drawing/2014/main" id="{4A0DD36F-52CB-4AFE-B88D-C8565DB3F1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9543" y="3329782"/>
                <a:ext cx="1679197" cy="408094"/>
              </a:xfrm>
              <a:prstGeom prst="rect">
                <a:avLst/>
              </a:prstGeom>
              <a:blipFill>
                <a:blip r:embed="rId5"/>
                <a:stretch>
                  <a:fillRect b="-714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A5C8DD73-7A8F-4579-8D12-C46005484090}"/>
              </a:ext>
            </a:extLst>
          </p:cNvPr>
          <p:cNvCxnSpPr>
            <a:cxnSpLocks/>
            <a:stCxn id="77" idx="2"/>
            <a:endCxn id="30" idx="0"/>
          </p:cNvCxnSpPr>
          <p:nvPr/>
        </p:nvCxnSpPr>
        <p:spPr>
          <a:xfrm flipH="1">
            <a:off x="7077477" y="2117700"/>
            <a:ext cx="13769" cy="1219149"/>
          </a:xfrm>
          <a:prstGeom prst="line">
            <a:avLst/>
          </a:prstGeom>
          <a:ln w="15875">
            <a:prstDash val="dash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3D857AF2-4CA3-42F4-8CC5-8C298C8BFD08}"/>
              </a:ext>
            </a:extLst>
          </p:cNvPr>
          <p:cNvCxnSpPr>
            <a:cxnSpLocks/>
            <a:stCxn id="78" idx="2"/>
            <a:endCxn id="31" idx="0"/>
          </p:cNvCxnSpPr>
          <p:nvPr/>
        </p:nvCxnSpPr>
        <p:spPr>
          <a:xfrm>
            <a:off x="8901993" y="2117158"/>
            <a:ext cx="7149" cy="1212624"/>
          </a:xfrm>
          <a:prstGeom prst="line">
            <a:avLst/>
          </a:prstGeom>
          <a:ln w="15875">
            <a:prstDash val="dash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hteck 39">
                <a:extLst>
                  <a:ext uri="{FF2B5EF4-FFF2-40B4-BE49-F238E27FC236}">
                    <a16:creationId xmlns:a16="http://schemas.microsoft.com/office/drawing/2014/main" id="{F88421A3-8FF1-45F1-AC2C-8AEC5F06D6E7}"/>
                  </a:ext>
                </a:extLst>
              </p:cNvPr>
              <p:cNvSpPr/>
              <p:nvPr/>
            </p:nvSpPr>
            <p:spPr>
              <a:xfrm>
                <a:off x="6486052" y="4541580"/>
                <a:ext cx="1182848" cy="43669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de-DE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de-DE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de-DE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sz="1600" dirty="0">
                    <a:solidFill>
                      <a:schemeClr val="tx1"/>
                    </a:solidFill>
                  </a:rPr>
                  <a:t>Male</a:t>
                </a:r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Rechteck 39">
                <a:extLst>
                  <a:ext uri="{FF2B5EF4-FFF2-40B4-BE49-F238E27FC236}">
                    <a16:creationId xmlns:a16="http://schemas.microsoft.com/office/drawing/2014/main" id="{F88421A3-8FF1-45F1-AC2C-8AEC5F06D6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6052" y="4541580"/>
                <a:ext cx="1182848" cy="436690"/>
              </a:xfrm>
              <a:prstGeom prst="rect">
                <a:avLst/>
              </a:prstGeom>
              <a:blipFill>
                <a:blip r:embed="rId6"/>
                <a:stretch>
                  <a:fillRect b="-266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hteck 40">
                <a:extLst>
                  <a:ext uri="{FF2B5EF4-FFF2-40B4-BE49-F238E27FC236}">
                    <a16:creationId xmlns:a16="http://schemas.microsoft.com/office/drawing/2014/main" id="{E91309B4-F72F-4F4B-ADB2-6D6F065C1B27}"/>
                  </a:ext>
                </a:extLst>
              </p:cNvPr>
              <p:cNvSpPr/>
              <p:nvPr/>
            </p:nvSpPr>
            <p:spPr>
              <a:xfrm>
                <a:off x="8115750" y="4541581"/>
                <a:ext cx="1586783" cy="43668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de-DE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de-DE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de-DE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de-DE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de-DE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sz="1600" dirty="0">
                    <a:solidFill>
                      <a:schemeClr val="tx1"/>
                    </a:solidFill>
                  </a:rPr>
                  <a:t>Female</a:t>
                </a:r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echteck 40">
                <a:extLst>
                  <a:ext uri="{FF2B5EF4-FFF2-40B4-BE49-F238E27FC236}">
                    <a16:creationId xmlns:a16="http://schemas.microsoft.com/office/drawing/2014/main" id="{E91309B4-F72F-4F4B-ADB2-6D6F065C1B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5750" y="4541581"/>
                <a:ext cx="1586783" cy="436689"/>
              </a:xfrm>
              <a:prstGeom prst="rect">
                <a:avLst/>
              </a:prstGeom>
              <a:blipFill>
                <a:blip r:embed="rId7"/>
                <a:stretch>
                  <a:fillRect b="-266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Gerader Verbinder 42">
            <a:extLst>
              <a:ext uri="{FF2B5EF4-FFF2-40B4-BE49-F238E27FC236}">
                <a16:creationId xmlns:a16="http://schemas.microsoft.com/office/drawing/2014/main" id="{DB33BB10-5F92-4FD3-97BF-C2BBADC403F6}"/>
              </a:ext>
            </a:extLst>
          </p:cNvPr>
          <p:cNvCxnSpPr>
            <a:cxnSpLocks/>
            <a:stCxn id="30" idx="2"/>
            <a:endCxn id="40" idx="0"/>
          </p:cNvCxnSpPr>
          <p:nvPr/>
        </p:nvCxnSpPr>
        <p:spPr>
          <a:xfrm flipH="1">
            <a:off x="7077476" y="3744943"/>
            <a:ext cx="1" cy="796637"/>
          </a:xfrm>
          <a:prstGeom prst="line">
            <a:avLst/>
          </a:prstGeom>
          <a:ln w="15875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A91F0E18-0938-4C72-923A-9066DC97B995}"/>
              </a:ext>
            </a:extLst>
          </p:cNvPr>
          <p:cNvCxnSpPr>
            <a:cxnSpLocks/>
            <a:stCxn id="31" idx="2"/>
            <a:endCxn id="41" idx="0"/>
          </p:cNvCxnSpPr>
          <p:nvPr/>
        </p:nvCxnSpPr>
        <p:spPr>
          <a:xfrm>
            <a:off x="8909142" y="3737876"/>
            <a:ext cx="0" cy="803705"/>
          </a:xfrm>
          <a:prstGeom prst="line">
            <a:avLst/>
          </a:prstGeom>
          <a:ln w="15875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hteck 46">
                <a:extLst>
                  <a:ext uri="{FF2B5EF4-FFF2-40B4-BE49-F238E27FC236}">
                    <a16:creationId xmlns:a16="http://schemas.microsoft.com/office/drawing/2014/main" id="{69108824-AC90-47E0-B5B3-21B129ABBE26}"/>
                  </a:ext>
                </a:extLst>
              </p:cNvPr>
              <p:cNvSpPr/>
              <p:nvPr/>
            </p:nvSpPr>
            <p:spPr>
              <a:xfrm>
                <a:off x="3283960" y="1679077"/>
                <a:ext cx="1190787" cy="43862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de-DE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de-DE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de-DE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sz="1600" dirty="0">
                    <a:solidFill>
                      <a:schemeClr val="tx1"/>
                    </a:solidFill>
                  </a:rPr>
                  <a:t>Male</a:t>
                </a:r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Rechteck 46">
                <a:extLst>
                  <a:ext uri="{FF2B5EF4-FFF2-40B4-BE49-F238E27FC236}">
                    <a16:creationId xmlns:a16="http://schemas.microsoft.com/office/drawing/2014/main" id="{69108824-AC90-47E0-B5B3-21B129ABBE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3960" y="1679077"/>
                <a:ext cx="1190787" cy="438626"/>
              </a:xfrm>
              <a:prstGeom prst="rect">
                <a:avLst/>
              </a:prstGeom>
              <a:blipFill>
                <a:blip r:embed="rId8"/>
                <a:stretch>
                  <a:fillRect b="-40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hteck 47">
                <a:extLst>
                  <a:ext uri="{FF2B5EF4-FFF2-40B4-BE49-F238E27FC236}">
                    <a16:creationId xmlns:a16="http://schemas.microsoft.com/office/drawing/2014/main" id="{2CEE4A2F-1D20-499B-8338-6AD440D2CDDF}"/>
                  </a:ext>
                </a:extLst>
              </p:cNvPr>
              <p:cNvSpPr/>
              <p:nvPr/>
            </p:nvSpPr>
            <p:spPr>
              <a:xfrm>
                <a:off x="4719876" y="1679076"/>
                <a:ext cx="1391031" cy="43862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de-DE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de-DE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de-DE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sz="1600" dirty="0">
                    <a:solidFill>
                      <a:schemeClr val="tx1"/>
                    </a:solidFill>
                  </a:rPr>
                  <a:t>Female</a:t>
                </a:r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echteck 47">
                <a:extLst>
                  <a:ext uri="{FF2B5EF4-FFF2-40B4-BE49-F238E27FC236}">
                    <a16:creationId xmlns:a16="http://schemas.microsoft.com/office/drawing/2014/main" id="{2CEE4A2F-1D20-499B-8338-6AD440D2CD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9876" y="1679076"/>
                <a:ext cx="1391031" cy="438625"/>
              </a:xfrm>
              <a:prstGeom prst="rect">
                <a:avLst/>
              </a:prstGeom>
              <a:blipFill>
                <a:blip r:embed="rId9"/>
                <a:stretch>
                  <a:fillRect b="-40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Rechteck 48">
            <a:extLst>
              <a:ext uri="{FF2B5EF4-FFF2-40B4-BE49-F238E27FC236}">
                <a16:creationId xmlns:a16="http://schemas.microsoft.com/office/drawing/2014/main" id="{E91F13EE-A07E-4B4E-9B3D-F0E28BAD5051}"/>
              </a:ext>
            </a:extLst>
          </p:cNvPr>
          <p:cNvSpPr/>
          <p:nvPr/>
        </p:nvSpPr>
        <p:spPr>
          <a:xfrm>
            <a:off x="3984442" y="1017744"/>
            <a:ext cx="1182848" cy="3355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n</a:t>
            </a:r>
          </a:p>
        </p:txBody>
      </p:sp>
      <p:cxnSp>
        <p:nvCxnSpPr>
          <p:cNvPr id="50" name="Gerader Verbinder 49">
            <a:extLst>
              <a:ext uri="{FF2B5EF4-FFF2-40B4-BE49-F238E27FC236}">
                <a16:creationId xmlns:a16="http://schemas.microsoft.com/office/drawing/2014/main" id="{0641AAD0-47DF-4169-A671-075C14EAEE41}"/>
              </a:ext>
            </a:extLst>
          </p:cNvPr>
          <p:cNvCxnSpPr>
            <a:cxnSpLocks/>
            <a:stCxn id="49" idx="2"/>
            <a:endCxn id="47" idx="0"/>
          </p:cNvCxnSpPr>
          <p:nvPr/>
        </p:nvCxnSpPr>
        <p:spPr>
          <a:xfrm flipH="1">
            <a:off x="3879354" y="1353304"/>
            <a:ext cx="696512" cy="325773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C90E3F10-B3E4-4A52-A56D-0D32AB34C70E}"/>
              </a:ext>
            </a:extLst>
          </p:cNvPr>
          <p:cNvCxnSpPr>
            <a:cxnSpLocks/>
            <a:stCxn id="49" idx="2"/>
            <a:endCxn id="48" idx="0"/>
          </p:cNvCxnSpPr>
          <p:nvPr/>
        </p:nvCxnSpPr>
        <p:spPr>
          <a:xfrm>
            <a:off x="4575866" y="1353304"/>
            <a:ext cx="839526" cy="325772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Rechteck 51">
            <a:extLst>
              <a:ext uri="{FF2B5EF4-FFF2-40B4-BE49-F238E27FC236}">
                <a16:creationId xmlns:a16="http://schemas.microsoft.com/office/drawing/2014/main" id="{AFC8CDA5-FEB5-442C-B0FA-3AB7336CC3D7}"/>
              </a:ext>
            </a:extLst>
          </p:cNvPr>
          <p:cNvSpPr/>
          <p:nvPr/>
        </p:nvSpPr>
        <p:spPr>
          <a:xfrm>
            <a:off x="1339939" y="1042381"/>
            <a:ext cx="50183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dirty="0">
                <a:solidFill>
                  <a:srgbClr val="000000"/>
                </a:solidFill>
              </a:rPr>
              <a:t>Total Population</a:t>
            </a:r>
          </a:p>
          <a:p>
            <a:r>
              <a:rPr lang="de-DE" sz="1600" dirty="0">
                <a:solidFill>
                  <a:srgbClr val="000000"/>
                </a:solidFill>
              </a:rPr>
              <a:t>of size n</a:t>
            </a:r>
            <a:endParaRPr lang="de-DE" sz="1600" i="0" strike="noStrike" dirty="0">
              <a:solidFill>
                <a:srgbClr val="000000"/>
              </a:solidFill>
              <a:effectLst/>
            </a:endParaRPr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9AD4AE3E-C80B-41FE-8DBF-65DB4F63D953}"/>
              </a:ext>
            </a:extLst>
          </p:cNvPr>
          <p:cNvSpPr/>
          <p:nvPr/>
        </p:nvSpPr>
        <p:spPr>
          <a:xfrm>
            <a:off x="1320945" y="2586794"/>
            <a:ext cx="50183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i="0" strike="noStrike" dirty="0">
                <a:solidFill>
                  <a:srgbClr val="000000"/>
                </a:solidFill>
                <a:effectLst/>
              </a:rPr>
              <a:t>Sample</a:t>
            </a:r>
            <a:r>
              <a:rPr lang="de-DE" sz="1600" dirty="0">
                <a:solidFill>
                  <a:srgbClr val="000000"/>
                </a:solidFill>
              </a:rPr>
              <a:t> of size </a:t>
            </a:r>
          </a:p>
          <a:p>
            <a:r>
              <a:rPr lang="de-DE" sz="1600" dirty="0">
                <a:solidFill>
                  <a:srgbClr val="000000"/>
                </a:solidFill>
              </a:rPr>
              <a:t>m &lt;&lt; n</a:t>
            </a:r>
            <a:endParaRPr lang="de-DE" sz="1600" i="0" strike="noStrike" dirty="0">
              <a:solidFill>
                <a:srgbClr val="000000"/>
              </a:solidFill>
              <a:effectLst/>
            </a:endParaRPr>
          </a:p>
        </p:txBody>
      </p:sp>
      <p:sp>
        <p:nvSpPr>
          <p:cNvPr id="65" name="Rechteck 64">
            <a:extLst>
              <a:ext uri="{FF2B5EF4-FFF2-40B4-BE49-F238E27FC236}">
                <a16:creationId xmlns:a16="http://schemas.microsoft.com/office/drawing/2014/main" id="{F1738C86-B5A4-41BF-B7F4-B86902F8C11E}"/>
              </a:ext>
            </a:extLst>
          </p:cNvPr>
          <p:cNvSpPr/>
          <p:nvPr/>
        </p:nvSpPr>
        <p:spPr>
          <a:xfrm>
            <a:off x="6578490" y="5117560"/>
            <a:ext cx="385347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i="1" strike="noStrike" dirty="0">
                <a:solidFill>
                  <a:srgbClr val="000000"/>
                </a:solidFill>
                <a:effectLst/>
              </a:rPr>
              <a:t>Maximal Representative Subsample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Rechteck 76">
                <a:extLst>
                  <a:ext uri="{FF2B5EF4-FFF2-40B4-BE49-F238E27FC236}">
                    <a16:creationId xmlns:a16="http://schemas.microsoft.com/office/drawing/2014/main" id="{7CC80D90-F0CC-4EF7-A2BD-9A5CE7655B74}"/>
                  </a:ext>
                </a:extLst>
              </p:cNvPr>
              <p:cNvSpPr/>
              <p:nvPr/>
            </p:nvSpPr>
            <p:spPr>
              <a:xfrm>
                <a:off x="6499822" y="1700713"/>
                <a:ext cx="1182848" cy="4169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de-DE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de-DE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de-DE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sz="1600" dirty="0">
                    <a:solidFill>
                      <a:schemeClr val="tx1"/>
                    </a:solidFill>
                  </a:rPr>
                  <a:t>Male</a:t>
                </a:r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7" name="Rechteck 76">
                <a:extLst>
                  <a:ext uri="{FF2B5EF4-FFF2-40B4-BE49-F238E27FC236}">
                    <a16:creationId xmlns:a16="http://schemas.microsoft.com/office/drawing/2014/main" id="{7CC80D90-F0CC-4EF7-A2BD-9A5CE7655B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9822" y="1700713"/>
                <a:ext cx="1182848" cy="416987"/>
              </a:xfrm>
              <a:prstGeom prst="rect">
                <a:avLst/>
              </a:prstGeom>
              <a:blipFill>
                <a:blip r:embed="rId10"/>
                <a:stretch>
                  <a:fillRect b="-704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Rechteck 77">
                <a:extLst>
                  <a:ext uri="{FF2B5EF4-FFF2-40B4-BE49-F238E27FC236}">
                    <a16:creationId xmlns:a16="http://schemas.microsoft.com/office/drawing/2014/main" id="{0F3AFD00-688F-4464-ABAA-CA2D6A274CEA}"/>
                  </a:ext>
                </a:extLst>
              </p:cNvPr>
              <p:cNvSpPr/>
              <p:nvPr/>
            </p:nvSpPr>
            <p:spPr>
              <a:xfrm>
                <a:off x="8202097" y="1700171"/>
                <a:ext cx="1399792" cy="4169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de-DE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de-DE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de-DE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sz="1600" dirty="0">
                    <a:solidFill>
                      <a:schemeClr val="tx1"/>
                    </a:solidFill>
                  </a:rPr>
                  <a:t>Female</a:t>
                </a:r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8" name="Rechteck 77">
                <a:extLst>
                  <a:ext uri="{FF2B5EF4-FFF2-40B4-BE49-F238E27FC236}">
                    <a16:creationId xmlns:a16="http://schemas.microsoft.com/office/drawing/2014/main" id="{0F3AFD00-688F-4464-ABAA-CA2D6A274C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2097" y="1700171"/>
                <a:ext cx="1399792" cy="416987"/>
              </a:xfrm>
              <a:prstGeom prst="rect">
                <a:avLst/>
              </a:prstGeom>
              <a:blipFill>
                <a:blip r:embed="rId11"/>
                <a:stretch>
                  <a:fillRect b="-704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Rechteck 78">
            <a:extLst>
              <a:ext uri="{FF2B5EF4-FFF2-40B4-BE49-F238E27FC236}">
                <a16:creationId xmlns:a16="http://schemas.microsoft.com/office/drawing/2014/main" id="{AEED1253-AF65-4CF1-AD50-7B4BEC795F49}"/>
              </a:ext>
            </a:extLst>
          </p:cNvPr>
          <p:cNvSpPr/>
          <p:nvPr/>
        </p:nvSpPr>
        <p:spPr>
          <a:xfrm>
            <a:off x="7334611" y="1017744"/>
            <a:ext cx="1182848" cy="3355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n</a:t>
            </a:r>
          </a:p>
        </p:txBody>
      </p:sp>
      <p:cxnSp>
        <p:nvCxnSpPr>
          <p:cNvPr id="80" name="Gerader Verbinder 79">
            <a:extLst>
              <a:ext uri="{FF2B5EF4-FFF2-40B4-BE49-F238E27FC236}">
                <a16:creationId xmlns:a16="http://schemas.microsoft.com/office/drawing/2014/main" id="{33444FB3-C3DA-447B-8EC2-D650553399F7}"/>
              </a:ext>
            </a:extLst>
          </p:cNvPr>
          <p:cNvCxnSpPr>
            <a:cxnSpLocks/>
            <a:stCxn id="79" idx="2"/>
            <a:endCxn id="77" idx="0"/>
          </p:cNvCxnSpPr>
          <p:nvPr/>
        </p:nvCxnSpPr>
        <p:spPr>
          <a:xfrm flipH="1">
            <a:off x="7091246" y="1353304"/>
            <a:ext cx="834789" cy="347409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Gerader Verbinder 80">
            <a:extLst>
              <a:ext uri="{FF2B5EF4-FFF2-40B4-BE49-F238E27FC236}">
                <a16:creationId xmlns:a16="http://schemas.microsoft.com/office/drawing/2014/main" id="{C8E70CD3-0711-4D9F-B3A0-E98E7FCA6FE4}"/>
              </a:ext>
            </a:extLst>
          </p:cNvPr>
          <p:cNvCxnSpPr>
            <a:cxnSpLocks/>
            <a:stCxn id="79" idx="2"/>
            <a:endCxn id="78" idx="0"/>
          </p:cNvCxnSpPr>
          <p:nvPr/>
        </p:nvCxnSpPr>
        <p:spPr>
          <a:xfrm>
            <a:off x="7926035" y="1353304"/>
            <a:ext cx="975958" cy="346867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Rechteck 108">
                <a:extLst>
                  <a:ext uri="{FF2B5EF4-FFF2-40B4-BE49-F238E27FC236}">
                    <a16:creationId xmlns:a16="http://schemas.microsoft.com/office/drawing/2014/main" id="{D074CD01-72F0-4246-8B26-2E02E9F08731}"/>
                  </a:ext>
                </a:extLst>
              </p:cNvPr>
              <p:cNvSpPr/>
              <p:nvPr/>
            </p:nvSpPr>
            <p:spPr>
              <a:xfrm>
                <a:off x="7090831" y="3988068"/>
                <a:ext cx="40558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de-DE" i="1" dirty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de-DE" i="1" strike="noStrike" dirty="0">
                  <a:solidFill>
                    <a:srgbClr val="000000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109" name="Rechteck 108">
                <a:extLst>
                  <a:ext uri="{FF2B5EF4-FFF2-40B4-BE49-F238E27FC236}">
                    <a16:creationId xmlns:a16="http://schemas.microsoft.com/office/drawing/2014/main" id="{D074CD01-72F0-4246-8B26-2E02E9F087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0831" y="3988068"/>
                <a:ext cx="405580" cy="369332"/>
              </a:xfrm>
              <a:prstGeom prst="rect">
                <a:avLst/>
              </a:prstGeom>
              <a:blipFill>
                <a:blip r:embed="rId12"/>
                <a:stretch>
                  <a:fillRect r="-447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0" name="Gerader Verbinder 129">
            <a:extLst>
              <a:ext uri="{FF2B5EF4-FFF2-40B4-BE49-F238E27FC236}">
                <a16:creationId xmlns:a16="http://schemas.microsoft.com/office/drawing/2014/main" id="{89CF1E7E-1732-4CCF-9DB1-CD0D3090288B}"/>
              </a:ext>
            </a:extLst>
          </p:cNvPr>
          <p:cNvCxnSpPr>
            <a:cxnSpLocks/>
          </p:cNvCxnSpPr>
          <p:nvPr/>
        </p:nvCxnSpPr>
        <p:spPr>
          <a:xfrm>
            <a:off x="1408922" y="2388637"/>
            <a:ext cx="8416213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Rechteck 1">
            <a:extLst>
              <a:ext uri="{FF2B5EF4-FFF2-40B4-BE49-F238E27FC236}">
                <a16:creationId xmlns:a16="http://schemas.microsoft.com/office/drawing/2014/main" id="{3DA6ED0A-0959-4E46-B66F-DCA838BDF80C}"/>
              </a:ext>
            </a:extLst>
          </p:cNvPr>
          <p:cNvSpPr/>
          <p:nvPr/>
        </p:nvSpPr>
        <p:spPr>
          <a:xfrm>
            <a:off x="3850907" y="2638519"/>
            <a:ext cx="2179320" cy="27069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i="1" dirty="0">
                <a:solidFill>
                  <a:srgbClr val="000000"/>
                </a:solidFill>
              </a:rPr>
              <a:t>Representative</a:t>
            </a:r>
            <a:endParaRPr lang="de-DE" dirty="0"/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10954129-F0CA-4174-B9E4-B66E821D7A38}"/>
              </a:ext>
            </a:extLst>
          </p:cNvPr>
          <p:cNvSpPr/>
          <p:nvPr/>
        </p:nvSpPr>
        <p:spPr>
          <a:xfrm>
            <a:off x="6978891" y="2643627"/>
            <a:ext cx="2179320" cy="27069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i="1" dirty="0">
                <a:solidFill>
                  <a:srgbClr val="000000"/>
                </a:solidFill>
              </a:rPr>
              <a:t>Non-Representative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23917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8F1D4085-B214-49F3-B21F-6DFDC5846396}"/>
              </a:ext>
            </a:extLst>
          </p:cNvPr>
          <p:cNvSpPr/>
          <p:nvPr/>
        </p:nvSpPr>
        <p:spPr>
          <a:xfrm>
            <a:off x="7955393" y="1479161"/>
            <a:ext cx="300037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dirty="0"/>
              <a:t>Better than usual</a:t>
            </a:r>
          </a:p>
          <a:p>
            <a:r>
              <a:rPr lang="de-DE" sz="1600" dirty="0"/>
              <a:t>Just like usual</a:t>
            </a:r>
          </a:p>
          <a:p>
            <a:r>
              <a:rPr lang="de-DE" sz="1600" dirty="0"/>
              <a:t>Worse than usual</a:t>
            </a:r>
          </a:p>
          <a:p>
            <a:r>
              <a:rPr lang="de-DE" sz="1600" dirty="0"/>
              <a:t>Much worse than usual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93D25CFD-D9A9-49DA-A97C-AD217F911C0D}"/>
              </a:ext>
            </a:extLst>
          </p:cNvPr>
          <p:cNvSpPr/>
          <p:nvPr/>
        </p:nvSpPr>
        <p:spPr>
          <a:xfrm>
            <a:off x="6012293" y="1340660"/>
            <a:ext cx="1338505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dirty="0"/>
              <a:t>Never</a:t>
            </a:r>
          </a:p>
          <a:p>
            <a:r>
              <a:rPr lang="de-DE" sz="1600" dirty="0"/>
              <a:t>Hardly ever</a:t>
            </a:r>
          </a:p>
          <a:p>
            <a:r>
              <a:rPr lang="de-DE" sz="1600" dirty="0"/>
              <a:t>Sometimes</a:t>
            </a:r>
          </a:p>
          <a:p>
            <a:r>
              <a:rPr lang="de-DE" sz="1600" dirty="0"/>
              <a:t>Often</a:t>
            </a:r>
          </a:p>
          <a:p>
            <a:r>
              <a:rPr lang="de-DE" sz="1600" dirty="0"/>
              <a:t>Always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5AF90177-E44E-4F57-8F4C-CDACB1253C20}"/>
              </a:ext>
            </a:extLst>
          </p:cNvPr>
          <p:cNvSpPr/>
          <p:nvPr/>
        </p:nvSpPr>
        <p:spPr>
          <a:xfrm>
            <a:off x="5779173" y="1409911"/>
            <a:ext cx="114300" cy="1215719"/>
          </a:xfrm>
          <a:prstGeom prst="rect">
            <a:avLst/>
          </a:prstGeom>
          <a:gradFill>
            <a:gsLst>
              <a:gs pos="0">
                <a:schemeClr val="tx1"/>
              </a:gs>
              <a:gs pos="53000">
                <a:schemeClr val="bg1">
                  <a:lumMod val="95000"/>
                </a:schemeClr>
              </a:gs>
              <a:gs pos="100000">
                <a:schemeClr val="tx1"/>
              </a:gs>
            </a:gsLst>
            <a:lin ang="5400000" scaled="1"/>
          </a:gra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0AA927C1-CEC6-4CCD-902A-A2EE4FB5B0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705" y="1219008"/>
            <a:ext cx="4638095" cy="2647619"/>
          </a:xfrm>
          <a:prstGeom prst="rect">
            <a:avLst/>
          </a:prstGeom>
        </p:spPr>
      </p:pic>
      <p:sp>
        <p:nvSpPr>
          <p:cNvPr id="10" name="Rechteck 9">
            <a:extLst>
              <a:ext uri="{FF2B5EF4-FFF2-40B4-BE49-F238E27FC236}">
                <a16:creationId xmlns:a16="http://schemas.microsoft.com/office/drawing/2014/main" id="{445ADEC6-D934-465E-85AC-ABC12574101F}"/>
              </a:ext>
            </a:extLst>
          </p:cNvPr>
          <p:cNvSpPr/>
          <p:nvPr/>
        </p:nvSpPr>
        <p:spPr>
          <a:xfrm>
            <a:off x="7722273" y="1409908"/>
            <a:ext cx="114300" cy="1215719"/>
          </a:xfrm>
          <a:prstGeom prst="rect">
            <a:avLst/>
          </a:prstGeom>
          <a:gradFill>
            <a:gsLst>
              <a:gs pos="0">
                <a:schemeClr val="tx1"/>
              </a:gs>
              <a:gs pos="37000">
                <a:schemeClr val="bg1">
                  <a:lumMod val="95000"/>
                </a:schemeClr>
              </a:gs>
              <a:gs pos="100000">
                <a:schemeClr val="tx1"/>
              </a:gs>
            </a:gsLst>
            <a:lin ang="5400000" scaled="1"/>
          </a:gra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8290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Freihandform: Form 105">
            <a:extLst>
              <a:ext uri="{FF2B5EF4-FFF2-40B4-BE49-F238E27FC236}">
                <a16:creationId xmlns:a16="http://schemas.microsoft.com/office/drawing/2014/main" id="{1011AF57-CB01-435E-BFED-7417645EBD4B}"/>
              </a:ext>
            </a:extLst>
          </p:cNvPr>
          <p:cNvSpPr/>
          <p:nvPr/>
        </p:nvSpPr>
        <p:spPr>
          <a:xfrm>
            <a:off x="503251" y="3845343"/>
            <a:ext cx="1408565" cy="583844"/>
          </a:xfrm>
          <a:custGeom>
            <a:avLst/>
            <a:gdLst>
              <a:gd name="connsiteX0" fmla="*/ 0 w 2590800"/>
              <a:gd name="connsiteY0" fmla="*/ 1530350 h 1530350"/>
              <a:gd name="connsiteX1" fmla="*/ 311150 w 2590800"/>
              <a:gd name="connsiteY1" fmla="*/ 787400 h 1530350"/>
              <a:gd name="connsiteX2" fmla="*/ 908050 w 2590800"/>
              <a:gd name="connsiteY2" fmla="*/ 355600 h 1530350"/>
              <a:gd name="connsiteX3" fmla="*/ 2590800 w 2590800"/>
              <a:gd name="connsiteY3" fmla="*/ 0 h 1530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90800" h="1530350">
                <a:moveTo>
                  <a:pt x="0" y="1530350"/>
                </a:moveTo>
                <a:cubicBezTo>
                  <a:pt x="79904" y="1256771"/>
                  <a:pt x="159808" y="983192"/>
                  <a:pt x="311150" y="787400"/>
                </a:cubicBezTo>
                <a:cubicBezTo>
                  <a:pt x="462492" y="591608"/>
                  <a:pt x="528108" y="486833"/>
                  <a:pt x="908050" y="355600"/>
                </a:cubicBezTo>
                <a:cubicBezTo>
                  <a:pt x="1287992" y="224367"/>
                  <a:pt x="1939396" y="112183"/>
                  <a:pt x="2590800" y="0"/>
                </a:cubicBezTo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7DAC8573-3381-4A36-8B0E-16AF096C3503}"/>
              </a:ext>
            </a:extLst>
          </p:cNvPr>
          <p:cNvCxnSpPr>
            <a:cxnSpLocks/>
          </p:cNvCxnSpPr>
          <p:nvPr/>
        </p:nvCxnSpPr>
        <p:spPr>
          <a:xfrm>
            <a:off x="503251" y="5382268"/>
            <a:ext cx="0" cy="41815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B9926776-E857-4782-9CDB-F7E079A7AE71}"/>
              </a:ext>
            </a:extLst>
          </p:cNvPr>
          <p:cNvCxnSpPr>
            <a:cxnSpLocks/>
          </p:cNvCxnSpPr>
          <p:nvPr/>
        </p:nvCxnSpPr>
        <p:spPr>
          <a:xfrm>
            <a:off x="5335632" y="5346262"/>
            <a:ext cx="0" cy="100938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Freihandform: Form 38">
            <a:extLst>
              <a:ext uri="{FF2B5EF4-FFF2-40B4-BE49-F238E27FC236}">
                <a16:creationId xmlns:a16="http://schemas.microsoft.com/office/drawing/2014/main" id="{9D26064D-B00B-48A3-8A39-997F430BD82A}"/>
              </a:ext>
            </a:extLst>
          </p:cNvPr>
          <p:cNvSpPr/>
          <p:nvPr/>
        </p:nvSpPr>
        <p:spPr>
          <a:xfrm>
            <a:off x="1558663" y="3887651"/>
            <a:ext cx="3454113" cy="1496717"/>
          </a:xfrm>
          <a:custGeom>
            <a:avLst/>
            <a:gdLst>
              <a:gd name="connsiteX0" fmla="*/ 0 w 2209800"/>
              <a:gd name="connsiteY0" fmla="*/ 1067950 h 1072422"/>
              <a:gd name="connsiteX1" fmla="*/ 444500 w 2209800"/>
              <a:gd name="connsiteY1" fmla="*/ 991750 h 1072422"/>
              <a:gd name="connsiteX2" fmla="*/ 774700 w 2209800"/>
              <a:gd name="connsiteY2" fmla="*/ 515500 h 1072422"/>
              <a:gd name="connsiteX3" fmla="*/ 1035050 w 2209800"/>
              <a:gd name="connsiteY3" fmla="*/ 77350 h 1072422"/>
              <a:gd name="connsiteX4" fmla="*/ 1320800 w 2209800"/>
              <a:gd name="connsiteY4" fmla="*/ 58300 h 1072422"/>
              <a:gd name="connsiteX5" fmla="*/ 1600200 w 2209800"/>
              <a:gd name="connsiteY5" fmla="*/ 674250 h 1072422"/>
              <a:gd name="connsiteX6" fmla="*/ 1847850 w 2209800"/>
              <a:gd name="connsiteY6" fmla="*/ 1010800 h 1072422"/>
              <a:gd name="connsiteX7" fmla="*/ 2209800 w 2209800"/>
              <a:gd name="connsiteY7" fmla="*/ 1067950 h 1072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09800" h="1072422">
                <a:moveTo>
                  <a:pt x="0" y="1067950"/>
                </a:moveTo>
                <a:cubicBezTo>
                  <a:pt x="157691" y="1075887"/>
                  <a:pt x="315383" y="1083825"/>
                  <a:pt x="444500" y="991750"/>
                </a:cubicBezTo>
                <a:cubicBezTo>
                  <a:pt x="573617" y="899675"/>
                  <a:pt x="676275" y="667900"/>
                  <a:pt x="774700" y="515500"/>
                </a:cubicBezTo>
                <a:cubicBezTo>
                  <a:pt x="873125" y="363100"/>
                  <a:pt x="944033" y="153550"/>
                  <a:pt x="1035050" y="77350"/>
                </a:cubicBezTo>
                <a:cubicBezTo>
                  <a:pt x="1126067" y="1150"/>
                  <a:pt x="1226608" y="-41183"/>
                  <a:pt x="1320800" y="58300"/>
                </a:cubicBezTo>
                <a:cubicBezTo>
                  <a:pt x="1414992" y="157783"/>
                  <a:pt x="1512358" y="515500"/>
                  <a:pt x="1600200" y="674250"/>
                </a:cubicBezTo>
                <a:cubicBezTo>
                  <a:pt x="1688042" y="833000"/>
                  <a:pt x="1746250" y="945183"/>
                  <a:pt x="1847850" y="1010800"/>
                </a:cubicBezTo>
                <a:cubicBezTo>
                  <a:pt x="1949450" y="1076417"/>
                  <a:pt x="2079625" y="1072183"/>
                  <a:pt x="2209800" y="1067950"/>
                </a:cubicBezTo>
              </a:path>
            </a:pathLst>
          </a:cu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Freihandform: Form 42">
            <a:extLst>
              <a:ext uri="{FF2B5EF4-FFF2-40B4-BE49-F238E27FC236}">
                <a16:creationId xmlns:a16="http://schemas.microsoft.com/office/drawing/2014/main" id="{D49EC3A0-EF65-4B9D-AB0C-BD5C385B03A6}"/>
              </a:ext>
            </a:extLst>
          </p:cNvPr>
          <p:cNvSpPr/>
          <p:nvPr/>
        </p:nvSpPr>
        <p:spPr>
          <a:xfrm>
            <a:off x="6394725" y="3947556"/>
            <a:ext cx="3081330" cy="1450911"/>
          </a:xfrm>
          <a:custGeom>
            <a:avLst/>
            <a:gdLst>
              <a:gd name="connsiteX0" fmla="*/ 0 w 2209800"/>
              <a:gd name="connsiteY0" fmla="*/ 1067950 h 1072422"/>
              <a:gd name="connsiteX1" fmla="*/ 444500 w 2209800"/>
              <a:gd name="connsiteY1" fmla="*/ 991750 h 1072422"/>
              <a:gd name="connsiteX2" fmla="*/ 774700 w 2209800"/>
              <a:gd name="connsiteY2" fmla="*/ 515500 h 1072422"/>
              <a:gd name="connsiteX3" fmla="*/ 1035050 w 2209800"/>
              <a:gd name="connsiteY3" fmla="*/ 77350 h 1072422"/>
              <a:gd name="connsiteX4" fmla="*/ 1320800 w 2209800"/>
              <a:gd name="connsiteY4" fmla="*/ 58300 h 1072422"/>
              <a:gd name="connsiteX5" fmla="*/ 1600200 w 2209800"/>
              <a:gd name="connsiteY5" fmla="*/ 674250 h 1072422"/>
              <a:gd name="connsiteX6" fmla="*/ 1847850 w 2209800"/>
              <a:gd name="connsiteY6" fmla="*/ 1010800 h 1072422"/>
              <a:gd name="connsiteX7" fmla="*/ 2209800 w 2209800"/>
              <a:gd name="connsiteY7" fmla="*/ 1067950 h 1072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09800" h="1072422">
                <a:moveTo>
                  <a:pt x="0" y="1067950"/>
                </a:moveTo>
                <a:cubicBezTo>
                  <a:pt x="157691" y="1075887"/>
                  <a:pt x="315383" y="1083825"/>
                  <a:pt x="444500" y="991750"/>
                </a:cubicBezTo>
                <a:cubicBezTo>
                  <a:pt x="573617" y="899675"/>
                  <a:pt x="676275" y="667900"/>
                  <a:pt x="774700" y="515500"/>
                </a:cubicBezTo>
                <a:cubicBezTo>
                  <a:pt x="873125" y="363100"/>
                  <a:pt x="944033" y="153550"/>
                  <a:pt x="1035050" y="77350"/>
                </a:cubicBezTo>
                <a:cubicBezTo>
                  <a:pt x="1126067" y="1150"/>
                  <a:pt x="1226608" y="-41183"/>
                  <a:pt x="1320800" y="58300"/>
                </a:cubicBezTo>
                <a:cubicBezTo>
                  <a:pt x="1414992" y="157783"/>
                  <a:pt x="1512358" y="515500"/>
                  <a:pt x="1600200" y="674250"/>
                </a:cubicBezTo>
                <a:cubicBezTo>
                  <a:pt x="1688042" y="833000"/>
                  <a:pt x="1746250" y="945183"/>
                  <a:pt x="1847850" y="1010800"/>
                </a:cubicBezTo>
                <a:cubicBezTo>
                  <a:pt x="1949450" y="1076417"/>
                  <a:pt x="2079625" y="1072183"/>
                  <a:pt x="2209800" y="106795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Freihandform: Form 43">
            <a:extLst>
              <a:ext uri="{FF2B5EF4-FFF2-40B4-BE49-F238E27FC236}">
                <a16:creationId xmlns:a16="http://schemas.microsoft.com/office/drawing/2014/main" id="{2926136B-28F4-4CCC-9EA7-5F7CBBD7B42D}"/>
              </a:ext>
            </a:extLst>
          </p:cNvPr>
          <p:cNvSpPr/>
          <p:nvPr/>
        </p:nvSpPr>
        <p:spPr>
          <a:xfrm>
            <a:off x="6553475" y="3947556"/>
            <a:ext cx="3028950" cy="1450911"/>
          </a:xfrm>
          <a:custGeom>
            <a:avLst/>
            <a:gdLst>
              <a:gd name="connsiteX0" fmla="*/ 0 w 2209800"/>
              <a:gd name="connsiteY0" fmla="*/ 1067950 h 1072422"/>
              <a:gd name="connsiteX1" fmla="*/ 444500 w 2209800"/>
              <a:gd name="connsiteY1" fmla="*/ 991750 h 1072422"/>
              <a:gd name="connsiteX2" fmla="*/ 774700 w 2209800"/>
              <a:gd name="connsiteY2" fmla="*/ 515500 h 1072422"/>
              <a:gd name="connsiteX3" fmla="*/ 1035050 w 2209800"/>
              <a:gd name="connsiteY3" fmla="*/ 77350 h 1072422"/>
              <a:gd name="connsiteX4" fmla="*/ 1320800 w 2209800"/>
              <a:gd name="connsiteY4" fmla="*/ 58300 h 1072422"/>
              <a:gd name="connsiteX5" fmla="*/ 1600200 w 2209800"/>
              <a:gd name="connsiteY5" fmla="*/ 674250 h 1072422"/>
              <a:gd name="connsiteX6" fmla="*/ 1847850 w 2209800"/>
              <a:gd name="connsiteY6" fmla="*/ 1010800 h 1072422"/>
              <a:gd name="connsiteX7" fmla="*/ 2209800 w 2209800"/>
              <a:gd name="connsiteY7" fmla="*/ 1067950 h 1072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09800" h="1072422">
                <a:moveTo>
                  <a:pt x="0" y="1067950"/>
                </a:moveTo>
                <a:cubicBezTo>
                  <a:pt x="157691" y="1075887"/>
                  <a:pt x="315383" y="1083825"/>
                  <a:pt x="444500" y="991750"/>
                </a:cubicBezTo>
                <a:cubicBezTo>
                  <a:pt x="573617" y="899675"/>
                  <a:pt x="676275" y="667900"/>
                  <a:pt x="774700" y="515500"/>
                </a:cubicBezTo>
                <a:cubicBezTo>
                  <a:pt x="873125" y="363100"/>
                  <a:pt x="944033" y="153550"/>
                  <a:pt x="1035050" y="77350"/>
                </a:cubicBezTo>
                <a:cubicBezTo>
                  <a:pt x="1126067" y="1150"/>
                  <a:pt x="1226608" y="-41183"/>
                  <a:pt x="1320800" y="58300"/>
                </a:cubicBezTo>
                <a:cubicBezTo>
                  <a:pt x="1414992" y="157783"/>
                  <a:pt x="1512358" y="515500"/>
                  <a:pt x="1600200" y="674250"/>
                </a:cubicBezTo>
                <a:cubicBezTo>
                  <a:pt x="1688042" y="833000"/>
                  <a:pt x="1746250" y="945183"/>
                  <a:pt x="1847850" y="1010800"/>
                </a:cubicBezTo>
                <a:cubicBezTo>
                  <a:pt x="1949450" y="1076417"/>
                  <a:pt x="2079625" y="1072183"/>
                  <a:pt x="2209800" y="1067950"/>
                </a:cubicBezTo>
              </a:path>
            </a:pathLst>
          </a:cu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2A770AAF-7FE5-4F14-842F-91779286D5C5}"/>
              </a:ext>
            </a:extLst>
          </p:cNvPr>
          <p:cNvSpPr/>
          <p:nvPr/>
        </p:nvSpPr>
        <p:spPr>
          <a:xfrm>
            <a:off x="6185175" y="5444273"/>
            <a:ext cx="2688238" cy="2847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de-DE" sz="1600" i="0" strike="noStrike" dirty="0">
              <a:solidFill>
                <a:srgbClr val="000000"/>
              </a:solidFill>
              <a:effectLst/>
            </a:endParaRPr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325312E5-2D5C-4044-BF85-BD2DD42D8E43}"/>
              </a:ext>
            </a:extLst>
          </p:cNvPr>
          <p:cNvSpPr/>
          <p:nvPr/>
        </p:nvSpPr>
        <p:spPr>
          <a:xfrm>
            <a:off x="503335" y="3823530"/>
            <a:ext cx="4832289" cy="1560838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653F19B4-9B7F-45B8-B19B-E5F141CDDC32}"/>
              </a:ext>
            </a:extLst>
          </p:cNvPr>
          <p:cNvSpPr/>
          <p:nvPr/>
        </p:nvSpPr>
        <p:spPr>
          <a:xfrm>
            <a:off x="454952" y="5371662"/>
            <a:ext cx="31408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200" b="1" i="1" dirty="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920E0E00-9BDF-41E3-8B7E-BDEB2788D7D5}"/>
              </a:ext>
            </a:extLst>
          </p:cNvPr>
          <p:cNvSpPr/>
          <p:nvPr/>
        </p:nvSpPr>
        <p:spPr>
          <a:xfrm>
            <a:off x="5111940" y="5371662"/>
            <a:ext cx="31408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200" b="1" i="1" dirty="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60" name="Rechteck 59">
            <a:extLst>
              <a:ext uri="{FF2B5EF4-FFF2-40B4-BE49-F238E27FC236}">
                <a16:creationId xmlns:a16="http://schemas.microsoft.com/office/drawing/2014/main" id="{825E2B14-0BAA-4DA2-B9C0-7446F4187967}"/>
              </a:ext>
            </a:extLst>
          </p:cNvPr>
          <p:cNvSpPr/>
          <p:nvPr/>
        </p:nvSpPr>
        <p:spPr>
          <a:xfrm>
            <a:off x="1654599" y="3810825"/>
            <a:ext cx="31408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de-DE" sz="1200" b="1" i="1" dirty="0">
              <a:solidFill>
                <a:srgbClr val="000000"/>
              </a:solidFill>
            </a:endParaRPr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86E27172-C7D3-4010-B05E-FEABCB6D4FE8}"/>
              </a:ext>
            </a:extLst>
          </p:cNvPr>
          <p:cNvSpPr/>
          <p:nvPr/>
        </p:nvSpPr>
        <p:spPr>
          <a:xfrm>
            <a:off x="5701721" y="3837627"/>
            <a:ext cx="4820443" cy="1560839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0" name="Rechteck 69">
            <a:extLst>
              <a:ext uri="{FF2B5EF4-FFF2-40B4-BE49-F238E27FC236}">
                <a16:creationId xmlns:a16="http://schemas.microsoft.com/office/drawing/2014/main" id="{6327C3D5-4035-4552-9C0A-FC8FACE550A1}"/>
              </a:ext>
            </a:extLst>
          </p:cNvPr>
          <p:cNvSpPr/>
          <p:nvPr/>
        </p:nvSpPr>
        <p:spPr>
          <a:xfrm>
            <a:off x="515173" y="4440699"/>
            <a:ext cx="14535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b="1" i="1" dirty="0">
                <a:solidFill>
                  <a:srgbClr val="000000"/>
                </a:solidFill>
              </a:rPr>
              <a:t>AUROC &gt; 0.5</a:t>
            </a:r>
          </a:p>
        </p:txBody>
      </p:sp>
      <p:sp>
        <p:nvSpPr>
          <p:cNvPr id="71" name="Freihandform: Form 70">
            <a:extLst>
              <a:ext uri="{FF2B5EF4-FFF2-40B4-BE49-F238E27FC236}">
                <a16:creationId xmlns:a16="http://schemas.microsoft.com/office/drawing/2014/main" id="{4BF0E78F-1EF1-4B67-A39B-0533E0F0B955}"/>
              </a:ext>
            </a:extLst>
          </p:cNvPr>
          <p:cNvSpPr/>
          <p:nvPr/>
        </p:nvSpPr>
        <p:spPr>
          <a:xfrm>
            <a:off x="780870" y="3955402"/>
            <a:ext cx="3354661" cy="1435420"/>
          </a:xfrm>
          <a:custGeom>
            <a:avLst/>
            <a:gdLst>
              <a:gd name="connsiteX0" fmla="*/ 0 w 2209800"/>
              <a:gd name="connsiteY0" fmla="*/ 1067950 h 1072422"/>
              <a:gd name="connsiteX1" fmla="*/ 444500 w 2209800"/>
              <a:gd name="connsiteY1" fmla="*/ 991750 h 1072422"/>
              <a:gd name="connsiteX2" fmla="*/ 774700 w 2209800"/>
              <a:gd name="connsiteY2" fmla="*/ 515500 h 1072422"/>
              <a:gd name="connsiteX3" fmla="*/ 1035050 w 2209800"/>
              <a:gd name="connsiteY3" fmla="*/ 77350 h 1072422"/>
              <a:gd name="connsiteX4" fmla="*/ 1320800 w 2209800"/>
              <a:gd name="connsiteY4" fmla="*/ 58300 h 1072422"/>
              <a:gd name="connsiteX5" fmla="*/ 1600200 w 2209800"/>
              <a:gd name="connsiteY5" fmla="*/ 674250 h 1072422"/>
              <a:gd name="connsiteX6" fmla="*/ 1847850 w 2209800"/>
              <a:gd name="connsiteY6" fmla="*/ 1010800 h 1072422"/>
              <a:gd name="connsiteX7" fmla="*/ 2209800 w 2209800"/>
              <a:gd name="connsiteY7" fmla="*/ 1067950 h 1072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09800" h="1072422">
                <a:moveTo>
                  <a:pt x="0" y="1067950"/>
                </a:moveTo>
                <a:cubicBezTo>
                  <a:pt x="157691" y="1075887"/>
                  <a:pt x="315383" y="1083825"/>
                  <a:pt x="444500" y="991750"/>
                </a:cubicBezTo>
                <a:cubicBezTo>
                  <a:pt x="573617" y="899675"/>
                  <a:pt x="676275" y="667900"/>
                  <a:pt x="774700" y="515500"/>
                </a:cubicBezTo>
                <a:cubicBezTo>
                  <a:pt x="873125" y="363100"/>
                  <a:pt x="944033" y="153550"/>
                  <a:pt x="1035050" y="77350"/>
                </a:cubicBezTo>
                <a:cubicBezTo>
                  <a:pt x="1126067" y="1150"/>
                  <a:pt x="1226608" y="-41183"/>
                  <a:pt x="1320800" y="58300"/>
                </a:cubicBezTo>
                <a:cubicBezTo>
                  <a:pt x="1414992" y="157783"/>
                  <a:pt x="1512358" y="515500"/>
                  <a:pt x="1600200" y="674250"/>
                </a:cubicBezTo>
                <a:cubicBezTo>
                  <a:pt x="1688042" y="833000"/>
                  <a:pt x="1746250" y="945183"/>
                  <a:pt x="1847850" y="1010800"/>
                </a:cubicBezTo>
                <a:cubicBezTo>
                  <a:pt x="1949450" y="1076417"/>
                  <a:pt x="2079625" y="1072183"/>
                  <a:pt x="2209800" y="106795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2" name="Gerader Verbinder 71">
            <a:extLst>
              <a:ext uri="{FF2B5EF4-FFF2-40B4-BE49-F238E27FC236}">
                <a16:creationId xmlns:a16="http://schemas.microsoft.com/office/drawing/2014/main" id="{12AE47F5-B25C-49D0-8B86-7D83325F2BA2}"/>
              </a:ext>
            </a:extLst>
          </p:cNvPr>
          <p:cNvCxnSpPr>
            <a:cxnSpLocks/>
          </p:cNvCxnSpPr>
          <p:nvPr/>
        </p:nvCxnSpPr>
        <p:spPr>
          <a:xfrm flipH="1">
            <a:off x="2945921" y="3834890"/>
            <a:ext cx="8778" cy="1552705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Rechteck 74">
            <a:extLst>
              <a:ext uri="{FF2B5EF4-FFF2-40B4-BE49-F238E27FC236}">
                <a16:creationId xmlns:a16="http://schemas.microsoft.com/office/drawing/2014/main" id="{77376AFD-A13E-4ED5-BD08-7CC06926799D}"/>
              </a:ext>
            </a:extLst>
          </p:cNvPr>
          <p:cNvSpPr/>
          <p:nvPr/>
        </p:nvSpPr>
        <p:spPr>
          <a:xfrm>
            <a:off x="2835605" y="5373152"/>
            <a:ext cx="2471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400" b="1" i="1" dirty="0">
                <a:solidFill>
                  <a:srgbClr val="000000"/>
                </a:solidFill>
              </a:rPr>
              <a:t>t</a:t>
            </a:r>
          </a:p>
        </p:txBody>
      </p:sp>
      <p:sp>
        <p:nvSpPr>
          <p:cNvPr id="76" name="Rechteck 75">
            <a:extLst>
              <a:ext uri="{FF2B5EF4-FFF2-40B4-BE49-F238E27FC236}">
                <a16:creationId xmlns:a16="http://schemas.microsoft.com/office/drawing/2014/main" id="{5D49E089-1A13-4E0C-8385-2C0F7B214268}"/>
              </a:ext>
            </a:extLst>
          </p:cNvPr>
          <p:cNvSpPr/>
          <p:nvPr/>
        </p:nvSpPr>
        <p:spPr>
          <a:xfrm>
            <a:off x="2976055" y="5057007"/>
            <a:ext cx="36260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400" b="1" i="1" dirty="0">
                <a:solidFill>
                  <a:srgbClr val="000000"/>
                </a:solidFill>
              </a:rPr>
              <a:t>FP</a:t>
            </a:r>
          </a:p>
        </p:txBody>
      </p:sp>
      <p:sp>
        <p:nvSpPr>
          <p:cNvPr id="77" name="Rechteck 76">
            <a:extLst>
              <a:ext uri="{FF2B5EF4-FFF2-40B4-BE49-F238E27FC236}">
                <a16:creationId xmlns:a16="http://schemas.microsoft.com/office/drawing/2014/main" id="{DB3C4285-07A3-4B24-8C64-6158FCBE7524}"/>
              </a:ext>
            </a:extLst>
          </p:cNvPr>
          <p:cNvSpPr/>
          <p:nvPr/>
        </p:nvSpPr>
        <p:spPr>
          <a:xfrm>
            <a:off x="3600727" y="5050557"/>
            <a:ext cx="3690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400" b="1" i="1" dirty="0">
                <a:solidFill>
                  <a:srgbClr val="000000"/>
                </a:solidFill>
              </a:rPr>
              <a:t>TP</a:t>
            </a:r>
          </a:p>
        </p:txBody>
      </p:sp>
      <p:sp>
        <p:nvSpPr>
          <p:cNvPr id="78" name="Rechteck 77">
            <a:extLst>
              <a:ext uri="{FF2B5EF4-FFF2-40B4-BE49-F238E27FC236}">
                <a16:creationId xmlns:a16="http://schemas.microsoft.com/office/drawing/2014/main" id="{CF90F7D6-6585-4141-A359-2BEF2D840043}"/>
              </a:ext>
            </a:extLst>
          </p:cNvPr>
          <p:cNvSpPr/>
          <p:nvPr/>
        </p:nvSpPr>
        <p:spPr>
          <a:xfrm>
            <a:off x="2527249" y="5057007"/>
            <a:ext cx="38504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400" b="1" i="1" dirty="0">
                <a:solidFill>
                  <a:srgbClr val="000000"/>
                </a:solidFill>
              </a:rPr>
              <a:t>FN</a:t>
            </a:r>
          </a:p>
        </p:txBody>
      </p:sp>
      <p:sp>
        <p:nvSpPr>
          <p:cNvPr id="79" name="Rechteck 78">
            <a:extLst>
              <a:ext uri="{FF2B5EF4-FFF2-40B4-BE49-F238E27FC236}">
                <a16:creationId xmlns:a16="http://schemas.microsoft.com/office/drawing/2014/main" id="{9F25F9D3-45CE-48E6-A6EB-AE8ED26F04E0}"/>
              </a:ext>
            </a:extLst>
          </p:cNvPr>
          <p:cNvSpPr/>
          <p:nvPr/>
        </p:nvSpPr>
        <p:spPr>
          <a:xfrm>
            <a:off x="1677004" y="5057007"/>
            <a:ext cx="39145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400" b="1" i="1" dirty="0">
                <a:solidFill>
                  <a:srgbClr val="000000"/>
                </a:solidFill>
              </a:rPr>
              <a:t>TN</a:t>
            </a:r>
          </a:p>
        </p:txBody>
      </p:sp>
      <p:sp>
        <p:nvSpPr>
          <p:cNvPr id="82" name="Rechteck 81">
            <a:extLst>
              <a:ext uri="{FF2B5EF4-FFF2-40B4-BE49-F238E27FC236}">
                <a16:creationId xmlns:a16="http://schemas.microsoft.com/office/drawing/2014/main" id="{6102BB60-5966-41C0-A3FA-518E7E8EB4E3}"/>
              </a:ext>
            </a:extLst>
          </p:cNvPr>
          <p:cNvSpPr/>
          <p:nvPr/>
        </p:nvSpPr>
        <p:spPr>
          <a:xfrm>
            <a:off x="505791" y="3828617"/>
            <a:ext cx="1406024" cy="60057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4" name="Gerader Verbinder 83">
            <a:extLst>
              <a:ext uri="{FF2B5EF4-FFF2-40B4-BE49-F238E27FC236}">
                <a16:creationId xmlns:a16="http://schemas.microsoft.com/office/drawing/2014/main" id="{9D962841-F26F-46A9-9634-7C51876BBEDA}"/>
              </a:ext>
            </a:extLst>
          </p:cNvPr>
          <p:cNvCxnSpPr>
            <a:cxnSpLocks/>
          </p:cNvCxnSpPr>
          <p:nvPr/>
        </p:nvCxnSpPr>
        <p:spPr>
          <a:xfrm>
            <a:off x="10522172" y="5358439"/>
            <a:ext cx="0" cy="100938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Rechteck 84">
            <a:extLst>
              <a:ext uri="{FF2B5EF4-FFF2-40B4-BE49-F238E27FC236}">
                <a16:creationId xmlns:a16="http://schemas.microsoft.com/office/drawing/2014/main" id="{92D31942-89DA-458B-B206-F5ECDED644E5}"/>
              </a:ext>
            </a:extLst>
          </p:cNvPr>
          <p:cNvSpPr/>
          <p:nvPr/>
        </p:nvSpPr>
        <p:spPr>
          <a:xfrm>
            <a:off x="5641492" y="5358439"/>
            <a:ext cx="31408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200" b="1" i="1" dirty="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86" name="Rechteck 85">
            <a:extLst>
              <a:ext uri="{FF2B5EF4-FFF2-40B4-BE49-F238E27FC236}">
                <a16:creationId xmlns:a16="http://schemas.microsoft.com/office/drawing/2014/main" id="{90EAB1FF-49B1-407A-BB34-8027A30942C3}"/>
              </a:ext>
            </a:extLst>
          </p:cNvPr>
          <p:cNvSpPr/>
          <p:nvPr/>
        </p:nvSpPr>
        <p:spPr>
          <a:xfrm>
            <a:off x="10298480" y="5358439"/>
            <a:ext cx="31408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200" b="1" i="1" dirty="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A8A8F122-1901-42D3-B28C-AD7F517DA70B}"/>
              </a:ext>
            </a:extLst>
          </p:cNvPr>
          <p:cNvSpPr/>
          <p:nvPr/>
        </p:nvSpPr>
        <p:spPr>
          <a:xfrm>
            <a:off x="8021396" y="5358439"/>
            <a:ext cx="2471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400" b="1" i="1" dirty="0">
                <a:solidFill>
                  <a:srgbClr val="000000"/>
                </a:solidFill>
              </a:rPr>
              <a:t>t</a:t>
            </a:r>
          </a:p>
        </p:txBody>
      </p:sp>
      <p:cxnSp>
        <p:nvCxnSpPr>
          <p:cNvPr id="89" name="Gerader Verbinder 88">
            <a:extLst>
              <a:ext uri="{FF2B5EF4-FFF2-40B4-BE49-F238E27FC236}">
                <a16:creationId xmlns:a16="http://schemas.microsoft.com/office/drawing/2014/main" id="{1F48FA48-BBA3-47FF-9F7A-DA6483D97860}"/>
              </a:ext>
            </a:extLst>
          </p:cNvPr>
          <p:cNvCxnSpPr>
            <a:cxnSpLocks/>
          </p:cNvCxnSpPr>
          <p:nvPr/>
        </p:nvCxnSpPr>
        <p:spPr>
          <a:xfrm flipH="1">
            <a:off x="8132461" y="3832869"/>
            <a:ext cx="8778" cy="1552705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Rechteck 106">
                <a:extLst>
                  <a:ext uri="{FF2B5EF4-FFF2-40B4-BE49-F238E27FC236}">
                    <a16:creationId xmlns:a16="http://schemas.microsoft.com/office/drawing/2014/main" id="{92D2290B-59D7-4369-B568-457DCABD60BB}"/>
                  </a:ext>
                </a:extLst>
              </p:cNvPr>
              <p:cNvSpPr/>
              <p:nvPr/>
            </p:nvSpPr>
            <p:spPr>
              <a:xfrm>
                <a:off x="5680640" y="4482817"/>
                <a:ext cx="144148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de-DE" b="1" i="1" dirty="0">
                    <a:solidFill>
                      <a:srgbClr val="000000"/>
                    </a:solidFill>
                  </a:rPr>
                  <a:t>AUROC </a:t>
                </a:r>
                <a14:m>
                  <m:oMath xmlns:m="http://schemas.openxmlformats.org/officeDocument/2006/math">
                    <m:r>
                      <a:rPr lang="de-DE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de-DE" b="1" i="1" dirty="0">
                    <a:solidFill>
                      <a:srgbClr val="000000"/>
                    </a:solidFill>
                  </a:rPr>
                  <a:t> 0.5</a:t>
                </a:r>
                <a:endParaRPr lang="de-DE" dirty="0"/>
              </a:p>
            </p:txBody>
          </p:sp>
        </mc:Choice>
        <mc:Fallback xmlns="">
          <p:sp>
            <p:nvSpPr>
              <p:cNvPr id="107" name="Rechteck 106">
                <a:extLst>
                  <a:ext uri="{FF2B5EF4-FFF2-40B4-BE49-F238E27FC236}">
                    <a16:creationId xmlns:a16="http://schemas.microsoft.com/office/drawing/2014/main" id="{92D2290B-59D7-4369-B568-457DCABD60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0640" y="4482817"/>
                <a:ext cx="1441485" cy="369332"/>
              </a:xfrm>
              <a:prstGeom prst="rect">
                <a:avLst/>
              </a:prstGeom>
              <a:blipFill>
                <a:blip r:embed="rId2"/>
                <a:stretch>
                  <a:fillRect l="-3814" t="-8197" r="-2966" b="-2459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8" name="Rechteck 107">
            <a:extLst>
              <a:ext uri="{FF2B5EF4-FFF2-40B4-BE49-F238E27FC236}">
                <a16:creationId xmlns:a16="http://schemas.microsoft.com/office/drawing/2014/main" id="{F35D2475-751D-426F-8A07-0C2EBBA9B3E4}"/>
              </a:ext>
            </a:extLst>
          </p:cNvPr>
          <p:cNvSpPr/>
          <p:nvPr/>
        </p:nvSpPr>
        <p:spPr>
          <a:xfrm>
            <a:off x="5704411" y="3841193"/>
            <a:ext cx="1393944" cy="68665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09" name="Gerader Verbinder 108">
            <a:extLst>
              <a:ext uri="{FF2B5EF4-FFF2-40B4-BE49-F238E27FC236}">
                <a16:creationId xmlns:a16="http://schemas.microsoft.com/office/drawing/2014/main" id="{19C6F02D-F224-47FE-9AF6-E7B1FB0AD9E0}"/>
              </a:ext>
            </a:extLst>
          </p:cNvPr>
          <p:cNvCxnSpPr>
            <a:cxnSpLocks/>
          </p:cNvCxnSpPr>
          <p:nvPr/>
        </p:nvCxnSpPr>
        <p:spPr>
          <a:xfrm>
            <a:off x="5701931" y="5407034"/>
            <a:ext cx="0" cy="27646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Freihandform: Form 109">
            <a:extLst>
              <a:ext uri="{FF2B5EF4-FFF2-40B4-BE49-F238E27FC236}">
                <a16:creationId xmlns:a16="http://schemas.microsoft.com/office/drawing/2014/main" id="{239D6863-1F5A-4362-9AD9-CC1B68E04CA6}"/>
              </a:ext>
            </a:extLst>
          </p:cNvPr>
          <p:cNvSpPr/>
          <p:nvPr/>
        </p:nvSpPr>
        <p:spPr>
          <a:xfrm>
            <a:off x="5701713" y="3853858"/>
            <a:ext cx="1396642" cy="673985"/>
          </a:xfrm>
          <a:custGeom>
            <a:avLst/>
            <a:gdLst>
              <a:gd name="connsiteX0" fmla="*/ 0 w 2584450"/>
              <a:gd name="connsiteY0" fmla="*/ 1536700 h 1536700"/>
              <a:gd name="connsiteX1" fmla="*/ 622300 w 2584450"/>
              <a:gd name="connsiteY1" fmla="*/ 939800 h 1536700"/>
              <a:gd name="connsiteX2" fmla="*/ 2108200 w 2584450"/>
              <a:gd name="connsiteY2" fmla="*/ 247650 h 1536700"/>
              <a:gd name="connsiteX3" fmla="*/ 2584450 w 2584450"/>
              <a:gd name="connsiteY3" fmla="*/ 0 h 153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84450" h="1536700">
                <a:moveTo>
                  <a:pt x="0" y="1536700"/>
                </a:moveTo>
                <a:cubicBezTo>
                  <a:pt x="135466" y="1345671"/>
                  <a:pt x="270933" y="1154642"/>
                  <a:pt x="622300" y="939800"/>
                </a:cubicBezTo>
                <a:cubicBezTo>
                  <a:pt x="973667" y="724958"/>
                  <a:pt x="1781175" y="404283"/>
                  <a:pt x="2108200" y="247650"/>
                </a:cubicBezTo>
                <a:cubicBezTo>
                  <a:pt x="2435225" y="91017"/>
                  <a:pt x="2509837" y="45508"/>
                  <a:pt x="2584450" y="0"/>
                </a:cubicBezTo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9474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>
            <a:extLst>
              <a:ext uri="{FF2B5EF4-FFF2-40B4-BE49-F238E27FC236}">
                <a16:creationId xmlns:a16="http://schemas.microsoft.com/office/drawing/2014/main" id="{26E3A1E3-8AC2-4D46-9A2A-DEC3BB1B5D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62" y="3707211"/>
            <a:ext cx="3453925" cy="2302617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284C534F-554C-4AB1-9FAD-AE720F9AA4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6714" y="3707211"/>
            <a:ext cx="3453925" cy="2302617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1764FB41-E00E-4117-B3B8-3A2CD8A590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565" y="3707211"/>
            <a:ext cx="3453926" cy="2302617"/>
          </a:xfrm>
          <a:prstGeom prst="rect">
            <a:avLst/>
          </a:prstGeom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EDF1F91C-8EF6-444B-BA98-000B252024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100000"/>
                    </a14:imgEffect>
                    <a14:imgEffect>
                      <a14:brightnessContrast contras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62" y="1314390"/>
            <a:ext cx="3453927" cy="2302618"/>
          </a:xfrm>
          <a:prstGeom prst="rect">
            <a:avLst/>
          </a:prstGeom>
        </p:spPr>
      </p:pic>
      <p:pic>
        <p:nvPicPr>
          <p:cNvPr id="26" name="Grafik 25">
            <a:extLst>
              <a:ext uri="{FF2B5EF4-FFF2-40B4-BE49-F238E27FC236}">
                <a16:creationId xmlns:a16="http://schemas.microsoft.com/office/drawing/2014/main" id="{69BE5E54-12A4-4D16-9C25-62010537AC1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6713" y="1314390"/>
            <a:ext cx="3453925" cy="2302617"/>
          </a:xfrm>
          <a:prstGeom prst="rect">
            <a:avLst/>
          </a:prstGeom>
        </p:spPr>
      </p:pic>
      <p:pic>
        <p:nvPicPr>
          <p:cNvPr id="28" name="Grafik 27">
            <a:extLst>
              <a:ext uri="{FF2B5EF4-FFF2-40B4-BE49-F238E27FC236}">
                <a16:creationId xmlns:a16="http://schemas.microsoft.com/office/drawing/2014/main" id="{59B0B8A1-7AB7-46D7-9A72-DFD34041FCB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contras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564" y="1314390"/>
            <a:ext cx="3453925" cy="2302617"/>
          </a:xfrm>
          <a:prstGeom prst="rect">
            <a:avLst/>
          </a:prstGeom>
        </p:spPr>
      </p:pic>
      <p:sp>
        <p:nvSpPr>
          <p:cNvPr id="29" name="Rechteck 28">
            <a:extLst>
              <a:ext uri="{FF2B5EF4-FFF2-40B4-BE49-F238E27FC236}">
                <a16:creationId xmlns:a16="http://schemas.microsoft.com/office/drawing/2014/main" id="{52574CF4-FE8B-4575-B67C-F16769F9EF7D}"/>
              </a:ext>
            </a:extLst>
          </p:cNvPr>
          <p:cNvSpPr/>
          <p:nvPr/>
        </p:nvSpPr>
        <p:spPr>
          <a:xfrm>
            <a:off x="659688" y="1224185"/>
            <a:ext cx="24518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dirty="0"/>
              <a:t>Iteration 1:	 </a:t>
            </a:r>
            <a:r>
              <a:rPr lang="de-DE" sz="1400" b="1" i="1" dirty="0">
                <a:solidFill>
                  <a:srgbClr val="000000"/>
                </a:solidFill>
              </a:rPr>
              <a:t>AUROC = 0.66</a:t>
            </a:r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7F899B80-7877-4073-9869-1EA379305240}"/>
              </a:ext>
            </a:extLst>
          </p:cNvPr>
          <p:cNvSpPr/>
          <p:nvPr/>
        </p:nvSpPr>
        <p:spPr>
          <a:xfrm>
            <a:off x="3785786" y="1224187"/>
            <a:ext cx="225941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dirty="0"/>
              <a:t>Iteration 2:	</a:t>
            </a:r>
            <a:r>
              <a:rPr lang="de-DE" sz="1400" b="1" i="1" dirty="0">
                <a:solidFill>
                  <a:srgbClr val="000000"/>
                </a:solidFill>
              </a:rPr>
              <a:t>AUROC = 0.71</a:t>
            </a:r>
          </a:p>
          <a:p>
            <a:endParaRPr lang="de-DE" sz="1400" dirty="0"/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B5D958C9-FDDB-4EE4-B30B-F55AE3A57179}"/>
              </a:ext>
            </a:extLst>
          </p:cNvPr>
          <p:cNvSpPr/>
          <p:nvPr/>
        </p:nvSpPr>
        <p:spPr>
          <a:xfrm>
            <a:off x="6930637" y="1224186"/>
            <a:ext cx="225941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dirty="0"/>
              <a:t>Iteration 3:	</a:t>
            </a:r>
            <a:r>
              <a:rPr lang="de-DE" sz="1400" b="1" i="1" dirty="0">
                <a:solidFill>
                  <a:srgbClr val="000000"/>
                </a:solidFill>
              </a:rPr>
              <a:t>AUROC = 0.68</a:t>
            </a:r>
          </a:p>
          <a:p>
            <a:endParaRPr lang="de-DE" sz="1400" dirty="0"/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A2F756F2-78E0-4E08-8EE1-D7AA59F18A32}"/>
              </a:ext>
            </a:extLst>
          </p:cNvPr>
          <p:cNvSpPr/>
          <p:nvPr/>
        </p:nvSpPr>
        <p:spPr>
          <a:xfrm>
            <a:off x="659688" y="3617007"/>
            <a:ext cx="312609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dirty="0"/>
              <a:t>Iteration 141:   </a:t>
            </a:r>
            <a:r>
              <a:rPr lang="de-DE" sz="1400" b="1" i="1" dirty="0">
                <a:solidFill>
                  <a:srgbClr val="000000"/>
                </a:solidFill>
              </a:rPr>
              <a:t>AUROC = 0.51</a:t>
            </a:r>
          </a:p>
          <a:p>
            <a:endParaRPr lang="de-DE" sz="1400" dirty="0"/>
          </a:p>
        </p:txBody>
      </p:sp>
      <p:sp>
        <p:nvSpPr>
          <p:cNvPr id="65" name="Rechteck 64">
            <a:extLst>
              <a:ext uri="{FF2B5EF4-FFF2-40B4-BE49-F238E27FC236}">
                <a16:creationId xmlns:a16="http://schemas.microsoft.com/office/drawing/2014/main" id="{D36692BE-5AF0-4873-AFCA-376EFB82C243}"/>
              </a:ext>
            </a:extLst>
          </p:cNvPr>
          <p:cNvSpPr/>
          <p:nvPr/>
        </p:nvSpPr>
        <p:spPr>
          <a:xfrm>
            <a:off x="3804538" y="3617007"/>
            <a:ext cx="234226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dirty="0"/>
              <a:t>Iteration 142:   </a:t>
            </a:r>
            <a:r>
              <a:rPr lang="de-DE" sz="1400" b="1" i="1" dirty="0">
                <a:solidFill>
                  <a:srgbClr val="000000"/>
                </a:solidFill>
              </a:rPr>
              <a:t>AUROC = 0.55</a:t>
            </a:r>
          </a:p>
          <a:p>
            <a:endParaRPr lang="de-DE" sz="1400" dirty="0"/>
          </a:p>
        </p:txBody>
      </p:sp>
      <p:sp>
        <p:nvSpPr>
          <p:cNvPr id="66" name="Rechteck 65">
            <a:extLst>
              <a:ext uri="{FF2B5EF4-FFF2-40B4-BE49-F238E27FC236}">
                <a16:creationId xmlns:a16="http://schemas.microsoft.com/office/drawing/2014/main" id="{9DA5734B-D9E9-489C-9173-1B87CF06C2A9}"/>
              </a:ext>
            </a:extLst>
          </p:cNvPr>
          <p:cNvSpPr/>
          <p:nvPr/>
        </p:nvSpPr>
        <p:spPr>
          <a:xfrm>
            <a:off x="6949387" y="3617006"/>
            <a:ext cx="276611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dirty="0"/>
              <a:t>Iteration 143:   </a:t>
            </a:r>
            <a:r>
              <a:rPr lang="de-DE" sz="1400" b="1" i="1" dirty="0">
                <a:solidFill>
                  <a:srgbClr val="000000"/>
                </a:solidFill>
              </a:rPr>
              <a:t>AUROC = 0.51</a:t>
            </a:r>
          </a:p>
          <a:p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4063871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feil: nach rechts gekrümmt 3">
            <a:extLst>
              <a:ext uri="{FF2B5EF4-FFF2-40B4-BE49-F238E27FC236}">
                <a16:creationId xmlns:a16="http://schemas.microsoft.com/office/drawing/2014/main" id="{26F66EAD-E94C-4689-950D-AD36046752A3}"/>
              </a:ext>
            </a:extLst>
          </p:cNvPr>
          <p:cNvSpPr/>
          <p:nvPr/>
        </p:nvSpPr>
        <p:spPr>
          <a:xfrm>
            <a:off x="2239250" y="1925163"/>
            <a:ext cx="396000" cy="1008000"/>
          </a:xfrm>
          <a:prstGeom prst="curved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600">
              <a:solidFill>
                <a:schemeClr val="tx1"/>
              </a:solidFill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697A19B9-B917-442C-985E-05420747C8CF}"/>
              </a:ext>
            </a:extLst>
          </p:cNvPr>
          <p:cNvSpPr/>
          <p:nvPr/>
        </p:nvSpPr>
        <p:spPr>
          <a:xfrm>
            <a:off x="1308100" y="2105998"/>
            <a:ext cx="13271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/>
              <a:t>1. Add Feature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E0A4C9D8-1747-4C41-B2BA-EE12946C76AF}"/>
              </a:ext>
            </a:extLst>
          </p:cNvPr>
          <p:cNvSpPr/>
          <p:nvPr/>
        </p:nvSpPr>
        <p:spPr>
          <a:xfrm>
            <a:off x="2714593" y="3429000"/>
            <a:ext cx="111601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2. Run </a:t>
            </a:r>
          </a:p>
          <a:p>
            <a:r>
              <a:rPr lang="de-DE" dirty="0"/>
              <a:t>Algorithm</a:t>
            </a:r>
          </a:p>
        </p:txBody>
      </p:sp>
      <p:sp>
        <p:nvSpPr>
          <p:cNvPr id="8" name="Pfeil: nach oben gekrümmt 7">
            <a:extLst>
              <a:ext uri="{FF2B5EF4-FFF2-40B4-BE49-F238E27FC236}">
                <a16:creationId xmlns:a16="http://schemas.microsoft.com/office/drawing/2014/main" id="{413220D5-EDB3-4DC6-B6C0-E3702040FED6}"/>
              </a:ext>
            </a:extLst>
          </p:cNvPr>
          <p:cNvSpPr/>
          <p:nvPr/>
        </p:nvSpPr>
        <p:spPr>
          <a:xfrm>
            <a:off x="2768599" y="2933163"/>
            <a:ext cx="1008000" cy="396000"/>
          </a:xfrm>
          <a:prstGeom prst="curvedUp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6B6D9B48-3D97-4254-8C1C-016AEFEDE0D3}"/>
              </a:ext>
            </a:extLst>
          </p:cNvPr>
          <p:cNvSpPr/>
          <p:nvPr/>
        </p:nvSpPr>
        <p:spPr>
          <a:xfrm>
            <a:off x="4439297" y="2105998"/>
            <a:ext cx="93756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3. Error </a:t>
            </a:r>
          </a:p>
          <a:p>
            <a:r>
              <a:rPr lang="de-DE" dirty="0"/>
              <a:t>Analysis</a:t>
            </a:r>
          </a:p>
        </p:txBody>
      </p:sp>
      <p:sp>
        <p:nvSpPr>
          <p:cNvPr id="12" name="Pfeil: nach rechts gekrümmt 11">
            <a:extLst>
              <a:ext uri="{FF2B5EF4-FFF2-40B4-BE49-F238E27FC236}">
                <a16:creationId xmlns:a16="http://schemas.microsoft.com/office/drawing/2014/main" id="{D67F2D00-4448-424E-9002-F378D8E09ADE}"/>
              </a:ext>
            </a:extLst>
          </p:cNvPr>
          <p:cNvSpPr/>
          <p:nvPr/>
        </p:nvSpPr>
        <p:spPr>
          <a:xfrm rot="10800000">
            <a:off x="3909948" y="1925163"/>
            <a:ext cx="396000" cy="1008000"/>
          </a:xfrm>
          <a:prstGeom prst="curved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600">
              <a:solidFill>
                <a:schemeClr val="tx1"/>
              </a:solidFill>
            </a:endParaRPr>
          </a:p>
        </p:txBody>
      </p:sp>
      <p:sp>
        <p:nvSpPr>
          <p:cNvPr id="13" name="Pfeil: nach oben gekrümmt 12">
            <a:extLst>
              <a:ext uri="{FF2B5EF4-FFF2-40B4-BE49-F238E27FC236}">
                <a16:creationId xmlns:a16="http://schemas.microsoft.com/office/drawing/2014/main" id="{66B5AE2C-7E24-4A0E-AEB3-B5E02AF0E869}"/>
              </a:ext>
            </a:extLst>
          </p:cNvPr>
          <p:cNvSpPr/>
          <p:nvPr/>
        </p:nvSpPr>
        <p:spPr>
          <a:xfrm rot="10800000">
            <a:off x="2768598" y="1529163"/>
            <a:ext cx="1008000" cy="396000"/>
          </a:xfrm>
          <a:prstGeom prst="curvedUp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E99B6465-45B5-4DEA-B267-54E4FD4EC238}"/>
              </a:ext>
            </a:extLst>
          </p:cNvPr>
          <p:cNvSpPr/>
          <p:nvPr/>
        </p:nvSpPr>
        <p:spPr>
          <a:xfrm>
            <a:off x="2768597" y="782994"/>
            <a:ext cx="14789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/>
              <a:t>4. Rescale</a:t>
            </a:r>
          </a:p>
          <a:p>
            <a:r>
              <a:rPr lang="de-DE" dirty="0"/>
              <a:t>Values</a:t>
            </a:r>
          </a:p>
        </p:txBody>
      </p:sp>
    </p:spTree>
    <p:extLst>
      <p:ext uri="{BB962C8B-B14F-4D97-AF65-F5344CB8AC3E}">
        <p14:creationId xmlns:p14="http://schemas.microsoft.com/office/powerpoint/2010/main" val="30249655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16C88921-D13B-4E89-9B74-B30EFCAB4DF6}"/>
              </a:ext>
            </a:extLst>
          </p:cNvPr>
          <p:cNvCxnSpPr>
            <a:cxnSpLocks/>
          </p:cNvCxnSpPr>
          <p:nvPr/>
        </p:nvCxnSpPr>
        <p:spPr>
          <a:xfrm>
            <a:off x="2766994" y="1269583"/>
            <a:ext cx="0" cy="3299725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Freihandform: Form 16">
            <a:extLst>
              <a:ext uri="{FF2B5EF4-FFF2-40B4-BE49-F238E27FC236}">
                <a16:creationId xmlns:a16="http://schemas.microsoft.com/office/drawing/2014/main" id="{9F524216-4362-4CA2-B881-DB02C578B7EF}"/>
              </a:ext>
            </a:extLst>
          </p:cNvPr>
          <p:cNvSpPr/>
          <p:nvPr/>
        </p:nvSpPr>
        <p:spPr>
          <a:xfrm>
            <a:off x="4269223" y="977909"/>
            <a:ext cx="1334278" cy="765110"/>
          </a:xfrm>
          <a:custGeom>
            <a:avLst/>
            <a:gdLst>
              <a:gd name="connsiteX0" fmla="*/ 0 w 1334278"/>
              <a:gd name="connsiteY0" fmla="*/ 765110 h 765110"/>
              <a:gd name="connsiteX1" fmla="*/ 690466 w 1334278"/>
              <a:gd name="connsiteY1" fmla="*/ 0 h 765110"/>
              <a:gd name="connsiteX2" fmla="*/ 690466 w 1334278"/>
              <a:gd name="connsiteY2" fmla="*/ 0 h 765110"/>
              <a:gd name="connsiteX3" fmla="*/ 1334278 w 1334278"/>
              <a:gd name="connsiteY3" fmla="*/ 755780 h 765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34278" h="765110">
                <a:moveTo>
                  <a:pt x="0" y="765110"/>
                </a:moveTo>
                <a:lnTo>
                  <a:pt x="690466" y="0"/>
                </a:lnTo>
                <a:lnTo>
                  <a:pt x="690466" y="0"/>
                </a:lnTo>
                <a:lnTo>
                  <a:pt x="1334278" y="755780"/>
                </a:lnTo>
              </a:path>
            </a:pathLst>
          </a:cu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Freihandform: Form 17">
            <a:extLst>
              <a:ext uri="{FF2B5EF4-FFF2-40B4-BE49-F238E27FC236}">
                <a16:creationId xmlns:a16="http://schemas.microsoft.com/office/drawing/2014/main" id="{76FD2A2E-FF7A-493F-B471-B1E02F33FA96}"/>
              </a:ext>
            </a:extLst>
          </p:cNvPr>
          <p:cNvSpPr/>
          <p:nvPr/>
        </p:nvSpPr>
        <p:spPr>
          <a:xfrm>
            <a:off x="3146649" y="1840244"/>
            <a:ext cx="1439812" cy="765110"/>
          </a:xfrm>
          <a:custGeom>
            <a:avLst/>
            <a:gdLst>
              <a:gd name="connsiteX0" fmla="*/ 0 w 2209800"/>
              <a:gd name="connsiteY0" fmla="*/ 1067950 h 1072422"/>
              <a:gd name="connsiteX1" fmla="*/ 444500 w 2209800"/>
              <a:gd name="connsiteY1" fmla="*/ 991750 h 1072422"/>
              <a:gd name="connsiteX2" fmla="*/ 774700 w 2209800"/>
              <a:gd name="connsiteY2" fmla="*/ 515500 h 1072422"/>
              <a:gd name="connsiteX3" fmla="*/ 1035050 w 2209800"/>
              <a:gd name="connsiteY3" fmla="*/ 77350 h 1072422"/>
              <a:gd name="connsiteX4" fmla="*/ 1320800 w 2209800"/>
              <a:gd name="connsiteY4" fmla="*/ 58300 h 1072422"/>
              <a:gd name="connsiteX5" fmla="*/ 1600200 w 2209800"/>
              <a:gd name="connsiteY5" fmla="*/ 674250 h 1072422"/>
              <a:gd name="connsiteX6" fmla="*/ 1847850 w 2209800"/>
              <a:gd name="connsiteY6" fmla="*/ 1010800 h 1072422"/>
              <a:gd name="connsiteX7" fmla="*/ 2209800 w 2209800"/>
              <a:gd name="connsiteY7" fmla="*/ 1067950 h 1072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09800" h="1072422">
                <a:moveTo>
                  <a:pt x="0" y="1067950"/>
                </a:moveTo>
                <a:cubicBezTo>
                  <a:pt x="157691" y="1075887"/>
                  <a:pt x="315383" y="1083825"/>
                  <a:pt x="444500" y="991750"/>
                </a:cubicBezTo>
                <a:cubicBezTo>
                  <a:pt x="573617" y="899675"/>
                  <a:pt x="676275" y="667900"/>
                  <a:pt x="774700" y="515500"/>
                </a:cubicBezTo>
                <a:cubicBezTo>
                  <a:pt x="873125" y="363100"/>
                  <a:pt x="944033" y="153550"/>
                  <a:pt x="1035050" y="77350"/>
                </a:cubicBezTo>
                <a:cubicBezTo>
                  <a:pt x="1126067" y="1150"/>
                  <a:pt x="1226608" y="-41183"/>
                  <a:pt x="1320800" y="58300"/>
                </a:cubicBezTo>
                <a:cubicBezTo>
                  <a:pt x="1414992" y="157783"/>
                  <a:pt x="1512358" y="515500"/>
                  <a:pt x="1600200" y="674250"/>
                </a:cubicBezTo>
                <a:cubicBezTo>
                  <a:pt x="1688042" y="833000"/>
                  <a:pt x="1746250" y="945183"/>
                  <a:pt x="1847850" y="1010800"/>
                </a:cubicBezTo>
                <a:cubicBezTo>
                  <a:pt x="1949450" y="1076417"/>
                  <a:pt x="2079625" y="1072183"/>
                  <a:pt x="2209800" y="1067950"/>
                </a:cubicBezTo>
              </a:path>
            </a:pathLst>
          </a:cu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Freihandform: Form 18">
            <a:extLst>
              <a:ext uri="{FF2B5EF4-FFF2-40B4-BE49-F238E27FC236}">
                <a16:creationId xmlns:a16="http://schemas.microsoft.com/office/drawing/2014/main" id="{FEF03288-4616-46CB-9426-1F3EBA3028BD}"/>
              </a:ext>
            </a:extLst>
          </p:cNvPr>
          <p:cNvSpPr/>
          <p:nvPr/>
        </p:nvSpPr>
        <p:spPr>
          <a:xfrm>
            <a:off x="3233977" y="1840244"/>
            <a:ext cx="1439812" cy="765110"/>
          </a:xfrm>
          <a:custGeom>
            <a:avLst/>
            <a:gdLst>
              <a:gd name="connsiteX0" fmla="*/ 0 w 2209800"/>
              <a:gd name="connsiteY0" fmla="*/ 1067950 h 1072422"/>
              <a:gd name="connsiteX1" fmla="*/ 444500 w 2209800"/>
              <a:gd name="connsiteY1" fmla="*/ 991750 h 1072422"/>
              <a:gd name="connsiteX2" fmla="*/ 774700 w 2209800"/>
              <a:gd name="connsiteY2" fmla="*/ 515500 h 1072422"/>
              <a:gd name="connsiteX3" fmla="*/ 1035050 w 2209800"/>
              <a:gd name="connsiteY3" fmla="*/ 77350 h 1072422"/>
              <a:gd name="connsiteX4" fmla="*/ 1320800 w 2209800"/>
              <a:gd name="connsiteY4" fmla="*/ 58300 h 1072422"/>
              <a:gd name="connsiteX5" fmla="*/ 1600200 w 2209800"/>
              <a:gd name="connsiteY5" fmla="*/ 674250 h 1072422"/>
              <a:gd name="connsiteX6" fmla="*/ 1847850 w 2209800"/>
              <a:gd name="connsiteY6" fmla="*/ 1010800 h 1072422"/>
              <a:gd name="connsiteX7" fmla="*/ 2209800 w 2209800"/>
              <a:gd name="connsiteY7" fmla="*/ 1067950 h 1072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09800" h="1072422">
                <a:moveTo>
                  <a:pt x="0" y="1067950"/>
                </a:moveTo>
                <a:cubicBezTo>
                  <a:pt x="157691" y="1075887"/>
                  <a:pt x="315383" y="1083825"/>
                  <a:pt x="444500" y="991750"/>
                </a:cubicBezTo>
                <a:cubicBezTo>
                  <a:pt x="573617" y="899675"/>
                  <a:pt x="676275" y="667900"/>
                  <a:pt x="774700" y="515500"/>
                </a:cubicBezTo>
                <a:cubicBezTo>
                  <a:pt x="873125" y="363100"/>
                  <a:pt x="944033" y="153550"/>
                  <a:pt x="1035050" y="77350"/>
                </a:cubicBezTo>
                <a:cubicBezTo>
                  <a:pt x="1126067" y="1150"/>
                  <a:pt x="1226608" y="-41183"/>
                  <a:pt x="1320800" y="58300"/>
                </a:cubicBezTo>
                <a:cubicBezTo>
                  <a:pt x="1414992" y="157783"/>
                  <a:pt x="1512358" y="515500"/>
                  <a:pt x="1600200" y="674250"/>
                </a:cubicBezTo>
                <a:cubicBezTo>
                  <a:pt x="1688042" y="833000"/>
                  <a:pt x="1746250" y="945183"/>
                  <a:pt x="1847850" y="1010800"/>
                </a:cubicBezTo>
                <a:cubicBezTo>
                  <a:pt x="1949450" y="1076417"/>
                  <a:pt x="2079625" y="1072183"/>
                  <a:pt x="2209800" y="1067950"/>
                </a:cubicBezTo>
              </a:path>
            </a:pathLst>
          </a:cu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Freihandform: Form 19">
            <a:extLst>
              <a:ext uri="{FF2B5EF4-FFF2-40B4-BE49-F238E27FC236}">
                <a16:creationId xmlns:a16="http://schemas.microsoft.com/office/drawing/2014/main" id="{4327A155-6B02-47BB-911C-D5FC09186ABE}"/>
              </a:ext>
            </a:extLst>
          </p:cNvPr>
          <p:cNvSpPr/>
          <p:nvPr/>
        </p:nvSpPr>
        <p:spPr>
          <a:xfrm>
            <a:off x="5037443" y="1840244"/>
            <a:ext cx="1334278" cy="765110"/>
          </a:xfrm>
          <a:custGeom>
            <a:avLst/>
            <a:gdLst>
              <a:gd name="connsiteX0" fmla="*/ 0 w 1334278"/>
              <a:gd name="connsiteY0" fmla="*/ 765110 h 765110"/>
              <a:gd name="connsiteX1" fmla="*/ 690466 w 1334278"/>
              <a:gd name="connsiteY1" fmla="*/ 0 h 765110"/>
              <a:gd name="connsiteX2" fmla="*/ 690466 w 1334278"/>
              <a:gd name="connsiteY2" fmla="*/ 0 h 765110"/>
              <a:gd name="connsiteX3" fmla="*/ 1334278 w 1334278"/>
              <a:gd name="connsiteY3" fmla="*/ 755780 h 765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34278" h="765110">
                <a:moveTo>
                  <a:pt x="0" y="765110"/>
                </a:moveTo>
                <a:lnTo>
                  <a:pt x="690466" y="0"/>
                </a:lnTo>
                <a:lnTo>
                  <a:pt x="690466" y="0"/>
                </a:lnTo>
                <a:lnTo>
                  <a:pt x="1334278" y="755780"/>
                </a:lnTo>
              </a:path>
            </a:pathLst>
          </a:cu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Freihandform: Form 20">
            <a:extLst>
              <a:ext uri="{FF2B5EF4-FFF2-40B4-BE49-F238E27FC236}">
                <a16:creationId xmlns:a16="http://schemas.microsoft.com/office/drawing/2014/main" id="{D733BB49-12C5-4D77-B832-C96CFF354728}"/>
              </a:ext>
            </a:extLst>
          </p:cNvPr>
          <p:cNvSpPr/>
          <p:nvPr/>
        </p:nvSpPr>
        <p:spPr>
          <a:xfrm>
            <a:off x="4269223" y="2702579"/>
            <a:ext cx="1334278" cy="765110"/>
          </a:xfrm>
          <a:custGeom>
            <a:avLst/>
            <a:gdLst>
              <a:gd name="connsiteX0" fmla="*/ 0 w 1334278"/>
              <a:gd name="connsiteY0" fmla="*/ 765110 h 765110"/>
              <a:gd name="connsiteX1" fmla="*/ 690466 w 1334278"/>
              <a:gd name="connsiteY1" fmla="*/ 0 h 765110"/>
              <a:gd name="connsiteX2" fmla="*/ 690466 w 1334278"/>
              <a:gd name="connsiteY2" fmla="*/ 0 h 765110"/>
              <a:gd name="connsiteX3" fmla="*/ 1334278 w 1334278"/>
              <a:gd name="connsiteY3" fmla="*/ 755780 h 765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34278" h="765110">
                <a:moveTo>
                  <a:pt x="0" y="765110"/>
                </a:moveTo>
                <a:lnTo>
                  <a:pt x="690466" y="0"/>
                </a:lnTo>
                <a:lnTo>
                  <a:pt x="690466" y="0"/>
                </a:lnTo>
                <a:lnTo>
                  <a:pt x="1334278" y="755780"/>
                </a:lnTo>
              </a:path>
            </a:pathLst>
          </a:cu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Freihandform: Form 23">
            <a:extLst>
              <a:ext uri="{FF2B5EF4-FFF2-40B4-BE49-F238E27FC236}">
                <a16:creationId xmlns:a16="http://schemas.microsoft.com/office/drawing/2014/main" id="{CFBAB7FC-514D-479F-B3DF-FEC4377BBFF8}"/>
              </a:ext>
            </a:extLst>
          </p:cNvPr>
          <p:cNvSpPr/>
          <p:nvPr/>
        </p:nvSpPr>
        <p:spPr>
          <a:xfrm>
            <a:off x="3509103" y="3564914"/>
            <a:ext cx="1334278" cy="765110"/>
          </a:xfrm>
          <a:custGeom>
            <a:avLst/>
            <a:gdLst>
              <a:gd name="connsiteX0" fmla="*/ 0 w 1334278"/>
              <a:gd name="connsiteY0" fmla="*/ 765110 h 765110"/>
              <a:gd name="connsiteX1" fmla="*/ 690466 w 1334278"/>
              <a:gd name="connsiteY1" fmla="*/ 0 h 765110"/>
              <a:gd name="connsiteX2" fmla="*/ 690466 w 1334278"/>
              <a:gd name="connsiteY2" fmla="*/ 0 h 765110"/>
              <a:gd name="connsiteX3" fmla="*/ 1334278 w 1334278"/>
              <a:gd name="connsiteY3" fmla="*/ 755780 h 765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34278" h="765110">
                <a:moveTo>
                  <a:pt x="0" y="765110"/>
                </a:moveTo>
                <a:lnTo>
                  <a:pt x="690466" y="0"/>
                </a:lnTo>
                <a:lnTo>
                  <a:pt x="690466" y="0"/>
                </a:lnTo>
                <a:lnTo>
                  <a:pt x="1334278" y="755780"/>
                </a:lnTo>
              </a:path>
            </a:pathLst>
          </a:cu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A12940A0-7281-437D-89DA-E46A68A2E9A1}"/>
              </a:ext>
            </a:extLst>
          </p:cNvPr>
          <p:cNvSpPr/>
          <p:nvPr/>
        </p:nvSpPr>
        <p:spPr>
          <a:xfrm>
            <a:off x="4174361" y="1721652"/>
            <a:ext cx="102629" cy="11859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Freihandform: Form 27">
            <a:extLst>
              <a:ext uri="{FF2B5EF4-FFF2-40B4-BE49-F238E27FC236}">
                <a16:creationId xmlns:a16="http://schemas.microsoft.com/office/drawing/2014/main" id="{59CC380E-ED9B-47AC-97B7-29786E5F9B71}"/>
              </a:ext>
            </a:extLst>
          </p:cNvPr>
          <p:cNvSpPr/>
          <p:nvPr/>
        </p:nvSpPr>
        <p:spPr>
          <a:xfrm>
            <a:off x="5810538" y="2702579"/>
            <a:ext cx="1439812" cy="765110"/>
          </a:xfrm>
          <a:custGeom>
            <a:avLst/>
            <a:gdLst>
              <a:gd name="connsiteX0" fmla="*/ 0 w 2209800"/>
              <a:gd name="connsiteY0" fmla="*/ 1067950 h 1072422"/>
              <a:gd name="connsiteX1" fmla="*/ 444500 w 2209800"/>
              <a:gd name="connsiteY1" fmla="*/ 991750 h 1072422"/>
              <a:gd name="connsiteX2" fmla="*/ 774700 w 2209800"/>
              <a:gd name="connsiteY2" fmla="*/ 515500 h 1072422"/>
              <a:gd name="connsiteX3" fmla="*/ 1035050 w 2209800"/>
              <a:gd name="connsiteY3" fmla="*/ 77350 h 1072422"/>
              <a:gd name="connsiteX4" fmla="*/ 1320800 w 2209800"/>
              <a:gd name="connsiteY4" fmla="*/ 58300 h 1072422"/>
              <a:gd name="connsiteX5" fmla="*/ 1600200 w 2209800"/>
              <a:gd name="connsiteY5" fmla="*/ 674250 h 1072422"/>
              <a:gd name="connsiteX6" fmla="*/ 1847850 w 2209800"/>
              <a:gd name="connsiteY6" fmla="*/ 1010800 h 1072422"/>
              <a:gd name="connsiteX7" fmla="*/ 2209800 w 2209800"/>
              <a:gd name="connsiteY7" fmla="*/ 1067950 h 1072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09800" h="1072422">
                <a:moveTo>
                  <a:pt x="0" y="1067950"/>
                </a:moveTo>
                <a:cubicBezTo>
                  <a:pt x="157691" y="1075887"/>
                  <a:pt x="315383" y="1083825"/>
                  <a:pt x="444500" y="991750"/>
                </a:cubicBezTo>
                <a:cubicBezTo>
                  <a:pt x="573617" y="899675"/>
                  <a:pt x="676275" y="667900"/>
                  <a:pt x="774700" y="515500"/>
                </a:cubicBezTo>
                <a:cubicBezTo>
                  <a:pt x="873125" y="363100"/>
                  <a:pt x="944033" y="153550"/>
                  <a:pt x="1035050" y="77350"/>
                </a:cubicBezTo>
                <a:cubicBezTo>
                  <a:pt x="1126067" y="1150"/>
                  <a:pt x="1226608" y="-41183"/>
                  <a:pt x="1320800" y="58300"/>
                </a:cubicBezTo>
                <a:cubicBezTo>
                  <a:pt x="1414992" y="157783"/>
                  <a:pt x="1512358" y="515500"/>
                  <a:pt x="1600200" y="674250"/>
                </a:cubicBezTo>
                <a:cubicBezTo>
                  <a:pt x="1688042" y="833000"/>
                  <a:pt x="1746250" y="945183"/>
                  <a:pt x="1847850" y="1010800"/>
                </a:cubicBezTo>
                <a:cubicBezTo>
                  <a:pt x="1949450" y="1076417"/>
                  <a:pt x="2079625" y="1072183"/>
                  <a:pt x="2209800" y="1067950"/>
                </a:cubicBezTo>
              </a:path>
            </a:pathLst>
          </a:cu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Freihandform: Form 28">
            <a:extLst>
              <a:ext uri="{FF2B5EF4-FFF2-40B4-BE49-F238E27FC236}">
                <a16:creationId xmlns:a16="http://schemas.microsoft.com/office/drawing/2014/main" id="{8E7DF161-1211-4504-A1E8-F6155B270EA4}"/>
              </a:ext>
            </a:extLst>
          </p:cNvPr>
          <p:cNvSpPr/>
          <p:nvPr/>
        </p:nvSpPr>
        <p:spPr>
          <a:xfrm>
            <a:off x="6122189" y="2702579"/>
            <a:ext cx="1439812" cy="765110"/>
          </a:xfrm>
          <a:custGeom>
            <a:avLst/>
            <a:gdLst>
              <a:gd name="connsiteX0" fmla="*/ 0 w 2209800"/>
              <a:gd name="connsiteY0" fmla="*/ 1067950 h 1072422"/>
              <a:gd name="connsiteX1" fmla="*/ 444500 w 2209800"/>
              <a:gd name="connsiteY1" fmla="*/ 991750 h 1072422"/>
              <a:gd name="connsiteX2" fmla="*/ 774700 w 2209800"/>
              <a:gd name="connsiteY2" fmla="*/ 515500 h 1072422"/>
              <a:gd name="connsiteX3" fmla="*/ 1035050 w 2209800"/>
              <a:gd name="connsiteY3" fmla="*/ 77350 h 1072422"/>
              <a:gd name="connsiteX4" fmla="*/ 1320800 w 2209800"/>
              <a:gd name="connsiteY4" fmla="*/ 58300 h 1072422"/>
              <a:gd name="connsiteX5" fmla="*/ 1600200 w 2209800"/>
              <a:gd name="connsiteY5" fmla="*/ 674250 h 1072422"/>
              <a:gd name="connsiteX6" fmla="*/ 1847850 w 2209800"/>
              <a:gd name="connsiteY6" fmla="*/ 1010800 h 1072422"/>
              <a:gd name="connsiteX7" fmla="*/ 2209800 w 2209800"/>
              <a:gd name="connsiteY7" fmla="*/ 1067950 h 1072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09800" h="1072422">
                <a:moveTo>
                  <a:pt x="0" y="1067950"/>
                </a:moveTo>
                <a:cubicBezTo>
                  <a:pt x="157691" y="1075887"/>
                  <a:pt x="315383" y="1083825"/>
                  <a:pt x="444500" y="991750"/>
                </a:cubicBezTo>
                <a:cubicBezTo>
                  <a:pt x="573617" y="899675"/>
                  <a:pt x="676275" y="667900"/>
                  <a:pt x="774700" y="515500"/>
                </a:cubicBezTo>
                <a:cubicBezTo>
                  <a:pt x="873125" y="363100"/>
                  <a:pt x="944033" y="153550"/>
                  <a:pt x="1035050" y="77350"/>
                </a:cubicBezTo>
                <a:cubicBezTo>
                  <a:pt x="1126067" y="1150"/>
                  <a:pt x="1226608" y="-41183"/>
                  <a:pt x="1320800" y="58300"/>
                </a:cubicBezTo>
                <a:cubicBezTo>
                  <a:pt x="1414992" y="157783"/>
                  <a:pt x="1512358" y="515500"/>
                  <a:pt x="1600200" y="674250"/>
                </a:cubicBezTo>
                <a:cubicBezTo>
                  <a:pt x="1688042" y="833000"/>
                  <a:pt x="1746250" y="945183"/>
                  <a:pt x="1847850" y="1010800"/>
                </a:cubicBezTo>
                <a:cubicBezTo>
                  <a:pt x="1949450" y="1076417"/>
                  <a:pt x="2079625" y="1072183"/>
                  <a:pt x="2209800" y="1067950"/>
                </a:cubicBezTo>
              </a:path>
            </a:pathLst>
          </a:cu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Freihandform: Form 29">
            <a:extLst>
              <a:ext uri="{FF2B5EF4-FFF2-40B4-BE49-F238E27FC236}">
                <a16:creationId xmlns:a16="http://schemas.microsoft.com/office/drawing/2014/main" id="{C52D7FBA-C908-40C6-A0EF-43DC715A090E}"/>
              </a:ext>
            </a:extLst>
          </p:cNvPr>
          <p:cNvSpPr/>
          <p:nvPr/>
        </p:nvSpPr>
        <p:spPr>
          <a:xfrm>
            <a:off x="3866555" y="4427249"/>
            <a:ext cx="1439812" cy="765110"/>
          </a:xfrm>
          <a:custGeom>
            <a:avLst/>
            <a:gdLst>
              <a:gd name="connsiteX0" fmla="*/ 0 w 2209800"/>
              <a:gd name="connsiteY0" fmla="*/ 1067950 h 1072422"/>
              <a:gd name="connsiteX1" fmla="*/ 444500 w 2209800"/>
              <a:gd name="connsiteY1" fmla="*/ 991750 h 1072422"/>
              <a:gd name="connsiteX2" fmla="*/ 774700 w 2209800"/>
              <a:gd name="connsiteY2" fmla="*/ 515500 h 1072422"/>
              <a:gd name="connsiteX3" fmla="*/ 1035050 w 2209800"/>
              <a:gd name="connsiteY3" fmla="*/ 77350 h 1072422"/>
              <a:gd name="connsiteX4" fmla="*/ 1320800 w 2209800"/>
              <a:gd name="connsiteY4" fmla="*/ 58300 h 1072422"/>
              <a:gd name="connsiteX5" fmla="*/ 1600200 w 2209800"/>
              <a:gd name="connsiteY5" fmla="*/ 674250 h 1072422"/>
              <a:gd name="connsiteX6" fmla="*/ 1847850 w 2209800"/>
              <a:gd name="connsiteY6" fmla="*/ 1010800 h 1072422"/>
              <a:gd name="connsiteX7" fmla="*/ 2209800 w 2209800"/>
              <a:gd name="connsiteY7" fmla="*/ 1067950 h 1072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09800" h="1072422">
                <a:moveTo>
                  <a:pt x="0" y="1067950"/>
                </a:moveTo>
                <a:cubicBezTo>
                  <a:pt x="157691" y="1075887"/>
                  <a:pt x="315383" y="1083825"/>
                  <a:pt x="444500" y="991750"/>
                </a:cubicBezTo>
                <a:cubicBezTo>
                  <a:pt x="573617" y="899675"/>
                  <a:pt x="676275" y="667900"/>
                  <a:pt x="774700" y="515500"/>
                </a:cubicBezTo>
                <a:cubicBezTo>
                  <a:pt x="873125" y="363100"/>
                  <a:pt x="944033" y="153550"/>
                  <a:pt x="1035050" y="77350"/>
                </a:cubicBezTo>
                <a:cubicBezTo>
                  <a:pt x="1126067" y="1150"/>
                  <a:pt x="1226608" y="-41183"/>
                  <a:pt x="1320800" y="58300"/>
                </a:cubicBezTo>
                <a:cubicBezTo>
                  <a:pt x="1414992" y="157783"/>
                  <a:pt x="1512358" y="515500"/>
                  <a:pt x="1600200" y="674250"/>
                </a:cubicBezTo>
                <a:cubicBezTo>
                  <a:pt x="1688042" y="833000"/>
                  <a:pt x="1746250" y="945183"/>
                  <a:pt x="1847850" y="1010800"/>
                </a:cubicBezTo>
                <a:cubicBezTo>
                  <a:pt x="1949450" y="1076417"/>
                  <a:pt x="2079625" y="1072183"/>
                  <a:pt x="2209800" y="1067950"/>
                </a:cubicBezTo>
              </a:path>
            </a:pathLst>
          </a:cu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Freihandform: Form 30">
            <a:extLst>
              <a:ext uri="{FF2B5EF4-FFF2-40B4-BE49-F238E27FC236}">
                <a16:creationId xmlns:a16="http://schemas.microsoft.com/office/drawing/2014/main" id="{A87FBCBD-CF14-4346-A69C-96DB1C828D3E}"/>
              </a:ext>
            </a:extLst>
          </p:cNvPr>
          <p:cNvSpPr/>
          <p:nvPr/>
        </p:nvSpPr>
        <p:spPr>
          <a:xfrm>
            <a:off x="4495058" y="4427249"/>
            <a:ext cx="1439812" cy="765110"/>
          </a:xfrm>
          <a:custGeom>
            <a:avLst/>
            <a:gdLst>
              <a:gd name="connsiteX0" fmla="*/ 0 w 2209800"/>
              <a:gd name="connsiteY0" fmla="*/ 1067950 h 1072422"/>
              <a:gd name="connsiteX1" fmla="*/ 444500 w 2209800"/>
              <a:gd name="connsiteY1" fmla="*/ 991750 h 1072422"/>
              <a:gd name="connsiteX2" fmla="*/ 774700 w 2209800"/>
              <a:gd name="connsiteY2" fmla="*/ 515500 h 1072422"/>
              <a:gd name="connsiteX3" fmla="*/ 1035050 w 2209800"/>
              <a:gd name="connsiteY3" fmla="*/ 77350 h 1072422"/>
              <a:gd name="connsiteX4" fmla="*/ 1320800 w 2209800"/>
              <a:gd name="connsiteY4" fmla="*/ 58300 h 1072422"/>
              <a:gd name="connsiteX5" fmla="*/ 1600200 w 2209800"/>
              <a:gd name="connsiteY5" fmla="*/ 674250 h 1072422"/>
              <a:gd name="connsiteX6" fmla="*/ 1847850 w 2209800"/>
              <a:gd name="connsiteY6" fmla="*/ 1010800 h 1072422"/>
              <a:gd name="connsiteX7" fmla="*/ 2209800 w 2209800"/>
              <a:gd name="connsiteY7" fmla="*/ 1067950 h 1072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09800" h="1072422">
                <a:moveTo>
                  <a:pt x="0" y="1067950"/>
                </a:moveTo>
                <a:cubicBezTo>
                  <a:pt x="157691" y="1075887"/>
                  <a:pt x="315383" y="1083825"/>
                  <a:pt x="444500" y="991750"/>
                </a:cubicBezTo>
                <a:cubicBezTo>
                  <a:pt x="573617" y="899675"/>
                  <a:pt x="676275" y="667900"/>
                  <a:pt x="774700" y="515500"/>
                </a:cubicBezTo>
                <a:cubicBezTo>
                  <a:pt x="873125" y="363100"/>
                  <a:pt x="944033" y="153550"/>
                  <a:pt x="1035050" y="77350"/>
                </a:cubicBezTo>
                <a:cubicBezTo>
                  <a:pt x="1126067" y="1150"/>
                  <a:pt x="1226608" y="-41183"/>
                  <a:pt x="1320800" y="58300"/>
                </a:cubicBezTo>
                <a:cubicBezTo>
                  <a:pt x="1414992" y="157783"/>
                  <a:pt x="1512358" y="515500"/>
                  <a:pt x="1600200" y="674250"/>
                </a:cubicBezTo>
                <a:cubicBezTo>
                  <a:pt x="1688042" y="833000"/>
                  <a:pt x="1746250" y="945183"/>
                  <a:pt x="1847850" y="1010800"/>
                </a:cubicBezTo>
                <a:cubicBezTo>
                  <a:pt x="1949450" y="1076417"/>
                  <a:pt x="2079625" y="1072183"/>
                  <a:pt x="2209800" y="1067950"/>
                </a:cubicBezTo>
              </a:path>
            </a:pathLst>
          </a:cu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1D32001C-A4B7-4D90-BAE0-5CFD3C818433}"/>
              </a:ext>
            </a:extLst>
          </p:cNvPr>
          <p:cNvSpPr/>
          <p:nvPr/>
        </p:nvSpPr>
        <p:spPr>
          <a:xfrm>
            <a:off x="6320406" y="2546058"/>
            <a:ext cx="102629" cy="11859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DDF3FDAA-7BE9-4B3E-9ED0-97D35CE2B076}"/>
              </a:ext>
            </a:extLst>
          </p:cNvPr>
          <p:cNvSpPr/>
          <p:nvPr/>
        </p:nvSpPr>
        <p:spPr>
          <a:xfrm>
            <a:off x="4818178" y="4270728"/>
            <a:ext cx="102629" cy="11859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FB2EF7C8-B7B7-415B-8C21-201FA560E180}"/>
              </a:ext>
            </a:extLst>
          </p:cNvPr>
          <p:cNvSpPr/>
          <p:nvPr/>
        </p:nvSpPr>
        <p:spPr>
          <a:xfrm rot="16200000">
            <a:off x="1475006" y="2900467"/>
            <a:ext cx="1963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Model Complexity</a:t>
            </a:r>
            <a:endParaRPr lang="de-DE" b="1" i="1" dirty="0">
              <a:solidFill>
                <a:srgbClr val="000000"/>
              </a:solidFill>
            </a:endParaRP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AB5DE111-35AF-4ECD-8863-BE79B304CB9F}"/>
              </a:ext>
            </a:extLst>
          </p:cNvPr>
          <p:cNvSpPr/>
          <p:nvPr/>
        </p:nvSpPr>
        <p:spPr>
          <a:xfrm rot="16200000">
            <a:off x="1914562" y="4401866"/>
            <a:ext cx="6126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High</a:t>
            </a:r>
            <a:endParaRPr lang="de-DE" b="1" i="1" dirty="0">
              <a:solidFill>
                <a:srgbClr val="000000"/>
              </a:solidFill>
            </a:endParaRP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0B997223-A2FD-4D4D-868A-D153F7F087E9}"/>
              </a:ext>
            </a:extLst>
          </p:cNvPr>
          <p:cNvSpPr/>
          <p:nvPr/>
        </p:nvSpPr>
        <p:spPr>
          <a:xfrm rot="16200000">
            <a:off x="1936652" y="1356250"/>
            <a:ext cx="5684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Low</a:t>
            </a:r>
            <a:endParaRPr lang="de-DE" b="1" i="1" dirty="0">
              <a:solidFill>
                <a:srgbClr val="000000"/>
              </a:solidFill>
            </a:endParaRP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0FBB0DA4-F691-4B2A-92D8-FBA09BCE2A47}"/>
              </a:ext>
            </a:extLst>
          </p:cNvPr>
          <p:cNvSpPr/>
          <p:nvPr/>
        </p:nvSpPr>
        <p:spPr>
          <a:xfrm>
            <a:off x="3381391" y="4495851"/>
            <a:ext cx="45719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99A9AA23-4C0A-4AA0-87CE-DF0B2C56A454}"/>
              </a:ext>
            </a:extLst>
          </p:cNvPr>
          <p:cNvSpPr/>
          <p:nvPr/>
        </p:nvSpPr>
        <p:spPr>
          <a:xfrm>
            <a:off x="3381391" y="4607769"/>
            <a:ext cx="45719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FD88C3F7-7B7C-479F-8AF5-2E36EE5667D7}"/>
              </a:ext>
            </a:extLst>
          </p:cNvPr>
          <p:cNvSpPr/>
          <p:nvPr/>
        </p:nvSpPr>
        <p:spPr>
          <a:xfrm>
            <a:off x="3381391" y="4719687"/>
            <a:ext cx="45719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D5DB5360-5458-4379-B1C2-86BAC5D89199}"/>
              </a:ext>
            </a:extLst>
          </p:cNvPr>
          <p:cNvSpPr/>
          <p:nvPr/>
        </p:nvSpPr>
        <p:spPr>
          <a:xfrm rot="16200000">
            <a:off x="1473472" y="2900467"/>
            <a:ext cx="1963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Model Complexity</a:t>
            </a:r>
            <a:endParaRPr lang="de-DE" b="1" i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23163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366</Words>
  <Application>Microsoft Office PowerPoint</Application>
  <PresentationFormat>Breitbild</PresentationFormat>
  <Paragraphs>154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Laksan Nathan</dc:creator>
  <cp:lastModifiedBy>Laksan Nathan</cp:lastModifiedBy>
  <cp:revision>85</cp:revision>
  <dcterms:created xsi:type="dcterms:W3CDTF">2018-11-21T21:23:24Z</dcterms:created>
  <dcterms:modified xsi:type="dcterms:W3CDTF">2019-01-01T09:21:55Z</dcterms:modified>
</cp:coreProperties>
</file>