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71" r:id="rId12"/>
    <p:sldId id="268" r:id="rId13"/>
    <p:sldId id="273" r:id="rId14"/>
    <p:sldId id="272" r:id="rId15"/>
    <p:sldId id="274" r:id="rId16"/>
    <p:sldId id="275" r:id="rId17"/>
    <p:sldId id="27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an Nathan" initials="LN" lastIdx="1" clrIdx="0">
    <p:extLst>
      <p:ext uri="{19B8F6BF-5375-455C-9EA6-DF929625EA0E}">
        <p15:presenceInfo xmlns:p15="http://schemas.microsoft.com/office/powerpoint/2012/main" userId="d027cee2528dea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0255-6794-40D6-AC9C-A5DADAB4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57CA2-4040-4EAF-B553-3CA8D3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E545F-97DA-41D5-8092-178BF9B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3AD72-5C9E-45C6-A0B6-026BDF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F0EB-B156-46E6-BC41-DEE04A6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0B94-7F92-483E-BFFE-10134AE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F5F37-BDF5-480F-BC6C-2C8CE97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26F9-3586-44B1-9F63-548EAD9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616A-22A6-4856-A0E1-785EFB5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135BB-174E-4723-9B2F-017104B7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E5147-3381-433B-BBC2-243A2838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01CBB-0909-4824-9EA4-177B0B1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A2B49-F8E7-42BF-9E5E-7D7294A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B240-6476-498A-A448-0405388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F0673-3168-472D-AF95-3B82D02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534B3-55A5-41DD-A9FF-83CCB354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BA568-A7B1-41A5-8BB3-42B33F3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95DB-BBEF-4734-B796-9F494EF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4C79-84D7-415F-B59E-5459814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D9B6-D6FE-4BF2-BCEF-D980BA5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CFD-9C59-43E1-AE5A-45770A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E2CAF-8732-4D44-879B-3E93DEE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072C-BAEA-4D57-97CF-2C84E9D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89F2-D75C-4612-8ABE-F41E9D2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6C85-D3FF-4EDE-A747-1E048B8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6B03-DC56-4CA0-9F48-4D5EC19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96D51-9FD7-4511-9F8B-32176DA3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52CDF-9F49-4599-85DE-FB7C6AFF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94FDE-6B58-4ECB-8BA8-BE1A66A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2C4FE-7C74-44C7-AC8A-AD78A3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CC38A-78FD-4C9E-BEA1-24C5BF9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B8E8-8CA5-4803-9D24-AC6E1CF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884C6-3D54-4CF9-A57A-EED767B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120D9-A75C-4D89-8166-F1714AD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CAD03-3BCF-41DC-91C8-601C029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FBEA0-4B51-40DC-9D30-4E241E04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401490-A8D1-4D77-9359-5B558C8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17868-4840-4E7F-A9AD-5E7C367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FC7FC-B02C-4091-99CD-9A2139B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07834-71DE-4D25-B3C1-908DBEE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E00FFB-4825-47AE-91B5-F2E75E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DCAB7-3AE2-4F93-A87B-00DD3D3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B273E-C68C-418C-ACE2-A8F6DA06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7DF0E-D798-450B-B2AF-006BCE3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5A091F-5B76-416E-B8E1-278E298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5B79-511D-409A-9172-933DF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D153-2DE0-4D81-BAE6-ABAE6A4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C358-2D7E-4645-9FC5-29353FA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F31C-08AA-4AA9-9022-7CDD5619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6DE7B-2881-4364-B96F-19107E6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44BFB-27E9-4215-8B64-CF5C277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41C11-33F3-470D-A303-7398D63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A7DA-7F47-4CA8-92B5-927D3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06B25-64F6-4B92-AA64-7B8DB8E9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1CC96-CFF4-483E-839D-1A042861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9B6E1-4F9F-43CE-82F4-D6D8DF7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D2E6-B552-44B6-B714-8C573BA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94DB0-48C8-4976-8AC4-50355F3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4DBD0-1033-4B48-9549-B913532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9B3A-80C1-4826-B1B2-4A96605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F6339-C885-4174-9F69-83BF8AC6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E868-0794-4BDD-BF98-B5ECD220497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9083E-FFA4-4B75-8DF3-388D6E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9AC9-3890-4FF8-AE9E-C5A4BF53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359ED-A161-40BF-972B-928F7A7A3DA9}"/>
              </a:ext>
            </a:extLst>
          </p:cNvPr>
          <p:cNvCxnSpPr>
            <a:cxnSpLocks/>
          </p:cNvCxnSpPr>
          <p:nvPr/>
        </p:nvCxnSpPr>
        <p:spPr>
          <a:xfrm>
            <a:off x="3269355" y="1640117"/>
            <a:ext cx="1702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84221B8-1D76-4FF8-805B-8106BDE349AD}"/>
              </a:ext>
            </a:extLst>
          </p:cNvPr>
          <p:cNvSpPr/>
          <p:nvPr/>
        </p:nvSpPr>
        <p:spPr>
          <a:xfrm>
            <a:off x="5152728" y="1457819"/>
            <a:ext cx="43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GBS</a:t>
            </a:r>
            <a:r>
              <a:rPr lang="de-DE" dirty="0"/>
              <a:t> </a:t>
            </a:r>
          </a:p>
          <a:p>
            <a:r>
              <a:rPr lang="de-DE" i="1" dirty="0"/>
              <a:t>Political Participation and 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3489CA-916F-4C54-A51F-F2A222CD8EA6}"/>
              </a:ext>
            </a:extLst>
          </p:cNvPr>
          <p:cNvSpPr/>
          <p:nvPr/>
        </p:nvSpPr>
        <p:spPr>
          <a:xfrm>
            <a:off x="3269355" y="1055430"/>
            <a:ext cx="156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i="1" dirty="0"/>
              <a:t>*Biased</a:t>
            </a:r>
            <a:endParaRPr lang="de-DE" sz="1600" dirty="0"/>
          </a:p>
          <a:p>
            <a:pPr algn="ctr"/>
            <a:r>
              <a:rPr lang="de-DE" sz="1600" dirty="0"/>
              <a:t>Survey Sampling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504DFD-265F-409F-BCCD-95E2F2D58615}"/>
              </a:ext>
            </a:extLst>
          </p:cNvPr>
          <p:cNvSpPr/>
          <p:nvPr/>
        </p:nvSpPr>
        <p:spPr>
          <a:xfrm>
            <a:off x="5152727" y="2104150"/>
            <a:ext cx="3471133" cy="113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*Biased towards groups of higher education	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Positive Treatment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Negative Treatment</a:t>
            </a:r>
            <a:endParaRPr lang="de-DE" sz="1400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CCEA77CC-EAFC-4713-A86C-3632EEA0ACF1}"/>
              </a:ext>
            </a:extLst>
          </p:cNvPr>
          <p:cNvSpPr/>
          <p:nvPr/>
        </p:nvSpPr>
        <p:spPr>
          <a:xfrm>
            <a:off x="1975573" y="3205691"/>
            <a:ext cx="996892" cy="6344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7E4BF5-CCB4-416F-86AC-1DA3196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72" y="1104883"/>
            <a:ext cx="844575" cy="11207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5504D1F-8981-4D31-83F8-9A1ED1F12CAE}"/>
              </a:ext>
            </a:extLst>
          </p:cNvPr>
          <p:cNvSpPr/>
          <p:nvPr/>
        </p:nvSpPr>
        <p:spPr>
          <a:xfrm>
            <a:off x="1849028" y="1455451"/>
            <a:ext cx="133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Population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D437BA-C719-4A0B-B318-5769FD90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764882" y="1228657"/>
            <a:ext cx="521058" cy="5846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62E28C-23B5-468B-AFAD-B09481686CB4}"/>
              </a:ext>
            </a:extLst>
          </p:cNvPr>
          <p:cNvCxnSpPr>
            <a:cxnSpLocks/>
          </p:cNvCxnSpPr>
          <p:nvPr/>
        </p:nvCxnSpPr>
        <p:spPr>
          <a:xfrm>
            <a:off x="2474019" y="2411927"/>
            <a:ext cx="0" cy="66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4AAA193-C1E7-4FA0-972F-F1CBC4F8B964}"/>
              </a:ext>
            </a:extLst>
          </p:cNvPr>
          <p:cNvSpPr/>
          <p:nvPr/>
        </p:nvSpPr>
        <p:spPr>
          <a:xfrm>
            <a:off x="1884844" y="3963470"/>
            <a:ext cx="3087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/>
              <a:t>Data Archives for Social Sciences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FEEB3D-0C2D-44AB-ACA4-426F9EA54503}"/>
              </a:ext>
            </a:extLst>
          </p:cNvPr>
          <p:cNvSpPr/>
          <p:nvPr/>
        </p:nvSpPr>
        <p:spPr>
          <a:xfrm>
            <a:off x="5527078" y="3640304"/>
            <a:ext cx="28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Statistical correction of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GBS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using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GESIS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3FAB914-10B9-4C24-A066-D5A1F627269C}"/>
              </a:ext>
            </a:extLst>
          </p:cNvPr>
          <p:cNvSpPr/>
          <p:nvPr/>
        </p:nvSpPr>
        <p:spPr>
          <a:xfrm>
            <a:off x="5283797" y="3772287"/>
            <a:ext cx="243281" cy="1031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BC099D-4BFD-493C-8186-C58D8CF66885}"/>
              </a:ext>
            </a:extLst>
          </p:cNvPr>
          <p:cNvSpPr/>
          <p:nvPr/>
        </p:nvSpPr>
        <p:spPr>
          <a:xfrm>
            <a:off x="1884843" y="4335967"/>
            <a:ext cx="3156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Comparable studies</a:t>
            </a:r>
            <a:endParaRPr lang="de-DE" sz="1600" u="sng" dirty="0"/>
          </a:p>
          <a:p>
            <a:r>
              <a:rPr lang="de-DE" sz="1600" u="sng" dirty="0"/>
              <a:t>representative</a:t>
            </a:r>
            <a:r>
              <a:rPr lang="de-DE" sz="1600" dirty="0"/>
              <a:t> of target population 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329B751E-4E22-42A1-B244-8BBA342BB0E5}"/>
              </a:ext>
            </a:extLst>
          </p:cNvPr>
          <p:cNvSpPr/>
          <p:nvPr/>
        </p:nvSpPr>
        <p:spPr>
          <a:xfrm>
            <a:off x="5833868" y="2614446"/>
            <a:ext cx="262132" cy="26343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42249F53-ABFC-4554-B16D-B886C094D359}"/>
              </a:ext>
            </a:extLst>
          </p:cNvPr>
          <p:cNvSpPr/>
          <p:nvPr/>
        </p:nvSpPr>
        <p:spPr>
          <a:xfrm>
            <a:off x="5843302" y="2932517"/>
            <a:ext cx="243264" cy="30777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2766994" y="1269583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4269223" y="9779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3146649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3233977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5037443" y="18402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4269223" y="27025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3509103" y="356491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4174361" y="1721652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5810538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6122189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3866555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4495058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6320406" y="254605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4818178" y="427072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1475006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1914562" y="440186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1936652" y="1356250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3381391" y="449585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3381391" y="460776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3381391" y="4719687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1473472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1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1071738" y="1496048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2573967" y="12043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1451393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1538721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3342187" y="20667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2573967" y="29290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1813847" y="37913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2479105" y="1948117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4115282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4426933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2171299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2799802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4625150" y="277252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3122922" y="449719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-220250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219306" y="46283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241396" y="1582715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1686135" y="472231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1686135" y="483423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1686135" y="494615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-221784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9D9E3D-4A3D-4E48-824F-2F2DD05B1944}"/>
              </a:ext>
            </a:extLst>
          </p:cNvPr>
          <p:cNvSpPr/>
          <p:nvPr/>
        </p:nvSpPr>
        <p:spPr>
          <a:xfrm>
            <a:off x="6587830" y="510371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D73624-6062-4D91-9149-30AD346A4863}"/>
              </a:ext>
            </a:extLst>
          </p:cNvPr>
          <p:cNvSpPr/>
          <p:nvPr/>
        </p:nvSpPr>
        <p:spPr>
          <a:xfrm>
            <a:off x="7683811" y="538011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E4432-6280-48B5-921C-6D9F5412D17E}"/>
              </a:ext>
            </a:extLst>
          </p:cNvPr>
          <p:cNvSpPr/>
          <p:nvPr/>
        </p:nvSpPr>
        <p:spPr>
          <a:xfrm>
            <a:off x="6587830" y="379618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BE11C6-3AF5-40E2-9F9F-522E0EB60E68}"/>
              </a:ext>
            </a:extLst>
          </p:cNvPr>
          <p:cNvSpPr/>
          <p:nvPr/>
        </p:nvSpPr>
        <p:spPr>
          <a:xfrm>
            <a:off x="7326921" y="3820288"/>
            <a:ext cx="1441048" cy="8618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5924083-E296-4C71-BEEF-6892E5FDF69C}"/>
              </a:ext>
            </a:extLst>
          </p:cNvPr>
          <p:cNvSpPr/>
          <p:nvPr/>
        </p:nvSpPr>
        <p:spPr>
          <a:xfrm>
            <a:off x="6587830" y="250772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5B93368-B91E-4975-B0F3-8104FBB0E957}"/>
              </a:ext>
            </a:extLst>
          </p:cNvPr>
          <p:cNvSpPr/>
          <p:nvPr/>
        </p:nvSpPr>
        <p:spPr>
          <a:xfrm>
            <a:off x="7757367" y="251190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CC04E8-17DA-420C-A1B9-8B6AE0926503}"/>
              </a:ext>
            </a:extLst>
          </p:cNvPr>
          <p:cNvSpPr/>
          <p:nvPr/>
        </p:nvSpPr>
        <p:spPr>
          <a:xfrm>
            <a:off x="6587830" y="120437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3D749-1478-45ED-B9BC-3284249FE2FC}"/>
              </a:ext>
            </a:extLst>
          </p:cNvPr>
          <p:cNvSpPr/>
          <p:nvPr/>
        </p:nvSpPr>
        <p:spPr>
          <a:xfrm>
            <a:off x="7105990" y="168994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35B2670-7E5A-46A0-87CB-E60CE48B7AA1}"/>
              </a:ext>
            </a:extLst>
          </p:cNvPr>
          <p:cNvSpPr/>
          <p:nvPr/>
        </p:nvSpPr>
        <p:spPr>
          <a:xfrm>
            <a:off x="9659329" y="122272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5F39173-195A-4056-A9CC-CE48131C6835}"/>
              </a:ext>
            </a:extLst>
          </p:cNvPr>
          <p:cNvSpPr/>
          <p:nvPr/>
        </p:nvSpPr>
        <p:spPr>
          <a:xfrm>
            <a:off x="9150841" y="196222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631D6F5B-8867-4E53-AD5D-E5934D5D85DD}"/>
              </a:ext>
            </a:extLst>
          </p:cNvPr>
          <p:cNvSpPr/>
          <p:nvPr/>
        </p:nvSpPr>
        <p:spPr>
          <a:xfrm>
            <a:off x="9701877" y="251881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E480F02-D093-4716-8D2C-245A403AF86C}"/>
              </a:ext>
            </a:extLst>
          </p:cNvPr>
          <p:cNvSpPr/>
          <p:nvPr/>
        </p:nvSpPr>
        <p:spPr>
          <a:xfrm>
            <a:off x="9124979" y="326557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7629478A-EAD1-4E64-BF8A-019738CB8782}"/>
              </a:ext>
            </a:extLst>
          </p:cNvPr>
          <p:cNvSpPr/>
          <p:nvPr/>
        </p:nvSpPr>
        <p:spPr>
          <a:xfrm>
            <a:off x="9701877" y="379654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47219B-0100-45C1-9B94-575E43EF2089}"/>
              </a:ext>
            </a:extLst>
          </p:cNvPr>
          <p:cNvSpPr/>
          <p:nvPr/>
        </p:nvSpPr>
        <p:spPr>
          <a:xfrm>
            <a:off x="9155771" y="456165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8C04277-2D48-46B2-BE15-1872E602F160}"/>
              </a:ext>
            </a:extLst>
          </p:cNvPr>
          <p:cNvSpPr/>
          <p:nvPr/>
        </p:nvSpPr>
        <p:spPr>
          <a:xfrm>
            <a:off x="9701877" y="511636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68C7722-38C8-4D05-9D42-972C8DBAE7D0}"/>
              </a:ext>
            </a:extLst>
          </p:cNvPr>
          <p:cNvSpPr/>
          <p:nvPr/>
        </p:nvSpPr>
        <p:spPr>
          <a:xfrm>
            <a:off x="9129296" y="588147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8F0BF23-003D-42D4-9F24-47AB338D184C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F9347A3-AE2C-4512-A0CE-A83638FB420B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D6D20D-323C-434C-941D-374F85C35A62}"/>
              </a:ext>
            </a:extLst>
          </p:cNvPr>
          <p:cNvCxnSpPr>
            <a:cxnSpLocks/>
          </p:cNvCxnSpPr>
          <p:nvPr/>
        </p:nvCxnSpPr>
        <p:spPr>
          <a:xfrm>
            <a:off x="7940380" y="168061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681F396-0ACB-4B49-9A6A-BB652ACE1991}"/>
              </a:ext>
            </a:extLst>
          </p:cNvPr>
          <p:cNvCxnSpPr>
            <a:cxnSpLocks/>
          </p:cNvCxnSpPr>
          <p:nvPr/>
        </p:nvCxnSpPr>
        <p:spPr>
          <a:xfrm>
            <a:off x="8214700" y="168061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D24D8C-8861-4447-8FDA-3029AB418D46}"/>
              </a:ext>
            </a:extLst>
          </p:cNvPr>
          <p:cNvCxnSpPr>
            <a:cxnSpLocks/>
          </p:cNvCxnSpPr>
          <p:nvPr/>
        </p:nvCxnSpPr>
        <p:spPr>
          <a:xfrm flipH="1">
            <a:off x="6587830" y="344498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AE20BD-0913-418A-B3D8-03942A85F3E0}"/>
              </a:ext>
            </a:extLst>
          </p:cNvPr>
          <p:cNvCxnSpPr>
            <a:cxnSpLocks/>
          </p:cNvCxnSpPr>
          <p:nvPr/>
        </p:nvCxnSpPr>
        <p:spPr>
          <a:xfrm>
            <a:off x="6965020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FCD69B-1619-4A8B-AF20-AF730AA07C12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BB33A78-77F7-47CC-B95D-7096E108E2D3}"/>
              </a:ext>
            </a:extLst>
          </p:cNvPr>
          <p:cNvCxnSpPr>
            <a:cxnSpLocks/>
          </p:cNvCxnSpPr>
          <p:nvPr/>
        </p:nvCxnSpPr>
        <p:spPr>
          <a:xfrm>
            <a:off x="6965020" y="297635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BD36838-CC19-4C9B-A02E-4BB374546F5A}"/>
              </a:ext>
            </a:extLst>
          </p:cNvPr>
          <p:cNvCxnSpPr>
            <a:cxnSpLocks/>
          </p:cNvCxnSpPr>
          <p:nvPr/>
        </p:nvCxnSpPr>
        <p:spPr>
          <a:xfrm flipH="1">
            <a:off x="7764167" y="323782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C831218-077D-41BF-A551-DC8337DF866F}"/>
              </a:ext>
            </a:extLst>
          </p:cNvPr>
          <p:cNvCxnSpPr>
            <a:cxnSpLocks/>
          </p:cNvCxnSpPr>
          <p:nvPr/>
        </p:nvCxnSpPr>
        <p:spPr>
          <a:xfrm flipH="1">
            <a:off x="7327606" y="467942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1133F8F-D1E3-4D2B-BD14-116B51F7D49D}"/>
              </a:ext>
            </a:extLst>
          </p:cNvPr>
          <p:cNvCxnSpPr>
            <a:cxnSpLocks/>
          </p:cNvCxnSpPr>
          <p:nvPr/>
        </p:nvCxnSpPr>
        <p:spPr>
          <a:xfrm>
            <a:off x="7326921" y="3791379"/>
            <a:ext cx="685" cy="888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3853B56-9440-415C-988A-BF6054AA01F7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7681300" y="538011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493F62A-E0E7-4D8E-81C9-8548511276D7}"/>
              </a:ext>
            </a:extLst>
          </p:cNvPr>
          <p:cNvCxnSpPr>
            <a:cxnSpLocks/>
          </p:cNvCxnSpPr>
          <p:nvPr/>
        </p:nvCxnSpPr>
        <p:spPr>
          <a:xfrm flipH="1">
            <a:off x="7681300" y="538011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2F2F5DEF-7FD0-4DAC-B2C3-DD26181A5F6D}"/>
              </a:ext>
            </a:extLst>
          </p:cNvPr>
          <p:cNvSpPr/>
          <p:nvPr/>
        </p:nvSpPr>
        <p:spPr>
          <a:xfrm>
            <a:off x="7755738" y="55319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A296553-2710-4B4A-B4F1-CBECD33FD27D}"/>
              </a:ext>
            </a:extLst>
          </p:cNvPr>
          <p:cNvSpPr/>
          <p:nvPr/>
        </p:nvSpPr>
        <p:spPr>
          <a:xfrm>
            <a:off x="8385911" y="580891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D887846-0B85-4850-A4C6-F8484B0B0019}"/>
              </a:ext>
            </a:extLst>
          </p:cNvPr>
          <p:cNvSpPr/>
          <p:nvPr/>
        </p:nvSpPr>
        <p:spPr>
          <a:xfrm>
            <a:off x="8082824" y="580891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B3B0DA6-F029-44F3-9B30-2E455D37B16A}"/>
              </a:ext>
            </a:extLst>
          </p:cNvPr>
          <p:cNvSpPr/>
          <p:nvPr/>
        </p:nvSpPr>
        <p:spPr>
          <a:xfrm>
            <a:off x="8209968" y="544211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203EED2-5728-491A-872D-5C88A1EC249B}"/>
              </a:ext>
            </a:extLst>
          </p:cNvPr>
          <p:cNvSpPr/>
          <p:nvPr/>
        </p:nvSpPr>
        <p:spPr>
          <a:xfrm>
            <a:off x="7703418" y="594309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AE6EED0-38EB-486F-AEAE-95565D9F7319}"/>
              </a:ext>
            </a:extLst>
          </p:cNvPr>
          <p:cNvSpPr/>
          <p:nvPr/>
        </p:nvSpPr>
        <p:spPr>
          <a:xfrm>
            <a:off x="7499351" y="383155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8AB389B-0880-4D9A-82B0-B9F22B3BE58E}"/>
              </a:ext>
            </a:extLst>
          </p:cNvPr>
          <p:cNvSpPr/>
          <p:nvPr/>
        </p:nvSpPr>
        <p:spPr>
          <a:xfrm>
            <a:off x="7394428" y="416204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649CB7-99DF-49E8-882D-34E584B9067C}"/>
              </a:ext>
            </a:extLst>
          </p:cNvPr>
          <p:cNvSpPr/>
          <p:nvPr/>
        </p:nvSpPr>
        <p:spPr>
          <a:xfrm>
            <a:off x="7701824" y="42791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A48E6C-6594-4C79-A71F-6E82018B0EEE}"/>
              </a:ext>
            </a:extLst>
          </p:cNvPr>
          <p:cNvSpPr/>
          <p:nvPr/>
        </p:nvSpPr>
        <p:spPr>
          <a:xfrm>
            <a:off x="8347640" y="43311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E037CC8-55C5-45F5-9F68-CC6FC86401B4}"/>
              </a:ext>
            </a:extLst>
          </p:cNvPr>
          <p:cNvSpPr/>
          <p:nvPr/>
        </p:nvSpPr>
        <p:spPr>
          <a:xfrm>
            <a:off x="8014705" y="406819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2CC5C32-E424-4857-A1BA-95C4E4ACA199}"/>
              </a:ext>
            </a:extLst>
          </p:cNvPr>
          <p:cNvSpPr/>
          <p:nvPr/>
        </p:nvSpPr>
        <p:spPr>
          <a:xfrm>
            <a:off x="7835054" y="29188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566D2EE-E1A7-4C18-82FC-4B16F79503EB}"/>
              </a:ext>
            </a:extLst>
          </p:cNvPr>
          <p:cNvSpPr/>
          <p:nvPr/>
        </p:nvSpPr>
        <p:spPr>
          <a:xfrm>
            <a:off x="8361612" y="28475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8C419-23FC-4498-93D5-F75900B82208}"/>
              </a:ext>
            </a:extLst>
          </p:cNvPr>
          <p:cNvSpPr/>
          <p:nvPr/>
        </p:nvSpPr>
        <p:spPr>
          <a:xfrm>
            <a:off x="7911016" y="264093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43545F-15AA-467B-A46D-EBADA9E72E4B}"/>
              </a:ext>
            </a:extLst>
          </p:cNvPr>
          <p:cNvSpPr/>
          <p:nvPr/>
        </p:nvSpPr>
        <p:spPr>
          <a:xfrm>
            <a:off x="7280256" y="200632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204F68A-B529-4D84-B0B8-C9AFF56FEF8D}"/>
              </a:ext>
            </a:extLst>
          </p:cNvPr>
          <p:cNvSpPr/>
          <p:nvPr/>
        </p:nvSpPr>
        <p:spPr>
          <a:xfrm>
            <a:off x="7585791" y="180624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58850FF-1E61-45D4-83B0-71D823AC8C19}"/>
              </a:ext>
            </a:extLst>
          </p:cNvPr>
          <p:cNvCxnSpPr>
            <a:cxnSpLocks/>
          </p:cNvCxnSpPr>
          <p:nvPr/>
        </p:nvCxnSpPr>
        <p:spPr>
          <a:xfrm flipH="1">
            <a:off x="6587830" y="467942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A2012CF-D656-4D20-9729-7A6BEA5F848C}"/>
              </a:ext>
            </a:extLst>
          </p:cNvPr>
          <p:cNvCxnSpPr>
            <a:cxnSpLocks/>
          </p:cNvCxnSpPr>
          <p:nvPr/>
        </p:nvCxnSpPr>
        <p:spPr>
          <a:xfrm flipV="1">
            <a:off x="7681300" y="510371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55C229-EF69-426C-ADF3-C8A0E31A15F1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AFBB683-979A-44D9-9CEE-F61E85DC399F}"/>
              </a:ext>
            </a:extLst>
          </p:cNvPr>
          <p:cNvCxnSpPr/>
          <p:nvPr/>
        </p:nvCxnSpPr>
        <p:spPr>
          <a:xfrm>
            <a:off x="7105990" y="120437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644D6AF-17D9-4373-82CD-9CD9A162BD2E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EA24B7FB-B59D-4323-BC9E-5030220DC1AB}"/>
              </a:ext>
            </a:extLst>
          </p:cNvPr>
          <p:cNvSpPr/>
          <p:nvPr/>
        </p:nvSpPr>
        <p:spPr>
          <a:xfrm>
            <a:off x="952500" y="420796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C011604-BC25-48A9-80D5-A0C9CF72013B}"/>
              </a:ext>
            </a:extLst>
          </p:cNvPr>
          <p:cNvSpPr/>
          <p:nvPr/>
        </p:nvSpPr>
        <p:spPr>
          <a:xfrm>
            <a:off x="2048481" y="448436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F1632-FBB5-4AC6-A7F3-442D069C35A7}"/>
              </a:ext>
            </a:extLst>
          </p:cNvPr>
          <p:cNvSpPr/>
          <p:nvPr/>
        </p:nvSpPr>
        <p:spPr>
          <a:xfrm>
            <a:off x="952500" y="290043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B22CF78-66E9-40FD-A15B-6FDD3B7044C5}"/>
              </a:ext>
            </a:extLst>
          </p:cNvPr>
          <p:cNvSpPr/>
          <p:nvPr/>
        </p:nvSpPr>
        <p:spPr>
          <a:xfrm>
            <a:off x="1691591" y="2911162"/>
            <a:ext cx="1441048" cy="8728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6F265A-C228-4E18-8951-8307F6D60FFA}"/>
              </a:ext>
            </a:extLst>
          </p:cNvPr>
          <p:cNvSpPr/>
          <p:nvPr/>
        </p:nvSpPr>
        <p:spPr>
          <a:xfrm>
            <a:off x="959281" y="2907430"/>
            <a:ext cx="732993" cy="53682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51357D5-542E-4F2C-89A5-59F01BC26672}"/>
              </a:ext>
            </a:extLst>
          </p:cNvPr>
          <p:cNvSpPr/>
          <p:nvPr/>
        </p:nvSpPr>
        <p:spPr>
          <a:xfrm>
            <a:off x="952500" y="161197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85257E8-40F4-4C97-8D04-BED66BC96E23}"/>
              </a:ext>
            </a:extLst>
          </p:cNvPr>
          <p:cNvSpPr/>
          <p:nvPr/>
        </p:nvSpPr>
        <p:spPr>
          <a:xfrm>
            <a:off x="2122037" y="161615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7747BF-0789-4824-9F9A-AC2E0CA2C518}"/>
              </a:ext>
            </a:extLst>
          </p:cNvPr>
          <p:cNvSpPr/>
          <p:nvPr/>
        </p:nvSpPr>
        <p:spPr>
          <a:xfrm>
            <a:off x="952500" y="30862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9229AEE-DAB3-4549-A3F4-C47CDE870860}"/>
              </a:ext>
            </a:extLst>
          </p:cNvPr>
          <p:cNvSpPr/>
          <p:nvPr/>
        </p:nvSpPr>
        <p:spPr>
          <a:xfrm>
            <a:off x="1470660" y="79419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49598D7-80D6-4631-BC4D-4C2E161F4071}"/>
              </a:ext>
            </a:extLst>
          </p:cNvPr>
          <p:cNvSpPr/>
          <p:nvPr/>
        </p:nvSpPr>
        <p:spPr>
          <a:xfrm>
            <a:off x="4023999" y="3269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2EC1C5-5552-4D97-A993-AD64172AC3C3}"/>
              </a:ext>
            </a:extLst>
          </p:cNvPr>
          <p:cNvSpPr/>
          <p:nvPr/>
        </p:nvSpPr>
        <p:spPr>
          <a:xfrm>
            <a:off x="3515511" y="106647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EEA49852-7811-4018-95E4-B02E37DED60A}"/>
              </a:ext>
            </a:extLst>
          </p:cNvPr>
          <p:cNvSpPr/>
          <p:nvPr/>
        </p:nvSpPr>
        <p:spPr>
          <a:xfrm>
            <a:off x="4066547" y="162306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18CE5A2-0E4B-411C-9CD4-5D35F18A08B3}"/>
              </a:ext>
            </a:extLst>
          </p:cNvPr>
          <p:cNvSpPr/>
          <p:nvPr/>
        </p:nvSpPr>
        <p:spPr>
          <a:xfrm>
            <a:off x="3489649" y="236982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7B6CA5D-571A-4E88-9A9E-D64607D0B220}"/>
              </a:ext>
            </a:extLst>
          </p:cNvPr>
          <p:cNvSpPr/>
          <p:nvPr/>
        </p:nvSpPr>
        <p:spPr>
          <a:xfrm>
            <a:off x="4066547" y="290079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03A35E-5C60-47A3-83FD-FD64126AF301}"/>
              </a:ext>
            </a:extLst>
          </p:cNvPr>
          <p:cNvSpPr/>
          <p:nvPr/>
        </p:nvSpPr>
        <p:spPr>
          <a:xfrm>
            <a:off x="3520441" y="366590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92D42AB9-1302-43AD-A1FA-9D6BB1AA7A22}"/>
              </a:ext>
            </a:extLst>
          </p:cNvPr>
          <p:cNvSpPr/>
          <p:nvPr/>
        </p:nvSpPr>
        <p:spPr>
          <a:xfrm>
            <a:off x="4066547" y="422061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0D48B08-D739-40C6-B439-BB597F64865C}"/>
              </a:ext>
            </a:extLst>
          </p:cNvPr>
          <p:cNvSpPr/>
          <p:nvPr/>
        </p:nvSpPr>
        <p:spPr>
          <a:xfrm>
            <a:off x="3493966" y="498572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A3FF9-E509-46B7-BCE0-C6476BE9AAE0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054BA56-9C6E-49DD-B5B9-94EACEED7159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689AB9-A212-48C1-8B5B-33385365F223}"/>
              </a:ext>
            </a:extLst>
          </p:cNvPr>
          <p:cNvCxnSpPr>
            <a:cxnSpLocks/>
          </p:cNvCxnSpPr>
          <p:nvPr/>
        </p:nvCxnSpPr>
        <p:spPr>
          <a:xfrm>
            <a:off x="2305050" y="78486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8D4769-0BA2-4E0F-A23E-F402FC0245D1}"/>
              </a:ext>
            </a:extLst>
          </p:cNvPr>
          <p:cNvCxnSpPr>
            <a:cxnSpLocks/>
          </p:cNvCxnSpPr>
          <p:nvPr/>
        </p:nvCxnSpPr>
        <p:spPr>
          <a:xfrm>
            <a:off x="2579370" y="78486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21469C6-101C-4962-83E4-326376C22A69}"/>
              </a:ext>
            </a:extLst>
          </p:cNvPr>
          <p:cNvCxnSpPr>
            <a:cxnSpLocks/>
          </p:cNvCxnSpPr>
          <p:nvPr/>
        </p:nvCxnSpPr>
        <p:spPr>
          <a:xfrm flipH="1">
            <a:off x="952500" y="254923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7BD5829-02C7-4E94-83BB-8D85BFD7F3FE}"/>
              </a:ext>
            </a:extLst>
          </p:cNvPr>
          <p:cNvCxnSpPr>
            <a:cxnSpLocks/>
          </p:cNvCxnSpPr>
          <p:nvPr/>
        </p:nvCxnSpPr>
        <p:spPr>
          <a:xfrm>
            <a:off x="1329690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DE7E4B5-644B-4941-9DCE-FEB2236DC657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A9CB503-FF4C-44A7-B19D-90025C40C1DB}"/>
              </a:ext>
            </a:extLst>
          </p:cNvPr>
          <p:cNvCxnSpPr>
            <a:cxnSpLocks/>
          </p:cNvCxnSpPr>
          <p:nvPr/>
        </p:nvCxnSpPr>
        <p:spPr>
          <a:xfrm>
            <a:off x="1329690" y="208060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C5F0F79-0967-4897-B602-AAAA56CD535A}"/>
              </a:ext>
            </a:extLst>
          </p:cNvPr>
          <p:cNvCxnSpPr>
            <a:cxnSpLocks/>
          </p:cNvCxnSpPr>
          <p:nvPr/>
        </p:nvCxnSpPr>
        <p:spPr>
          <a:xfrm flipH="1">
            <a:off x="2128837" y="234207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F05698E-09D8-4107-B5FC-5C0A4913EA48}"/>
              </a:ext>
            </a:extLst>
          </p:cNvPr>
          <p:cNvCxnSpPr>
            <a:cxnSpLocks/>
          </p:cNvCxnSpPr>
          <p:nvPr/>
        </p:nvCxnSpPr>
        <p:spPr>
          <a:xfrm flipH="1">
            <a:off x="1692276" y="378367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AA3422A-12AE-4E5A-8771-810A079F8758}"/>
              </a:ext>
            </a:extLst>
          </p:cNvPr>
          <p:cNvCxnSpPr>
            <a:cxnSpLocks/>
          </p:cNvCxnSpPr>
          <p:nvPr/>
        </p:nvCxnSpPr>
        <p:spPr>
          <a:xfrm flipH="1">
            <a:off x="952500" y="3449443"/>
            <a:ext cx="73977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47918A3-709F-4E05-B554-C16F9ABAFD91}"/>
              </a:ext>
            </a:extLst>
          </p:cNvPr>
          <p:cNvCxnSpPr>
            <a:cxnSpLocks/>
          </p:cNvCxnSpPr>
          <p:nvPr/>
        </p:nvCxnSpPr>
        <p:spPr>
          <a:xfrm>
            <a:off x="1692276" y="3453177"/>
            <a:ext cx="0" cy="330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B5943B7-1D98-4FF7-84E3-91597D4F4C8D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045970" y="448436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AB969CA-33C8-4E3A-93B7-96F3E5F1142F}"/>
              </a:ext>
            </a:extLst>
          </p:cNvPr>
          <p:cNvCxnSpPr>
            <a:cxnSpLocks/>
          </p:cNvCxnSpPr>
          <p:nvPr/>
        </p:nvCxnSpPr>
        <p:spPr>
          <a:xfrm flipH="1">
            <a:off x="2045970" y="448436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CC3C53-183C-416E-864E-9BA4112DCDE5}"/>
              </a:ext>
            </a:extLst>
          </p:cNvPr>
          <p:cNvSpPr/>
          <p:nvPr/>
        </p:nvSpPr>
        <p:spPr>
          <a:xfrm>
            <a:off x="2120408" y="463616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0F1A72-3487-40AD-91A6-35BC51C0FE67}"/>
              </a:ext>
            </a:extLst>
          </p:cNvPr>
          <p:cNvSpPr/>
          <p:nvPr/>
        </p:nvSpPr>
        <p:spPr>
          <a:xfrm>
            <a:off x="2750581" y="491316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DC3B56C-1BA7-4A6F-9DAB-7CA36C44AC62}"/>
              </a:ext>
            </a:extLst>
          </p:cNvPr>
          <p:cNvSpPr/>
          <p:nvPr/>
        </p:nvSpPr>
        <p:spPr>
          <a:xfrm>
            <a:off x="2447494" y="491316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2DB55A-D05E-4E56-9DA1-265227018C18}"/>
              </a:ext>
            </a:extLst>
          </p:cNvPr>
          <p:cNvSpPr/>
          <p:nvPr/>
        </p:nvSpPr>
        <p:spPr>
          <a:xfrm>
            <a:off x="2574638" y="454636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C7E0709-B3AA-4FA7-9D84-3E24C0FCB3AD}"/>
              </a:ext>
            </a:extLst>
          </p:cNvPr>
          <p:cNvSpPr/>
          <p:nvPr/>
        </p:nvSpPr>
        <p:spPr>
          <a:xfrm>
            <a:off x="2068088" y="504734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8147DAD-056B-44C7-84EA-3D3BEF0C6CCD}"/>
              </a:ext>
            </a:extLst>
          </p:cNvPr>
          <p:cNvSpPr/>
          <p:nvPr/>
        </p:nvSpPr>
        <p:spPr>
          <a:xfrm>
            <a:off x="1864021" y="293580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174A8ED-98DB-41F3-93D0-D967D7A83D8A}"/>
              </a:ext>
            </a:extLst>
          </p:cNvPr>
          <p:cNvSpPr/>
          <p:nvPr/>
        </p:nvSpPr>
        <p:spPr>
          <a:xfrm>
            <a:off x="1305385" y="304654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6303287-F477-4AE8-A1A2-9A4E43129D7C}"/>
              </a:ext>
            </a:extLst>
          </p:cNvPr>
          <p:cNvSpPr/>
          <p:nvPr/>
        </p:nvSpPr>
        <p:spPr>
          <a:xfrm>
            <a:off x="2066494" y="338335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2FC861F-DDA7-4675-AB04-53F1A376F68B}"/>
              </a:ext>
            </a:extLst>
          </p:cNvPr>
          <p:cNvSpPr/>
          <p:nvPr/>
        </p:nvSpPr>
        <p:spPr>
          <a:xfrm>
            <a:off x="2712310" y="34354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0104B5A-D0C1-463C-93A1-D721D4D97BD2}"/>
              </a:ext>
            </a:extLst>
          </p:cNvPr>
          <p:cNvSpPr/>
          <p:nvPr/>
        </p:nvSpPr>
        <p:spPr>
          <a:xfrm>
            <a:off x="2379375" y="317244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FD88C8E-537F-4EA1-B9C9-AE139CAB9A98}"/>
              </a:ext>
            </a:extLst>
          </p:cNvPr>
          <p:cNvSpPr/>
          <p:nvPr/>
        </p:nvSpPr>
        <p:spPr>
          <a:xfrm>
            <a:off x="2199724" y="202307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6C18ABD-E0F5-4891-A982-337905FCDE8F}"/>
              </a:ext>
            </a:extLst>
          </p:cNvPr>
          <p:cNvSpPr/>
          <p:nvPr/>
        </p:nvSpPr>
        <p:spPr>
          <a:xfrm>
            <a:off x="2726282" y="19518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A75F797-A87F-46B1-9102-2B97D15D0D27}"/>
              </a:ext>
            </a:extLst>
          </p:cNvPr>
          <p:cNvSpPr/>
          <p:nvPr/>
        </p:nvSpPr>
        <p:spPr>
          <a:xfrm>
            <a:off x="2275686" y="174518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60BE409-1151-4E9C-B256-F4EF8DEB1440}"/>
              </a:ext>
            </a:extLst>
          </p:cNvPr>
          <p:cNvSpPr/>
          <p:nvPr/>
        </p:nvSpPr>
        <p:spPr>
          <a:xfrm>
            <a:off x="1644926" y="111057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6449901-F74A-407C-8CC0-CA15E39314B4}"/>
              </a:ext>
            </a:extLst>
          </p:cNvPr>
          <p:cNvSpPr/>
          <p:nvPr/>
        </p:nvSpPr>
        <p:spPr>
          <a:xfrm>
            <a:off x="1950461" y="91049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2E57BD5-8159-4098-A67B-D5D929A83011}"/>
              </a:ext>
            </a:extLst>
          </p:cNvPr>
          <p:cNvCxnSpPr>
            <a:cxnSpLocks/>
          </p:cNvCxnSpPr>
          <p:nvPr/>
        </p:nvCxnSpPr>
        <p:spPr>
          <a:xfrm flipH="1">
            <a:off x="952500" y="378367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91DDFC65-AA01-4A7C-889E-100687B57A5D}"/>
              </a:ext>
            </a:extLst>
          </p:cNvPr>
          <p:cNvCxnSpPr>
            <a:cxnSpLocks/>
          </p:cNvCxnSpPr>
          <p:nvPr/>
        </p:nvCxnSpPr>
        <p:spPr>
          <a:xfrm flipV="1">
            <a:off x="2045970" y="420796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98AE381-46F5-45AF-935A-D9A186782544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F87F976-EA72-4AF9-BAD5-59D5A778A0E4}"/>
              </a:ext>
            </a:extLst>
          </p:cNvPr>
          <p:cNvCxnSpPr/>
          <p:nvPr/>
        </p:nvCxnSpPr>
        <p:spPr>
          <a:xfrm>
            <a:off x="1470660" y="30862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30E89C7-46AC-441D-85E8-AD6F9F091EEF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9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12A7FF3-706F-482B-B5B1-81FBBAA7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7" y="-29874"/>
            <a:ext cx="5215461" cy="695394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FF7741-5D22-405C-BD61-691DF8966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39A6A9-6239-47C8-9B71-B13B1FEE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98483"/>
            <a:ext cx="4124325" cy="2971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6691B7-6714-4978-8F5B-32048660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4" y="1498483"/>
            <a:ext cx="3486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32739-B168-4A6E-8640-984E7A6C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85F69-4CE9-491E-901C-B1E3A4D7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F5CE71-67AA-4807-ABF6-8A12E544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4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92AF2-B96C-44FC-BBBB-6B56CA0D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40AA3-A8AC-4711-92C9-8F685D13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F3942F-E9FC-43BF-9D3B-9C028FC4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9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108D623-9759-4AA9-B83F-E2DD83CC6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8" y="907715"/>
            <a:ext cx="8229600" cy="5486400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C09BD6-E7F7-47B5-B72D-E2B99936D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84" y="3293261"/>
            <a:ext cx="3600773" cy="2400515"/>
          </a:xfrm>
        </p:spPr>
      </p:pic>
    </p:spTree>
    <p:extLst>
      <p:ext uri="{BB962C8B-B14F-4D97-AF65-F5344CB8AC3E}">
        <p14:creationId xmlns:p14="http://schemas.microsoft.com/office/powerpoint/2010/main" val="238442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C37D23-6F5A-4C3F-891B-BAD1D399F9C6}"/>
              </a:ext>
            </a:extLst>
          </p:cNvPr>
          <p:cNvSpPr/>
          <p:nvPr/>
        </p:nvSpPr>
        <p:spPr>
          <a:xfrm>
            <a:off x="992579" y="4122588"/>
            <a:ext cx="42128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GESIS: positive class</a:t>
            </a:r>
          </a:p>
          <a:p>
            <a:r>
              <a:rPr lang="de-DE" dirty="0"/>
              <a:t>GBS: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142AFD-14B3-4EA7-971C-6113473CC348}"/>
              </a:ext>
            </a:extLst>
          </p:cNvPr>
          <p:cNvSpPr/>
          <p:nvPr/>
        </p:nvSpPr>
        <p:spPr>
          <a:xfrm>
            <a:off x="6096000" y="4122588"/>
            <a:ext cx="42128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GESIS-1: positive class</a:t>
            </a:r>
          </a:p>
          <a:p>
            <a:r>
              <a:rPr lang="de-DE" dirty="0"/>
              <a:t>GESIS-3: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13809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20917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3B44EFA-C864-460C-A52B-4EAC7A899F0B}"/>
              </a:ext>
            </a:extLst>
          </p:cNvPr>
          <p:cNvSpPr/>
          <p:nvPr/>
        </p:nvSpPr>
        <p:spPr>
          <a:xfrm>
            <a:off x="717989" y="98273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Research Question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3A62D0-D7BE-44AE-9F5C-4C9C7F31E08A}"/>
              </a:ext>
            </a:extLst>
          </p:cNvPr>
          <p:cNvSpPr/>
          <p:nvPr/>
        </p:nvSpPr>
        <p:spPr>
          <a:xfrm>
            <a:off x="717989" y="3155216"/>
            <a:ext cx="501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GESIS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795C6C-30E6-441D-9066-D27507D4FF45}"/>
              </a:ext>
            </a:extLst>
          </p:cNvPr>
          <p:cNvSpPr/>
          <p:nvPr/>
        </p:nvSpPr>
        <p:spPr>
          <a:xfrm>
            <a:off x="717989" y="1314923"/>
            <a:ext cx="501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237077-DCE0-4EA2-B4D2-C7BFD4865EE5}"/>
              </a:ext>
            </a:extLst>
          </p:cNvPr>
          <p:cNvSpPr/>
          <p:nvPr/>
        </p:nvSpPr>
        <p:spPr>
          <a:xfrm>
            <a:off x="717989" y="275510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Dataset Comparison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52EDC61-23D2-4184-BD2B-5ACE5210DBBD}"/>
              </a:ext>
            </a:extLst>
          </p:cNvPr>
          <p:cNvSpPr/>
          <p:nvPr/>
        </p:nvSpPr>
        <p:spPr>
          <a:xfrm>
            <a:off x="5845158" y="1182791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Maximal Representative Subsample of </a:t>
            </a:r>
            <a:r>
              <a:rPr lang="de-DE" sz="2000" b="1" dirty="0">
                <a:solidFill>
                  <a:srgbClr val="000000"/>
                </a:solidFill>
              </a:rPr>
              <a:t>GBS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146DCF-CE67-4638-8B4E-E2320CF41965}"/>
              </a:ext>
            </a:extLst>
          </p:cNvPr>
          <p:cNvSpPr/>
          <p:nvPr/>
        </p:nvSpPr>
        <p:spPr>
          <a:xfrm>
            <a:off x="717989" y="4835842"/>
            <a:ext cx="512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on subset of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 less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26932A-5C41-4293-A4AA-069AB58AC02C}"/>
              </a:ext>
            </a:extLst>
          </p:cNvPr>
          <p:cNvSpPr/>
          <p:nvPr/>
        </p:nvSpPr>
        <p:spPr>
          <a:xfrm>
            <a:off x="717989" y="514703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91B683-AE2D-490E-A949-CC380BA47AE6}"/>
              </a:ext>
            </a:extLst>
          </p:cNvPr>
          <p:cNvSpPr/>
          <p:nvPr/>
        </p:nvSpPr>
        <p:spPr>
          <a:xfrm>
            <a:off x="717989" y="3980140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… (after all is done; Results)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18CF7-61D8-4840-8DED-57DE22368538}"/>
              </a:ext>
            </a:extLst>
          </p:cNvPr>
          <p:cNvSpPr/>
          <p:nvPr/>
        </p:nvSpPr>
        <p:spPr>
          <a:xfrm>
            <a:off x="5736301" y="58262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132A15-CF16-4711-BD71-32B592EFF03A}"/>
              </a:ext>
            </a:extLst>
          </p:cNvPr>
          <p:cNvSpPr/>
          <p:nvPr/>
        </p:nvSpPr>
        <p:spPr>
          <a:xfrm>
            <a:off x="5845158" y="1798875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Predicting</a:t>
            </a:r>
            <a:r>
              <a:rPr lang="de-DE" dirty="0">
                <a:solidFill>
                  <a:srgbClr val="000000"/>
                </a:solidFill>
              </a:rPr>
              <a:t> Survey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Participants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Positive </a:t>
            </a:r>
            <a:r>
              <a:rPr lang="de-DE" sz="1600" dirty="0" err="1">
                <a:solidFill>
                  <a:srgbClr val="000000"/>
                </a:solidFill>
              </a:rPr>
              <a:t>Unlabeled</a:t>
            </a:r>
            <a:r>
              <a:rPr lang="de-DE" sz="1600" dirty="0">
                <a:solidFill>
                  <a:srgbClr val="000000"/>
                </a:solidFill>
              </a:rPr>
              <a:t> Learning</a:t>
            </a:r>
          </a:p>
          <a:p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dirty="0" err="1">
                <a:solidFill>
                  <a:srgbClr val="000000"/>
                </a:solidFill>
              </a:rPr>
              <a:t>with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adjusted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evaluation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metrics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/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blipFill>
                <a:blip r:embed="rId2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/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C3E7B02-D682-4F6F-B79F-A23B47A8CE24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3868777" y="2117703"/>
            <a:ext cx="10577" cy="1208693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4AE78D2-2521-4805-B88C-2B14F7556CF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5415391" y="2117701"/>
            <a:ext cx="1" cy="1208696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/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/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5C8DD73-7A8F-4579-8D12-C46005484090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flipH="1">
            <a:off x="7077477" y="2117700"/>
            <a:ext cx="13769" cy="1219149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D857AF2-4CA3-42F4-8CC5-8C298C8BFD08}"/>
              </a:ext>
            </a:extLst>
          </p:cNvPr>
          <p:cNvCxnSpPr>
            <a:cxnSpLocks/>
            <a:stCxn id="78" idx="2"/>
            <a:endCxn id="31" idx="0"/>
          </p:cNvCxnSpPr>
          <p:nvPr/>
        </p:nvCxnSpPr>
        <p:spPr>
          <a:xfrm>
            <a:off x="8901993" y="2117158"/>
            <a:ext cx="7149" cy="121262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/>
              <p:nvPr/>
            </p:nvSpPr>
            <p:spPr>
              <a:xfrm>
                <a:off x="6358251" y="4541580"/>
                <a:ext cx="1446499" cy="436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251" y="4541580"/>
                <a:ext cx="1446499" cy="43669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/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33BB10-5F92-4FD3-97BF-C2BBADC403F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7077477" y="3744943"/>
            <a:ext cx="4024" cy="796637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91F0E18-0938-4C72-923A-9066DC97B99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8909142" y="3737876"/>
            <a:ext cx="0" cy="803705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/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/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E91F13EE-A07E-4B4E-9B3D-F0E28BAD5051}"/>
              </a:ext>
            </a:extLst>
          </p:cNvPr>
          <p:cNvSpPr/>
          <p:nvPr/>
        </p:nvSpPr>
        <p:spPr>
          <a:xfrm>
            <a:off x="3984442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641AAD0-47DF-4169-A671-075C14EAEE4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3879354" y="1353304"/>
            <a:ext cx="696512" cy="3257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0E3F10-B3E4-4A52-A56D-0D32AB34C70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4575866" y="1353304"/>
            <a:ext cx="839526" cy="3257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FC8CDA5-FEB5-442C-B0FA-3AB7336CC3D7}"/>
              </a:ext>
            </a:extLst>
          </p:cNvPr>
          <p:cNvSpPr/>
          <p:nvPr/>
        </p:nvSpPr>
        <p:spPr>
          <a:xfrm>
            <a:off x="1339939" y="1042381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Total Population</a:t>
            </a:r>
          </a:p>
          <a:p>
            <a:r>
              <a:rPr lang="de-DE" sz="1600" dirty="0">
                <a:solidFill>
                  <a:srgbClr val="000000"/>
                </a:solidFill>
              </a:rPr>
              <a:t>of size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AD4AE3E-C80B-41FE-8DBF-65DB4F63D953}"/>
              </a:ext>
            </a:extLst>
          </p:cNvPr>
          <p:cNvSpPr/>
          <p:nvPr/>
        </p:nvSpPr>
        <p:spPr>
          <a:xfrm>
            <a:off x="1320945" y="2586794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0" strike="noStrike" dirty="0">
                <a:solidFill>
                  <a:srgbClr val="000000"/>
                </a:solidFill>
                <a:effectLst/>
              </a:rPr>
              <a:t>Sample</a:t>
            </a:r>
            <a:r>
              <a:rPr lang="de-DE" sz="1600" dirty="0">
                <a:solidFill>
                  <a:srgbClr val="000000"/>
                </a:solidFill>
              </a:rPr>
              <a:t> of size </a:t>
            </a:r>
          </a:p>
          <a:p>
            <a:r>
              <a:rPr lang="de-DE" sz="1600" dirty="0">
                <a:solidFill>
                  <a:srgbClr val="000000"/>
                </a:solidFill>
              </a:rPr>
              <a:t>m &lt;&lt;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1738C86-B5A4-41BF-B7F4-B86902F8C11E}"/>
              </a:ext>
            </a:extLst>
          </p:cNvPr>
          <p:cNvSpPr/>
          <p:nvPr/>
        </p:nvSpPr>
        <p:spPr>
          <a:xfrm>
            <a:off x="6578490" y="5117560"/>
            <a:ext cx="3853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strike="noStrike" dirty="0">
                <a:solidFill>
                  <a:srgbClr val="000000"/>
                </a:solidFill>
                <a:effectLst/>
              </a:rPr>
              <a:t>Maximal Representative Subsample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/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/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blipFill>
                <a:blip r:embed="rId11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hteck 78">
            <a:extLst>
              <a:ext uri="{FF2B5EF4-FFF2-40B4-BE49-F238E27FC236}">
                <a16:creationId xmlns:a16="http://schemas.microsoft.com/office/drawing/2014/main" id="{AEED1253-AF65-4CF1-AD50-7B4BEC795F49}"/>
              </a:ext>
            </a:extLst>
          </p:cNvPr>
          <p:cNvSpPr/>
          <p:nvPr/>
        </p:nvSpPr>
        <p:spPr>
          <a:xfrm>
            <a:off x="7334611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3444FB3-C3DA-447B-8EC2-D650553399F7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7091246" y="1353304"/>
            <a:ext cx="834789" cy="34740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8E70CD3-0711-4D9F-B3A0-E98E7FCA6FE4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7926035" y="1353304"/>
            <a:ext cx="975958" cy="3468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/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de-DE" i="1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  <a:blipFill>
                <a:blip r:embed="rId12"/>
                <a:stretch>
                  <a:fillRect r="-16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9CF1E7E-1732-4CCF-9DB1-CD0D3090288B}"/>
              </a:ext>
            </a:extLst>
          </p:cNvPr>
          <p:cNvCxnSpPr>
            <a:cxnSpLocks/>
          </p:cNvCxnSpPr>
          <p:nvPr/>
        </p:nvCxnSpPr>
        <p:spPr>
          <a:xfrm>
            <a:off x="1408922" y="2388637"/>
            <a:ext cx="84162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3DA6ED0A-0959-4E46-B66F-DCA838BDF80C}"/>
              </a:ext>
            </a:extLst>
          </p:cNvPr>
          <p:cNvSpPr/>
          <p:nvPr/>
        </p:nvSpPr>
        <p:spPr>
          <a:xfrm>
            <a:off x="3850907" y="2638519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Representative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954129-F0CA-4174-B9E4-B66E821D7A38}"/>
              </a:ext>
            </a:extLst>
          </p:cNvPr>
          <p:cNvSpPr/>
          <p:nvPr/>
        </p:nvSpPr>
        <p:spPr>
          <a:xfrm>
            <a:off x="6978891" y="2643627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Non-Representative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91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D4085-B214-49F3-B21F-6DFDC5846396}"/>
              </a:ext>
            </a:extLst>
          </p:cNvPr>
          <p:cNvSpPr/>
          <p:nvPr/>
        </p:nvSpPr>
        <p:spPr>
          <a:xfrm>
            <a:off x="7955393" y="1479161"/>
            <a:ext cx="3000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Better than usual</a:t>
            </a:r>
          </a:p>
          <a:p>
            <a:r>
              <a:rPr lang="de-DE" sz="1600" dirty="0"/>
              <a:t>Just like usual</a:t>
            </a:r>
          </a:p>
          <a:p>
            <a:r>
              <a:rPr lang="de-DE" sz="1600" dirty="0"/>
              <a:t>Worse than usual</a:t>
            </a:r>
          </a:p>
          <a:p>
            <a:r>
              <a:rPr lang="de-DE" sz="1600" dirty="0"/>
              <a:t>Much worse than usual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D25CFD-D9A9-49DA-A97C-AD217F911C0D}"/>
              </a:ext>
            </a:extLst>
          </p:cNvPr>
          <p:cNvSpPr/>
          <p:nvPr/>
        </p:nvSpPr>
        <p:spPr>
          <a:xfrm>
            <a:off x="6012293" y="1340660"/>
            <a:ext cx="13385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Never</a:t>
            </a:r>
          </a:p>
          <a:p>
            <a:r>
              <a:rPr lang="de-DE" sz="1600" dirty="0"/>
              <a:t>Hardly ever</a:t>
            </a:r>
          </a:p>
          <a:p>
            <a:r>
              <a:rPr lang="de-DE" sz="1600" dirty="0"/>
              <a:t>Sometimes</a:t>
            </a:r>
          </a:p>
          <a:p>
            <a:r>
              <a:rPr lang="de-DE" sz="1600" dirty="0"/>
              <a:t>Often</a:t>
            </a:r>
          </a:p>
          <a:p>
            <a:r>
              <a:rPr lang="de-DE" sz="1600" dirty="0"/>
              <a:t>Always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F90177-E44E-4F57-8F4C-CDACB1253C20}"/>
              </a:ext>
            </a:extLst>
          </p:cNvPr>
          <p:cNvSpPr/>
          <p:nvPr/>
        </p:nvSpPr>
        <p:spPr>
          <a:xfrm>
            <a:off x="5779173" y="1409911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927C1-CEC6-4CCD-902A-A2EE4FB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" y="1219008"/>
            <a:ext cx="4638095" cy="26476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45ADEC6-D934-465E-85AC-ABC12574101F}"/>
              </a:ext>
            </a:extLst>
          </p:cNvPr>
          <p:cNvSpPr/>
          <p:nvPr/>
        </p:nvSpPr>
        <p:spPr>
          <a:xfrm>
            <a:off x="7722273" y="1409908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37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9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1011AF57-CB01-435E-BFED-7417645EBD4B}"/>
              </a:ext>
            </a:extLst>
          </p:cNvPr>
          <p:cNvSpPr/>
          <p:nvPr/>
        </p:nvSpPr>
        <p:spPr>
          <a:xfrm>
            <a:off x="503251" y="3845343"/>
            <a:ext cx="1408565" cy="583844"/>
          </a:xfrm>
          <a:custGeom>
            <a:avLst/>
            <a:gdLst>
              <a:gd name="connsiteX0" fmla="*/ 0 w 2590800"/>
              <a:gd name="connsiteY0" fmla="*/ 1530350 h 1530350"/>
              <a:gd name="connsiteX1" fmla="*/ 311150 w 2590800"/>
              <a:gd name="connsiteY1" fmla="*/ 787400 h 1530350"/>
              <a:gd name="connsiteX2" fmla="*/ 908050 w 2590800"/>
              <a:gd name="connsiteY2" fmla="*/ 355600 h 1530350"/>
              <a:gd name="connsiteX3" fmla="*/ 2590800 w 2590800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30350">
                <a:moveTo>
                  <a:pt x="0" y="1530350"/>
                </a:moveTo>
                <a:cubicBezTo>
                  <a:pt x="79904" y="1256771"/>
                  <a:pt x="159808" y="983192"/>
                  <a:pt x="311150" y="787400"/>
                </a:cubicBezTo>
                <a:cubicBezTo>
                  <a:pt x="462492" y="591608"/>
                  <a:pt x="528108" y="486833"/>
                  <a:pt x="908050" y="355600"/>
                </a:cubicBezTo>
                <a:cubicBezTo>
                  <a:pt x="1287992" y="224367"/>
                  <a:pt x="1939396" y="112183"/>
                  <a:pt x="259080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AC8573-3381-4A36-8B0E-16AF096C3503}"/>
              </a:ext>
            </a:extLst>
          </p:cNvPr>
          <p:cNvCxnSpPr>
            <a:cxnSpLocks/>
          </p:cNvCxnSpPr>
          <p:nvPr/>
        </p:nvCxnSpPr>
        <p:spPr>
          <a:xfrm>
            <a:off x="503251" y="5382268"/>
            <a:ext cx="0" cy="418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926776-E857-4782-9CDB-F7E079A7AE71}"/>
              </a:ext>
            </a:extLst>
          </p:cNvPr>
          <p:cNvCxnSpPr>
            <a:cxnSpLocks/>
          </p:cNvCxnSpPr>
          <p:nvPr/>
        </p:nvCxnSpPr>
        <p:spPr>
          <a:xfrm>
            <a:off x="5335632" y="5346262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9D26064D-B00B-48A3-8A39-997F430BD82A}"/>
              </a:ext>
            </a:extLst>
          </p:cNvPr>
          <p:cNvSpPr/>
          <p:nvPr/>
        </p:nvSpPr>
        <p:spPr>
          <a:xfrm>
            <a:off x="1558663" y="3887651"/>
            <a:ext cx="3454113" cy="1496717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49EC3A0-EF65-4B9D-AB0C-BD5C385B03A6}"/>
              </a:ext>
            </a:extLst>
          </p:cNvPr>
          <p:cNvSpPr/>
          <p:nvPr/>
        </p:nvSpPr>
        <p:spPr>
          <a:xfrm>
            <a:off x="6394725" y="3947556"/>
            <a:ext cx="308133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926136B-28F4-4CCC-9EA7-5F7CBBD7B42D}"/>
              </a:ext>
            </a:extLst>
          </p:cNvPr>
          <p:cNvSpPr/>
          <p:nvPr/>
        </p:nvSpPr>
        <p:spPr>
          <a:xfrm>
            <a:off x="6553475" y="3947556"/>
            <a:ext cx="302895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A770AAF-7FE5-4F14-842F-91779286D5C5}"/>
              </a:ext>
            </a:extLst>
          </p:cNvPr>
          <p:cNvSpPr/>
          <p:nvPr/>
        </p:nvSpPr>
        <p:spPr>
          <a:xfrm>
            <a:off x="6185175" y="5444273"/>
            <a:ext cx="2688238" cy="28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25312E5-2D5C-4044-BF85-BD2DD42D8E43}"/>
              </a:ext>
            </a:extLst>
          </p:cNvPr>
          <p:cNvSpPr/>
          <p:nvPr/>
        </p:nvSpPr>
        <p:spPr>
          <a:xfrm>
            <a:off x="503335" y="3823530"/>
            <a:ext cx="4832289" cy="15608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53F19B4-9B7F-45B8-B19B-E5F141CDDC32}"/>
              </a:ext>
            </a:extLst>
          </p:cNvPr>
          <p:cNvSpPr/>
          <p:nvPr/>
        </p:nvSpPr>
        <p:spPr>
          <a:xfrm>
            <a:off x="454952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20E0E00-9BDF-41E3-8B7E-BDEB2788D7D5}"/>
              </a:ext>
            </a:extLst>
          </p:cNvPr>
          <p:cNvSpPr/>
          <p:nvPr/>
        </p:nvSpPr>
        <p:spPr>
          <a:xfrm>
            <a:off x="5111940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25E2B14-0BAA-4DA2-B9C0-7446F4187967}"/>
              </a:ext>
            </a:extLst>
          </p:cNvPr>
          <p:cNvSpPr/>
          <p:nvPr/>
        </p:nvSpPr>
        <p:spPr>
          <a:xfrm>
            <a:off x="1654599" y="3810825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b="1" i="1" dirty="0">
              <a:solidFill>
                <a:srgbClr val="000000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E27172-C7D3-4010-B05E-FEABCB6D4FE8}"/>
              </a:ext>
            </a:extLst>
          </p:cNvPr>
          <p:cNvSpPr/>
          <p:nvPr/>
        </p:nvSpPr>
        <p:spPr>
          <a:xfrm>
            <a:off x="5701721" y="3837627"/>
            <a:ext cx="4820443" cy="156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327C3D5-4035-4552-9C0A-FC8FACE550A1}"/>
              </a:ext>
            </a:extLst>
          </p:cNvPr>
          <p:cNvSpPr/>
          <p:nvPr/>
        </p:nvSpPr>
        <p:spPr>
          <a:xfrm>
            <a:off x="515173" y="4440699"/>
            <a:ext cx="145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</a:rPr>
              <a:t>AUROC &gt; 0.5</a:t>
            </a: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4BF0E78F-1EF1-4B67-A39B-0533E0F0B955}"/>
              </a:ext>
            </a:extLst>
          </p:cNvPr>
          <p:cNvSpPr/>
          <p:nvPr/>
        </p:nvSpPr>
        <p:spPr>
          <a:xfrm>
            <a:off x="780870" y="3955402"/>
            <a:ext cx="3354661" cy="143542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2AE47F5-B25C-49D0-8B86-7D83325F2BA2}"/>
              </a:ext>
            </a:extLst>
          </p:cNvPr>
          <p:cNvCxnSpPr>
            <a:cxnSpLocks/>
          </p:cNvCxnSpPr>
          <p:nvPr/>
        </p:nvCxnSpPr>
        <p:spPr>
          <a:xfrm flipH="1">
            <a:off x="2945921" y="3834890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7376AFD-A13E-4ED5-BD08-7CC06926799D}"/>
              </a:ext>
            </a:extLst>
          </p:cNvPr>
          <p:cNvSpPr/>
          <p:nvPr/>
        </p:nvSpPr>
        <p:spPr>
          <a:xfrm>
            <a:off x="2835605" y="5373152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D49E089-1A13-4E0C-8385-2C0F7B214268}"/>
              </a:ext>
            </a:extLst>
          </p:cNvPr>
          <p:cNvSpPr/>
          <p:nvPr/>
        </p:nvSpPr>
        <p:spPr>
          <a:xfrm>
            <a:off x="2976055" y="50570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B3C4285-07A3-4B24-8C64-6158FCBE7524}"/>
              </a:ext>
            </a:extLst>
          </p:cNvPr>
          <p:cNvSpPr/>
          <p:nvPr/>
        </p:nvSpPr>
        <p:spPr>
          <a:xfrm>
            <a:off x="3600727" y="505055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F90F7D6-6585-4141-A359-2BEF2D840043}"/>
              </a:ext>
            </a:extLst>
          </p:cNvPr>
          <p:cNvSpPr/>
          <p:nvPr/>
        </p:nvSpPr>
        <p:spPr>
          <a:xfrm>
            <a:off x="2527249" y="505700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F25F9D3-45CE-48E6-A6EB-AE8ED26F04E0}"/>
              </a:ext>
            </a:extLst>
          </p:cNvPr>
          <p:cNvSpPr/>
          <p:nvPr/>
        </p:nvSpPr>
        <p:spPr>
          <a:xfrm>
            <a:off x="1677004" y="505700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102BB60-5966-41C0-A3FA-518E7E8EB4E3}"/>
              </a:ext>
            </a:extLst>
          </p:cNvPr>
          <p:cNvSpPr/>
          <p:nvPr/>
        </p:nvSpPr>
        <p:spPr>
          <a:xfrm>
            <a:off x="505791" y="3828617"/>
            <a:ext cx="1406024" cy="600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D962841-F26F-46A9-9634-7C51876BBEDA}"/>
              </a:ext>
            </a:extLst>
          </p:cNvPr>
          <p:cNvCxnSpPr>
            <a:cxnSpLocks/>
          </p:cNvCxnSpPr>
          <p:nvPr/>
        </p:nvCxnSpPr>
        <p:spPr>
          <a:xfrm>
            <a:off x="10522172" y="5358439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92D31942-89DA-458B-B206-F5ECDED644E5}"/>
              </a:ext>
            </a:extLst>
          </p:cNvPr>
          <p:cNvSpPr/>
          <p:nvPr/>
        </p:nvSpPr>
        <p:spPr>
          <a:xfrm>
            <a:off x="5641492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0EAB1FF-49B1-407A-BB34-8027A30942C3}"/>
              </a:ext>
            </a:extLst>
          </p:cNvPr>
          <p:cNvSpPr/>
          <p:nvPr/>
        </p:nvSpPr>
        <p:spPr>
          <a:xfrm>
            <a:off x="10298480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8A8F122-1901-42D3-B28C-AD7F517DA70B}"/>
              </a:ext>
            </a:extLst>
          </p:cNvPr>
          <p:cNvSpPr/>
          <p:nvPr/>
        </p:nvSpPr>
        <p:spPr>
          <a:xfrm>
            <a:off x="8021396" y="5358439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F48FA48-BBA3-47FF-9F7A-DA6483D97860}"/>
              </a:ext>
            </a:extLst>
          </p:cNvPr>
          <p:cNvCxnSpPr>
            <a:cxnSpLocks/>
          </p:cNvCxnSpPr>
          <p:nvPr/>
        </p:nvCxnSpPr>
        <p:spPr>
          <a:xfrm flipH="1">
            <a:off x="8132461" y="3832869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/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i="1" dirty="0">
                    <a:solidFill>
                      <a:srgbClr val="000000"/>
                    </a:solidFill>
                  </a:rPr>
                  <a:t>AUROC </a:t>
                </a:r>
                <a14:m>
                  <m:oMath xmlns:m="http://schemas.openxmlformats.org/officeDocument/2006/math">
                    <m:r>
                      <a:rPr lang="de-D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1" i="1" dirty="0">
                    <a:solidFill>
                      <a:srgbClr val="000000"/>
                    </a:solidFill>
                  </a:rPr>
                  <a:t> 0.5</a:t>
                </a:r>
                <a:endParaRPr lang="de-DE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  <a:blipFill>
                <a:blip r:embed="rId2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hteck 107">
            <a:extLst>
              <a:ext uri="{FF2B5EF4-FFF2-40B4-BE49-F238E27FC236}">
                <a16:creationId xmlns:a16="http://schemas.microsoft.com/office/drawing/2014/main" id="{F35D2475-751D-426F-8A07-0C2EBBA9B3E4}"/>
              </a:ext>
            </a:extLst>
          </p:cNvPr>
          <p:cNvSpPr/>
          <p:nvPr/>
        </p:nvSpPr>
        <p:spPr>
          <a:xfrm>
            <a:off x="5704411" y="3841193"/>
            <a:ext cx="1393944" cy="6866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9C6F02D-F224-47FE-9AF6-E7B1FB0AD9E0}"/>
              </a:ext>
            </a:extLst>
          </p:cNvPr>
          <p:cNvCxnSpPr>
            <a:cxnSpLocks/>
          </p:cNvCxnSpPr>
          <p:nvPr/>
        </p:nvCxnSpPr>
        <p:spPr>
          <a:xfrm>
            <a:off x="5701931" y="5407034"/>
            <a:ext cx="0" cy="2764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239D6863-1F5A-4362-9AD9-CC1B68E04CA6}"/>
              </a:ext>
            </a:extLst>
          </p:cNvPr>
          <p:cNvSpPr/>
          <p:nvPr/>
        </p:nvSpPr>
        <p:spPr>
          <a:xfrm>
            <a:off x="5701713" y="3853858"/>
            <a:ext cx="1396642" cy="673985"/>
          </a:xfrm>
          <a:custGeom>
            <a:avLst/>
            <a:gdLst>
              <a:gd name="connsiteX0" fmla="*/ 0 w 2584450"/>
              <a:gd name="connsiteY0" fmla="*/ 1536700 h 1536700"/>
              <a:gd name="connsiteX1" fmla="*/ 622300 w 2584450"/>
              <a:gd name="connsiteY1" fmla="*/ 939800 h 1536700"/>
              <a:gd name="connsiteX2" fmla="*/ 2108200 w 2584450"/>
              <a:gd name="connsiteY2" fmla="*/ 247650 h 1536700"/>
              <a:gd name="connsiteX3" fmla="*/ 2584450 w 258445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1536700">
                <a:moveTo>
                  <a:pt x="0" y="1536700"/>
                </a:moveTo>
                <a:cubicBezTo>
                  <a:pt x="135466" y="1345671"/>
                  <a:pt x="270933" y="1154642"/>
                  <a:pt x="622300" y="939800"/>
                </a:cubicBezTo>
                <a:cubicBezTo>
                  <a:pt x="973667" y="724958"/>
                  <a:pt x="1781175" y="404283"/>
                  <a:pt x="2108200" y="247650"/>
                </a:cubicBezTo>
                <a:cubicBezTo>
                  <a:pt x="2435225" y="91017"/>
                  <a:pt x="2509837" y="45508"/>
                  <a:pt x="258445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6E3A1E3-8AC2-4D46-9A2A-DEC3BB1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3707211"/>
            <a:ext cx="3453925" cy="2302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4C534F-554C-4AB1-9FAD-AE720F9A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4" y="3707211"/>
            <a:ext cx="3453925" cy="23026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64FB41-E00E-4117-B3B8-3A2CD8A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3707211"/>
            <a:ext cx="3453926" cy="230261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DF1F91C-8EF6-444B-BA98-000B2520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1314390"/>
            <a:ext cx="3453927" cy="230261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BE5E54-12A4-4D16-9C25-62010537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3" y="1314390"/>
            <a:ext cx="3453925" cy="230261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9B0B8A1-7AB7-46D7-9A72-DFD34041F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4" y="1314390"/>
            <a:ext cx="3453925" cy="230261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52574CF4-FE8B-4575-B67C-F16769F9EF7D}"/>
              </a:ext>
            </a:extLst>
          </p:cNvPr>
          <p:cNvSpPr/>
          <p:nvPr/>
        </p:nvSpPr>
        <p:spPr>
          <a:xfrm>
            <a:off x="659688" y="1224185"/>
            <a:ext cx="245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1:	 </a:t>
            </a:r>
            <a:r>
              <a:rPr lang="de-DE" sz="1400" b="1" i="1" dirty="0">
                <a:solidFill>
                  <a:srgbClr val="000000"/>
                </a:solidFill>
              </a:rPr>
              <a:t>AUROC = 0.66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F899B80-7877-4073-9869-1EA379305240}"/>
              </a:ext>
            </a:extLst>
          </p:cNvPr>
          <p:cNvSpPr/>
          <p:nvPr/>
        </p:nvSpPr>
        <p:spPr>
          <a:xfrm>
            <a:off x="3785786" y="1224187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2:	</a:t>
            </a:r>
            <a:r>
              <a:rPr lang="de-DE" sz="1400" b="1" i="1" dirty="0">
                <a:solidFill>
                  <a:srgbClr val="000000"/>
                </a:solidFill>
              </a:rPr>
              <a:t>AUROC = 0.71</a:t>
            </a:r>
          </a:p>
          <a:p>
            <a:endParaRPr lang="de-DE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5D958C9-FDDB-4EE4-B30B-F55AE3A57179}"/>
              </a:ext>
            </a:extLst>
          </p:cNvPr>
          <p:cNvSpPr/>
          <p:nvPr/>
        </p:nvSpPr>
        <p:spPr>
          <a:xfrm>
            <a:off x="6930637" y="1224186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3:	</a:t>
            </a:r>
            <a:r>
              <a:rPr lang="de-DE" sz="1400" b="1" i="1" dirty="0">
                <a:solidFill>
                  <a:srgbClr val="000000"/>
                </a:solidFill>
              </a:rPr>
              <a:t>AUROC = 0.68</a:t>
            </a:r>
          </a:p>
          <a:p>
            <a:endParaRPr lang="de-DE" sz="14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F756F2-78E0-4E08-8EE1-D7AA59F18A32}"/>
              </a:ext>
            </a:extLst>
          </p:cNvPr>
          <p:cNvSpPr/>
          <p:nvPr/>
        </p:nvSpPr>
        <p:spPr>
          <a:xfrm>
            <a:off x="659688" y="3617007"/>
            <a:ext cx="3126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141: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6692BE-5AF0-4873-AFCA-376EFB82C243}"/>
              </a:ext>
            </a:extLst>
          </p:cNvPr>
          <p:cNvSpPr/>
          <p:nvPr/>
        </p:nvSpPr>
        <p:spPr>
          <a:xfrm>
            <a:off x="3804538" y="3617007"/>
            <a:ext cx="234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142:   </a:t>
            </a:r>
            <a:r>
              <a:rPr lang="de-DE" sz="1400" b="1" i="1" dirty="0">
                <a:solidFill>
                  <a:srgbClr val="000000"/>
                </a:solidFill>
              </a:rPr>
              <a:t>AUROC = 0.55</a:t>
            </a:r>
          </a:p>
          <a:p>
            <a:endParaRPr lang="de-DE" sz="14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9DA5734B-D9E9-489C-9173-1B87CF06C2A9}"/>
              </a:ext>
            </a:extLst>
          </p:cNvPr>
          <p:cNvSpPr/>
          <p:nvPr/>
        </p:nvSpPr>
        <p:spPr>
          <a:xfrm>
            <a:off x="6949387" y="3617006"/>
            <a:ext cx="276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143: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387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gekrümmt 3">
            <a:extLst>
              <a:ext uri="{FF2B5EF4-FFF2-40B4-BE49-F238E27FC236}">
                <a16:creationId xmlns:a16="http://schemas.microsoft.com/office/drawing/2014/main" id="{26F66EAD-E94C-4689-950D-AD36046752A3}"/>
              </a:ext>
            </a:extLst>
          </p:cNvPr>
          <p:cNvSpPr/>
          <p:nvPr/>
        </p:nvSpPr>
        <p:spPr>
          <a:xfrm>
            <a:off x="2239250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7A19B9-B917-442C-985E-05420747C8CF}"/>
              </a:ext>
            </a:extLst>
          </p:cNvPr>
          <p:cNvSpPr/>
          <p:nvPr/>
        </p:nvSpPr>
        <p:spPr>
          <a:xfrm>
            <a:off x="1308100" y="2105998"/>
            <a:ext cx="13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Add Feature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4C9D8-1747-4C41-B2BA-EE12946C76AF}"/>
              </a:ext>
            </a:extLst>
          </p:cNvPr>
          <p:cNvSpPr/>
          <p:nvPr/>
        </p:nvSpPr>
        <p:spPr>
          <a:xfrm>
            <a:off x="2714593" y="3429000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Run </a:t>
            </a:r>
          </a:p>
          <a:p>
            <a:r>
              <a:rPr lang="de-DE" dirty="0"/>
              <a:t>Algorithm</a:t>
            </a:r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413220D5-EDB3-4DC6-B6C0-E3702040FED6}"/>
              </a:ext>
            </a:extLst>
          </p:cNvPr>
          <p:cNvSpPr/>
          <p:nvPr/>
        </p:nvSpPr>
        <p:spPr>
          <a:xfrm>
            <a:off x="2768599" y="2933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6D9B48-3D97-4254-8C1C-016AEFEDE0D3}"/>
              </a:ext>
            </a:extLst>
          </p:cNvPr>
          <p:cNvSpPr/>
          <p:nvPr/>
        </p:nvSpPr>
        <p:spPr>
          <a:xfrm>
            <a:off x="4439297" y="2105998"/>
            <a:ext cx="937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Error </a:t>
            </a:r>
          </a:p>
          <a:p>
            <a:r>
              <a:rPr lang="de-DE" dirty="0"/>
              <a:t>Analysis</a:t>
            </a: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D67F2D00-4448-424E-9002-F378D8E09ADE}"/>
              </a:ext>
            </a:extLst>
          </p:cNvPr>
          <p:cNvSpPr/>
          <p:nvPr/>
        </p:nvSpPr>
        <p:spPr>
          <a:xfrm rot="10800000">
            <a:off x="3909948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66B5AE2C-7E24-4A0E-AEB3-B5E02AF0E869}"/>
              </a:ext>
            </a:extLst>
          </p:cNvPr>
          <p:cNvSpPr/>
          <p:nvPr/>
        </p:nvSpPr>
        <p:spPr>
          <a:xfrm rot="10800000">
            <a:off x="2768598" y="1529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9B6465-45B5-4DEA-B267-54E4FD4EC238}"/>
              </a:ext>
            </a:extLst>
          </p:cNvPr>
          <p:cNvSpPr/>
          <p:nvPr/>
        </p:nvSpPr>
        <p:spPr>
          <a:xfrm>
            <a:off x="2768597" y="782994"/>
            <a:ext cx="147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4. Rescale</a:t>
            </a:r>
          </a:p>
          <a:p>
            <a:r>
              <a:rPr lang="de-DE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2496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167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98</cp:revision>
  <dcterms:created xsi:type="dcterms:W3CDTF">2018-11-21T21:23:24Z</dcterms:created>
  <dcterms:modified xsi:type="dcterms:W3CDTF">2019-01-16T19:48:15Z</dcterms:modified>
</cp:coreProperties>
</file>