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de\BDConsistency\resource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de\BDConsistency\resource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de\BDConsistency\resource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de\BDConsistency\resource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Bookman Old Style" panose="02050604050505020204" pitchFamily="18" charset="0"/>
              </a:rPr>
              <a:t>Throughput </a:t>
            </a:r>
            <a:r>
              <a:rPr lang="en-US" sz="2800" dirty="0" err="1" smtClean="0">
                <a:latin typeface="Bookman Old Style" panose="02050604050505020204" pitchFamily="18" charset="0"/>
              </a:rPr>
              <a:t>Vs</a:t>
            </a:r>
            <a:r>
              <a:rPr lang="en-US" sz="2800" dirty="0" smtClean="0">
                <a:latin typeface="Bookman Old Style" panose="02050604050505020204" pitchFamily="18" charset="0"/>
              </a:rPr>
              <a:t> Number </a:t>
            </a:r>
            <a:r>
              <a:rPr lang="en-US" sz="2800" dirty="0">
                <a:latin typeface="Bookman Old Style" panose="02050604050505020204" pitchFamily="18" charset="0"/>
              </a:rPr>
              <a:t>of Bolts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Sheet1!$B$1:$B$4</c:f>
              <c:numCache>
                <c:formatCode>General</c:formatCode>
                <c:ptCount val="4"/>
                <c:pt idx="0">
                  <c:v>4000</c:v>
                </c:pt>
                <c:pt idx="1">
                  <c:v>2166</c:v>
                </c:pt>
                <c:pt idx="2">
                  <c:v>2016</c:v>
                </c:pt>
                <c:pt idx="3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57227552"/>
        <c:axId val="215830480"/>
      </c:lineChart>
      <c:catAx>
        <c:axId val="15722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Bolts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30480"/>
        <c:crosses val="autoZero"/>
        <c:auto val="1"/>
        <c:lblAlgn val="ctr"/>
        <c:lblOffset val="100"/>
        <c:noMultiLvlLbl val="0"/>
      </c:catAx>
      <c:valAx>
        <c:axId val="215830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Tuples/s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7552"/>
        <c:crosses val="autoZero"/>
        <c:crossBetween val="between"/>
        <c:majorUnit val="1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aseline="0" dirty="0">
                <a:latin typeface="Bookman Old Style" panose="02050604050505020204" pitchFamily="18" charset="0"/>
              </a:rPr>
              <a:t>Query Latency </a:t>
            </a:r>
            <a:r>
              <a:rPr lang="en-US" sz="2800" baseline="0" dirty="0" err="1" smtClean="0">
                <a:latin typeface="Bookman Old Style" panose="02050604050505020204" pitchFamily="18" charset="0"/>
              </a:rPr>
              <a:t>Vs</a:t>
            </a:r>
            <a:r>
              <a:rPr lang="en-US" sz="2800" baseline="0" dirty="0" smtClean="0">
                <a:latin typeface="Bookman Old Style" panose="02050604050505020204" pitchFamily="18" charset="0"/>
              </a:rPr>
              <a:t> </a:t>
            </a:r>
            <a:r>
              <a:rPr lang="en-US" sz="2800" baseline="0" dirty="0">
                <a:latin typeface="Bookman Old Style" panose="02050604050505020204" pitchFamily="18" charset="0"/>
              </a:rPr>
              <a:t>State Size</a:t>
            </a:r>
          </a:p>
        </c:rich>
      </c:tx>
      <c:layout>
        <c:manualLayout>
          <c:xMode val="edge"/>
          <c:yMode val="edge"/>
          <c:x val="0.29406746075714651"/>
          <c:y val="4.1582997839461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74878956430499"/>
          <c:y val="0.19103435017561687"/>
          <c:w val="0.87925207141901285"/>
          <c:h val="0.68595559584444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Sheet1!$D$1:$D$4</c:f>
              <c:numCache>
                <c:formatCode>General</c:formatCode>
                <c:ptCount val="4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Sheet1!$E$1:$E$4</c:f>
              <c:numCache>
                <c:formatCode>General</c:formatCode>
                <c:ptCount val="4"/>
                <c:pt idx="0">
                  <c:v>2906</c:v>
                </c:pt>
                <c:pt idx="1">
                  <c:v>3576</c:v>
                </c:pt>
                <c:pt idx="2">
                  <c:v>4867</c:v>
                </c:pt>
                <c:pt idx="3">
                  <c:v>5040</c:v>
                </c:pt>
              </c:numCache>
            </c:numRef>
          </c:val>
          <c:smooth val="1"/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434000"/>
        <c:axId val="217426176"/>
      </c:lineChart>
      <c:catAx>
        <c:axId val="21743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state size (tuples)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426176"/>
        <c:crosses val="autoZero"/>
        <c:auto val="1"/>
        <c:lblAlgn val="ctr"/>
        <c:lblOffset val="100"/>
        <c:noMultiLvlLbl val="0"/>
      </c:catAx>
      <c:valAx>
        <c:axId val="2174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Query Latency</a:t>
                </a:r>
              </a:p>
              <a:p>
                <a:pPr>
                  <a:defRPr/>
                </a:pPr>
                <a:r>
                  <a:rPr lang="en-US" sz="2000" dirty="0" err="1"/>
                  <a:t>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43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Bookman Old Style" panose="02050604050505020204" pitchFamily="18" charset="0"/>
              </a:rPr>
              <a:t>Throughput </a:t>
            </a:r>
            <a:r>
              <a:rPr lang="en-US" sz="3200" dirty="0" err="1" smtClean="0">
                <a:latin typeface="Bookman Old Style" panose="02050604050505020204" pitchFamily="18" charset="0"/>
              </a:rPr>
              <a:t>Vs</a:t>
            </a:r>
            <a:r>
              <a:rPr lang="en-US" sz="3200" dirty="0" smtClean="0">
                <a:latin typeface="Bookman Old Style" panose="02050604050505020204" pitchFamily="18" charset="0"/>
              </a:rPr>
              <a:t> State-size</a:t>
            </a:r>
            <a:endParaRPr lang="en-US" sz="3200" dirty="0">
              <a:latin typeface="Bookman Old Style" panose="02050604050505020204" pitchFamily="18" charset="0"/>
            </a:endParaRPr>
          </a:p>
        </c:rich>
      </c:tx>
      <c:layout>
        <c:manualLayout>
          <c:xMode val="edge"/>
          <c:yMode val="edge"/>
          <c:x val="0.29170045931758531"/>
          <c:y val="3.9444447073745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576607611548555E-2"/>
          <c:y val="0.21388296638806592"/>
          <c:w val="0.89969422572178481"/>
          <c:h val="0.684797752184160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Sheet1!$F:$F</c:f>
              <c:numCache>
                <c:formatCode>General</c:formatCode>
                <c:ptCount val="1048576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xVal>
          <c:yVal>
            <c:numRef>
              <c:f>Sheet1!$G:$G</c:f>
              <c:numCache>
                <c:formatCode>General</c:formatCode>
                <c:ptCount val="1048576"/>
                <c:pt idx="0">
                  <c:v>410</c:v>
                </c:pt>
                <c:pt idx="1">
                  <c:v>496</c:v>
                </c:pt>
                <c:pt idx="2">
                  <c:v>402</c:v>
                </c:pt>
                <c:pt idx="3">
                  <c:v>474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23696"/>
        <c:axId val="227222016"/>
      </c:scatterChart>
      <c:valAx>
        <c:axId val="22722369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 size (tuples)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22016"/>
        <c:crosses val="autoZero"/>
        <c:crossBetween val="midCat"/>
      </c:valAx>
      <c:valAx>
        <c:axId val="22722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23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dirty="0">
                <a:latin typeface="Bookman Old Style" panose="02050604050505020204" pitchFamily="18" charset="0"/>
              </a:rPr>
              <a:t>Throughput </a:t>
            </a:r>
            <a:r>
              <a:rPr lang="en-US" sz="3200" b="0" dirty="0" err="1">
                <a:latin typeface="Bookman Old Style" panose="02050604050505020204" pitchFamily="18" charset="0"/>
              </a:rPr>
              <a:t>Comparision</a:t>
            </a:r>
            <a:r>
              <a:rPr lang="en-US" sz="3200" b="0" dirty="0">
                <a:latin typeface="Bookman Old Style" panose="02050604050505020204" pitchFamily="18" charset="0"/>
              </a:rPr>
              <a:t>:</a:t>
            </a:r>
          </a:p>
          <a:p>
            <a:pPr>
              <a:defRPr/>
            </a:pPr>
            <a:r>
              <a:rPr lang="en-US" sz="3200" b="0" dirty="0">
                <a:latin typeface="Bookman Old Style" panose="02050604050505020204" pitchFamily="18" charset="0"/>
              </a:rPr>
              <a:t>Aggregate() </a:t>
            </a:r>
            <a:r>
              <a:rPr lang="en-US" sz="3200" b="0" dirty="0" err="1">
                <a:latin typeface="Bookman Old Style" panose="02050604050505020204" pitchFamily="18" charset="0"/>
              </a:rPr>
              <a:t>Vs</a:t>
            </a:r>
            <a:r>
              <a:rPr lang="en-US" sz="3200" b="0" dirty="0">
                <a:latin typeface="Bookman Old Style" panose="02050604050505020204" pitchFamily="18" charset="0"/>
              </a:rPr>
              <a:t> </a:t>
            </a:r>
            <a:r>
              <a:rPr lang="en-US" sz="3200" b="0" dirty="0" err="1">
                <a:latin typeface="Bookman Old Style" panose="02050604050505020204" pitchFamily="18" charset="0"/>
              </a:rPr>
              <a:t>partitionPersist</a:t>
            </a:r>
            <a:r>
              <a:rPr lang="en-US" sz="3200" b="0" dirty="0">
                <a:latin typeface="Bookman Old Style" panose="02050604050505020204" pitchFamily="18" charset="0"/>
              </a:rPr>
              <a:t>()  </a:t>
            </a:r>
          </a:p>
        </c:rich>
      </c:tx>
      <c:layout>
        <c:manualLayout>
          <c:xMode val="edge"/>
          <c:yMode val="edge"/>
          <c:x val="0.2246079893872458"/>
          <c:y val="2.4074074074074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DRPC state Query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Sheet1!$J$1</c:f>
              <c:numCache>
                <c:formatCode>General</c:formatCode>
                <c:ptCount val="1"/>
                <c:pt idx="0">
                  <c:v>250</c:v>
                </c:pt>
              </c:numCache>
            </c:numRef>
          </c:val>
        </c:ser>
        <c:ser>
          <c:idx val="1"/>
          <c:order val="1"/>
          <c:tx>
            <c:v>Aggregation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Sheet1!$K$1</c:f>
              <c:numCache>
                <c:formatCode>General</c:formatCode>
                <c:ptCount val="1"/>
                <c:pt idx="0">
                  <c:v>4000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4092192"/>
        <c:axId val="224089952"/>
      </c:barChart>
      <c:catAx>
        <c:axId val="224092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Drpc State Queries are Expensive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89952"/>
        <c:crosses val="autoZero"/>
        <c:auto val="0"/>
        <c:lblAlgn val="ctr"/>
        <c:lblOffset val="100"/>
        <c:noMultiLvlLbl val="0"/>
      </c:catAx>
      <c:valAx>
        <c:axId val="2240899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tuples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9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0900-0F68-4710-A0AC-B430BD8F3E3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1D50-75C6-4161-B00F-758CE98E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3 Node </a:t>
            </a:r>
            <a:r>
              <a:rPr lang="en-US" sz="2400" dirty="0" err="1" smtClean="0">
                <a:latin typeface="Bookman Old Style" panose="02050604050505020204" pitchFamily="18" charset="0"/>
              </a:rPr>
              <a:t>ZooKeeper</a:t>
            </a:r>
            <a:r>
              <a:rPr lang="en-US" sz="2400" dirty="0" smtClean="0">
                <a:latin typeface="Bookman Old Style" panose="02050604050505020204" pitchFamily="18" charset="0"/>
              </a:rPr>
              <a:t> Ensemble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1 Nimbus Node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4 Supervisor Nodes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5 workers per node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4098 max heap per worker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Tasks run in 8 parallel threads (parallelism hint)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Non Fault tolerant, Non transactional batch spouts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9975921"/>
              </p:ext>
            </p:extLst>
          </p:nvPr>
        </p:nvGraphicFramePr>
        <p:xfrm>
          <a:off x="-1" y="347730"/>
          <a:ext cx="11874321" cy="5829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42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13069"/>
              </p:ext>
            </p:extLst>
          </p:nvPr>
        </p:nvGraphicFramePr>
        <p:xfrm>
          <a:off x="90152" y="283335"/>
          <a:ext cx="11642502" cy="6413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32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626873"/>
              </p:ext>
            </p:extLst>
          </p:nvPr>
        </p:nvGraphicFramePr>
        <p:xfrm>
          <a:off x="0" y="0"/>
          <a:ext cx="12192000" cy="676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69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646938"/>
              </p:ext>
            </p:extLst>
          </p:nvPr>
        </p:nvGraphicFramePr>
        <p:xfrm>
          <a:off x="1" y="0"/>
          <a:ext cx="1196447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4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STORM</vt:lpstr>
      <vt:lpstr>Setup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</dc:title>
  <dc:creator>lbhat</dc:creator>
  <cp:lastModifiedBy>lbhat</cp:lastModifiedBy>
  <cp:revision>10</cp:revision>
  <dcterms:created xsi:type="dcterms:W3CDTF">2013-10-15T04:27:41Z</dcterms:created>
  <dcterms:modified xsi:type="dcterms:W3CDTF">2013-10-15T06:04:23Z</dcterms:modified>
</cp:coreProperties>
</file>