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8"/>
  </p:notesMasterIdLst>
  <p:sldIdLst>
    <p:sldId id="256" r:id="rId3"/>
    <p:sldId id="257" r:id="rId4"/>
    <p:sldId id="260" r:id="rId5"/>
    <p:sldId id="261" r:id="rId6"/>
    <p:sldId id="262" r:id="rId7"/>
    <p:sldId id="259" r:id="rId8"/>
    <p:sldId id="258" r:id="rId9"/>
    <p:sldId id="264" r:id="rId10"/>
    <p:sldId id="268" r:id="rId11"/>
    <p:sldId id="270" r:id="rId12"/>
    <p:sldId id="263" r:id="rId13"/>
    <p:sldId id="265" r:id="rId14"/>
    <p:sldId id="266" r:id="rId15"/>
    <p:sldId id="267" r:id="rId16"/>
    <p:sldId id="26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11754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823509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235263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647017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058772" algn="l" defTabSz="823509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470526" algn="l" defTabSz="823509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2882280" algn="l" defTabSz="823509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294035" algn="l" defTabSz="823509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44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929"/>
  </p:normalViewPr>
  <p:slideViewPr>
    <p:cSldViewPr showGuides="1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  <p:guide pos="144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7098F-94EB-4609-BB20-3C723317B06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31265-3C16-46E1-8929-EE7C62C9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9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2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9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2.avi"/><Relationship Id="rId1" Type="http://schemas.microsoft.com/office/2007/relationships/media" Target="../media/media2.avi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7" name="Picture 15" descr="D:\nicks computer\pres pro stuff\medical animated\dna\DNA_tit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2444706"/>
            <a:ext cx="7390474" cy="1143476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28768" y="3669883"/>
            <a:ext cx="7386632" cy="175237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8208" name="PPP_AMEDI_TLE_dna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913"/>
            <a:ext cx="1281361" cy="67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82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20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2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2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8"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447800"/>
            <a:ext cx="8229600" cy="48940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4010" y="1295400"/>
            <a:ext cx="2010708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295400"/>
            <a:ext cx="6098122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1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96" y="4406673"/>
            <a:ext cx="7772543" cy="136216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96" y="2907289"/>
            <a:ext cx="7772543" cy="1499384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754" indent="0">
              <a:buNone/>
              <a:defRPr sz="1600"/>
            </a:lvl2pPr>
            <a:lvl3pPr marL="823509" indent="0">
              <a:buNone/>
              <a:defRPr sz="1400"/>
            </a:lvl3pPr>
            <a:lvl4pPr marL="1235263" indent="0">
              <a:buNone/>
              <a:defRPr sz="1300"/>
            </a:lvl4pPr>
            <a:lvl5pPr marL="1647017" indent="0">
              <a:buNone/>
              <a:defRPr sz="1300"/>
            </a:lvl5pPr>
            <a:lvl6pPr marL="2058772" indent="0">
              <a:buNone/>
              <a:defRPr sz="1300"/>
            </a:lvl6pPr>
            <a:lvl7pPr marL="2470526" indent="0">
              <a:buNone/>
              <a:defRPr sz="1300"/>
            </a:lvl7pPr>
            <a:lvl8pPr marL="2882280" indent="0">
              <a:buNone/>
              <a:defRPr sz="1300"/>
            </a:lvl8pPr>
            <a:lvl9pPr marL="329403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32259"/>
            <a:ext cx="4267200" cy="479234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32259"/>
            <a:ext cx="4267200" cy="479234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1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1657342"/>
            <a:ext cx="4269036" cy="64034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754" indent="0">
              <a:buNone/>
              <a:defRPr sz="1800" b="1"/>
            </a:lvl2pPr>
            <a:lvl3pPr marL="823509" indent="0">
              <a:buNone/>
              <a:defRPr sz="1600" b="1"/>
            </a:lvl3pPr>
            <a:lvl4pPr marL="1235263" indent="0">
              <a:buNone/>
              <a:defRPr sz="1400" b="1"/>
            </a:lvl4pPr>
            <a:lvl5pPr marL="1647017" indent="0">
              <a:buNone/>
              <a:defRPr sz="1400" b="1"/>
            </a:lvl5pPr>
            <a:lvl6pPr marL="2058772" indent="0">
              <a:buNone/>
              <a:defRPr sz="1400" b="1"/>
            </a:lvl6pPr>
            <a:lvl7pPr marL="2470526" indent="0">
              <a:buNone/>
              <a:defRPr sz="1400" b="1"/>
            </a:lvl7pPr>
            <a:lvl8pPr marL="2882280" indent="0">
              <a:buNone/>
              <a:defRPr sz="1400" b="1"/>
            </a:lvl8pPr>
            <a:lvl9pPr marL="329403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2297689"/>
            <a:ext cx="4269036" cy="395071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34" y="1657342"/>
            <a:ext cx="4270465" cy="64034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754" indent="0">
              <a:buNone/>
              <a:defRPr sz="1800" b="1"/>
            </a:lvl2pPr>
            <a:lvl3pPr marL="823509" indent="0">
              <a:buNone/>
              <a:defRPr sz="1600" b="1"/>
            </a:lvl3pPr>
            <a:lvl4pPr marL="1235263" indent="0">
              <a:buNone/>
              <a:defRPr sz="1400" b="1"/>
            </a:lvl4pPr>
            <a:lvl5pPr marL="1647017" indent="0">
              <a:buNone/>
              <a:defRPr sz="1400" b="1"/>
            </a:lvl5pPr>
            <a:lvl6pPr marL="2058772" indent="0">
              <a:buNone/>
              <a:defRPr sz="1400" b="1"/>
            </a:lvl6pPr>
            <a:lvl7pPr marL="2470526" indent="0">
              <a:buNone/>
              <a:defRPr sz="1400" b="1"/>
            </a:lvl7pPr>
            <a:lvl8pPr marL="2882280" indent="0">
              <a:buNone/>
              <a:defRPr sz="1400" b="1"/>
            </a:lvl8pPr>
            <a:lvl9pPr marL="329403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34" y="2297689"/>
            <a:ext cx="4270465" cy="395071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1" y="168663"/>
            <a:ext cx="8188914" cy="93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6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09631"/>
            <a:ext cx="3236511" cy="116205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295400"/>
            <a:ext cx="5111144" cy="502920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2471688"/>
            <a:ext cx="3236511" cy="3852912"/>
          </a:xfrm>
        </p:spPr>
        <p:txBody>
          <a:bodyPr/>
          <a:lstStyle>
            <a:lvl1pPr marL="0" indent="0">
              <a:buNone/>
              <a:defRPr sz="1300"/>
            </a:lvl1pPr>
            <a:lvl2pPr marL="411754" indent="0">
              <a:buNone/>
              <a:defRPr sz="1100"/>
            </a:lvl2pPr>
            <a:lvl3pPr marL="823509" indent="0">
              <a:buNone/>
              <a:defRPr sz="900"/>
            </a:lvl3pPr>
            <a:lvl4pPr marL="1235263" indent="0">
              <a:buNone/>
              <a:defRPr sz="800"/>
            </a:lvl4pPr>
            <a:lvl5pPr marL="1647017" indent="0">
              <a:buNone/>
              <a:defRPr sz="800"/>
            </a:lvl5pPr>
            <a:lvl6pPr marL="2058772" indent="0">
              <a:buNone/>
              <a:defRPr sz="800"/>
            </a:lvl6pPr>
            <a:lvl7pPr marL="2470526" indent="0">
              <a:buNone/>
              <a:defRPr sz="800"/>
            </a:lvl7pPr>
            <a:lvl8pPr marL="2882280" indent="0">
              <a:buNone/>
              <a:defRPr sz="800"/>
            </a:lvl8pPr>
            <a:lvl9pPr marL="329403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0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04" y="4801172"/>
            <a:ext cx="5487258" cy="56602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904" y="613190"/>
            <a:ext cx="5487258" cy="4115085"/>
          </a:xfrm>
        </p:spPr>
        <p:txBody>
          <a:bodyPr/>
          <a:lstStyle>
            <a:lvl1pPr marL="0" indent="0">
              <a:buNone/>
              <a:defRPr sz="2900"/>
            </a:lvl1pPr>
            <a:lvl2pPr marL="411754" indent="0">
              <a:buNone/>
              <a:defRPr sz="2500"/>
            </a:lvl2pPr>
            <a:lvl3pPr marL="823509" indent="0">
              <a:buNone/>
              <a:defRPr sz="2200"/>
            </a:lvl3pPr>
            <a:lvl4pPr marL="1235263" indent="0">
              <a:buNone/>
              <a:defRPr sz="1800"/>
            </a:lvl4pPr>
            <a:lvl5pPr marL="1647017" indent="0">
              <a:buNone/>
              <a:defRPr sz="1800"/>
            </a:lvl5pPr>
            <a:lvl6pPr marL="2058772" indent="0">
              <a:buNone/>
              <a:defRPr sz="1800"/>
            </a:lvl6pPr>
            <a:lvl7pPr marL="2470526" indent="0">
              <a:buNone/>
              <a:defRPr sz="1800"/>
            </a:lvl7pPr>
            <a:lvl8pPr marL="2882280" indent="0">
              <a:buNone/>
              <a:defRPr sz="1800"/>
            </a:lvl8pPr>
            <a:lvl9pPr marL="3294035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04" y="5367193"/>
            <a:ext cx="5487258" cy="804721"/>
          </a:xfrm>
        </p:spPr>
        <p:txBody>
          <a:bodyPr/>
          <a:lstStyle>
            <a:lvl1pPr marL="0" indent="0">
              <a:buNone/>
              <a:defRPr sz="1300"/>
            </a:lvl1pPr>
            <a:lvl2pPr marL="411754" indent="0">
              <a:buNone/>
              <a:defRPr sz="1100"/>
            </a:lvl2pPr>
            <a:lvl3pPr marL="823509" indent="0">
              <a:buNone/>
              <a:defRPr sz="900"/>
            </a:lvl3pPr>
            <a:lvl4pPr marL="1235263" indent="0">
              <a:buNone/>
              <a:defRPr sz="800"/>
            </a:lvl4pPr>
            <a:lvl5pPr marL="1647017" indent="0">
              <a:buNone/>
              <a:defRPr sz="800"/>
            </a:lvl5pPr>
            <a:lvl6pPr marL="2058772" indent="0">
              <a:buNone/>
              <a:defRPr sz="800"/>
            </a:lvl6pPr>
            <a:lvl7pPr marL="2470526" indent="0">
              <a:buNone/>
              <a:defRPr sz="800"/>
            </a:lvl7pPr>
            <a:lvl8pPr marL="2882280" indent="0">
              <a:buNone/>
              <a:defRPr sz="800"/>
            </a:lvl8pPr>
            <a:lvl9pPr marL="329403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7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../media/media1.avi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../media/media1.avi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D:\nicks computer\pres pro stuff\medical animated\dna\DNA_txt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1" y="168663"/>
            <a:ext cx="8188914" cy="93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1036" name="PPP_AMEDI_TXT_dna.avi">
            <a:hlinkClick r:id="" action="ppaction://media"/>
          </p:cNvPr>
          <p:cNvPicPr>
            <a:picLocks noChangeAspect="1" noChangeArrowheads="1"/>
          </p:cNvPicPr>
          <p:nvPr>
            <a:vide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556" y="0"/>
            <a:ext cx="686444" cy="217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7696199" cy="4894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10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03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</p:childTnLst>
        </p:cTn>
      </p:par>
    </p:tnLst>
  </p:timing>
  <p:txStyles>
    <p:titleStyle>
      <a:lvl1pPr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11754"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823509"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235263"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647017"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3129" indent="-343129" algn="l" defTabSz="915010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3445" indent="-285941" algn="l" defTabSz="915010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2333" indent="-227323" algn="l" defTabSz="91501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599838" indent="-228752" algn="l" defTabSz="915010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2057342" indent="-228752" algn="l" defTabSz="915010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69097" indent="-228752" algn="l" defTabSz="915010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80851" indent="-228752" algn="l" defTabSz="915010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292605" indent="-228752" algn="l" defTabSz="915010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04360" indent="-228752" algn="l" defTabSz="915010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754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3509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5263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7017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8772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0526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2280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4035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fa-core.de/sites/all/themes/mgcc/templates/video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0600"/>
            <a:ext cx="7390474" cy="2597582"/>
          </a:xfrm>
        </p:spPr>
        <p:txBody>
          <a:bodyPr/>
          <a:lstStyle/>
          <a:p>
            <a:pPr algn="ctr"/>
            <a:r>
              <a:rPr lang="en-US" sz="3600" dirty="0">
                <a:latin typeface="Berlin Sans FB" panose="020E0602020502020306" pitchFamily="34" charset="0"/>
              </a:rPr>
              <a:t>Quality-Aware, Parallel, Multistage Detection and Correction of Sequencing Errors using Storm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768" y="3588182"/>
            <a:ext cx="7386632" cy="1834079"/>
          </a:xfrm>
        </p:spPr>
        <p:txBody>
          <a:bodyPr/>
          <a:lstStyle/>
          <a:p>
            <a:endParaRPr lang="en-US" sz="2400" dirty="0" smtClean="0">
              <a:latin typeface="Century Gothic" panose="020B0502020202020204" pitchFamily="34" charset="0"/>
            </a:endParaRP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 err="1" smtClean="0">
                <a:latin typeface="Century Gothic" panose="020B0502020202020204" pitchFamily="34" charset="0"/>
              </a:rPr>
              <a:t>Lakshmisha</a:t>
            </a:r>
            <a:r>
              <a:rPr 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sz="2400" dirty="0" err="1" smtClean="0">
                <a:latin typeface="Century Gothic" panose="020B0502020202020204" pitchFamily="34" charset="0"/>
              </a:rPr>
              <a:t>Bhat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r>
              <a:rPr lang="en-US" sz="2400" dirty="0" smtClean="0">
                <a:latin typeface="Century Gothic" panose="020B0502020202020204" pitchFamily="34" charset="0"/>
              </a:rPr>
              <a:t>Johns Hopkins University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Experiments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Strom: Setup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4478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4 Node cluster. 1 Nimbus, 3 supervisors, 8 workers.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32/64 Executors per bolt. 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971800"/>
            <a:ext cx="655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That’s a lot of threads!</a:t>
            </a:r>
          </a:p>
        </p:txBody>
      </p:sp>
    </p:spTree>
    <p:extLst>
      <p:ext uri="{BB962C8B-B14F-4D97-AF65-F5344CB8AC3E}">
        <p14:creationId xmlns:p14="http://schemas.microsoft.com/office/powerpoint/2010/main" val="3177720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318" y="2546018"/>
            <a:ext cx="5962650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793" y="3934794"/>
            <a:ext cx="5981700" cy="1438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743" y="5373069"/>
            <a:ext cx="5991225" cy="14192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Strom: Load Distribution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4478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4 Node cluster. 1 Nimbus, 3 supervisors, 8 workers.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32/64 Executors per bolt. 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9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erlin Sans FB" panose="020E0602020502020306" pitchFamily="34" charset="0"/>
              </a:rPr>
              <a:t>Results: Comparison by Yang et al. 2012</a:t>
            </a:r>
            <a:endParaRPr lang="en-US" sz="3600" dirty="0">
              <a:latin typeface="Berlin Sans FB" panose="020E0602020502020306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057400"/>
            <a:ext cx="8077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Results: Discussion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We do it in 40 minutes.</a:t>
            </a:r>
          </a:p>
          <a:p>
            <a:r>
              <a:rPr lang="en-US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BUT, storm has been benchmarked to process 1 Million 100 B messages/second and we are only able to push 100,000/s.</a:t>
            </a:r>
          </a:p>
          <a:p>
            <a:pPr lvl="1"/>
            <a:r>
              <a:rPr lang="en-US" dirty="0" smtClean="0">
                <a:latin typeface="Century Gothic" panose="020B0502020202020204" pitchFamily="34" charset="0"/>
              </a:rPr>
              <a:t>We persist all the data while other systems are just in-memory.</a:t>
            </a:r>
          </a:p>
          <a:p>
            <a:pPr lvl="1"/>
            <a:r>
              <a:rPr lang="en-US" dirty="0" smtClean="0">
                <a:latin typeface="Century Gothic" panose="020B0502020202020204" pitchFamily="34" charset="0"/>
              </a:rPr>
              <a:t>We are using single spout.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We are fault-tolerant with exactly once semantics.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But do we care?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Is this really a streaming application?</a:t>
            </a:r>
            <a:endParaRPr lang="en-US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6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Namaste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76400"/>
            <a:ext cx="5273710" cy="4953000"/>
          </a:xfrm>
        </p:spPr>
      </p:pic>
    </p:spTree>
    <p:extLst>
      <p:ext uri="{BB962C8B-B14F-4D97-AF65-F5344CB8AC3E}">
        <p14:creationId xmlns:p14="http://schemas.microsoft.com/office/powerpoint/2010/main" val="73140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erlin Sans FB" panose="020E0602020502020306" pitchFamily="34" charset="0"/>
              </a:rPr>
              <a:t>Illumina</a:t>
            </a:r>
            <a:r>
              <a:rPr lang="en-US" dirty="0" smtClean="0">
                <a:latin typeface="Berlin Sans FB" panose="020E0602020502020306" pitchFamily="34" charset="0"/>
              </a:rPr>
              <a:t> Sequencing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entury Gothic" panose="020B0502020202020204" pitchFamily="34" charset="0"/>
                <a:hlinkClick r:id="rId2"/>
              </a:rPr>
              <a:t>Illumina</a:t>
            </a:r>
            <a:r>
              <a:rPr lang="en-US" dirty="0" smtClean="0">
                <a:latin typeface="Century Gothic" panose="020B0502020202020204" pitchFamily="34" charset="0"/>
                <a:hlinkClick r:id="rId2"/>
              </a:rPr>
              <a:t> Sequencing Video</a:t>
            </a:r>
            <a:endParaRPr lang="en-US" dirty="0" smtClean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Short reads, high coverage, large data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0.5-2.5 Substitution Errors (Kelly et. al)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Substitution bias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25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72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76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Error Correction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077199" cy="4894079"/>
          </a:xfrm>
        </p:spPr>
        <p:txBody>
          <a:bodyPr/>
          <a:lstStyle/>
          <a:p>
            <a:endParaRPr lang="en-US" sz="2400" dirty="0" smtClean="0">
              <a:latin typeface="Century Gothic" panose="020B0502020202020204" pitchFamily="34" charset="0"/>
            </a:endParaRPr>
          </a:p>
          <a:p>
            <a:r>
              <a:rPr lang="en-US" sz="2000" dirty="0" smtClean="0">
                <a:latin typeface="Century Gothic" panose="020B0502020202020204" pitchFamily="34" charset="0"/>
              </a:rPr>
              <a:t>If </a:t>
            </a:r>
            <a:r>
              <a:rPr lang="en-US" sz="2000" dirty="0">
                <a:latin typeface="Century Gothic" panose="020B0502020202020204" pitchFamily="34" charset="0"/>
              </a:rPr>
              <a:t>we can correct sequencing errors up-front, we can prevent </a:t>
            </a:r>
            <a:r>
              <a:rPr lang="en-US" sz="2000" dirty="0" smtClean="0">
                <a:latin typeface="Century Gothic" panose="020B0502020202020204" pitchFamily="34" charset="0"/>
              </a:rPr>
              <a:t>De </a:t>
            </a:r>
            <a:r>
              <a:rPr lang="en-US" sz="2000" dirty="0" err="1" smtClean="0">
                <a:latin typeface="Century Gothic" panose="020B0502020202020204" pitchFamily="34" charset="0"/>
              </a:rPr>
              <a:t>Bruijn</a:t>
            </a:r>
            <a:r>
              <a:rPr lang="en-US" sz="2000" dirty="0" smtClean="0">
                <a:latin typeface="Century Gothic" panose="020B0502020202020204" pitchFamily="34" charset="0"/>
              </a:rPr>
              <a:t> </a:t>
            </a:r>
            <a:r>
              <a:rPr lang="en-US" sz="2000" dirty="0">
                <a:latin typeface="Century Gothic" panose="020B0502020202020204" pitchFamily="34" charset="0"/>
              </a:rPr>
              <a:t>graph from growing much beyond the G bound</a:t>
            </a:r>
          </a:p>
          <a:p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How do we correct errors</a:t>
            </a:r>
            <a:r>
              <a:rPr lang="en-US" sz="24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?</a:t>
            </a:r>
          </a:p>
          <a:p>
            <a:endParaRPr lang="en-US" sz="2400" dirty="0" smtClean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Consider two k-</a:t>
            </a:r>
            <a:r>
              <a:rPr lang="en-US" sz="20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mers</a:t>
            </a:r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 that are within a small Hamming distance and present in the read dataset. </a:t>
            </a:r>
            <a:endParaRPr lang="en-US" sz="2000" dirty="0" smtClean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algn="just"/>
            <a:endParaRPr lang="en-US" sz="2000" dirty="0" smtClean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If our genome does not contain many non-exact repeats, then it is likely that both of these k-</a:t>
            </a:r>
            <a:r>
              <a:rPr lang="en-US" sz="20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mers</a:t>
            </a:r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 were generated by the k-</a:t>
            </a:r>
            <a:r>
              <a:rPr lang="en-US" sz="20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mer</a:t>
            </a:r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 among them that has higher multiplicity.</a:t>
            </a:r>
          </a:p>
          <a:p>
            <a:pPr algn="just"/>
            <a:endParaRPr lang="en-US" sz="20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793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81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6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Bloom Filter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524000"/>
            <a:ext cx="7010400" cy="236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1" y="3986911"/>
            <a:ext cx="586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Century Gothic" panose="020B0502020202020204" pitchFamily="34" charset="0"/>
              </a:rPr>
              <a:t>An example of a Bloom filter with three hash functions.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1915" y="4325465"/>
            <a:ext cx="670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The k-</a:t>
            </a:r>
            <a:r>
              <a:rPr lang="en-US" sz="1600" dirty="0" err="1">
                <a:latin typeface="Century Gothic" panose="020B0502020202020204" pitchFamily="34" charset="0"/>
              </a:rPr>
              <a:t>mers</a:t>
            </a:r>
            <a:r>
              <a:rPr lang="en-US" sz="1600" dirty="0">
                <a:latin typeface="Century Gothic" panose="020B0502020202020204" pitchFamily="34" charset="0"/>
              </a:rPr>
              <a:t> a and b have been inserted, but c and d have not.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483315" y="4664019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The Bloom filter indicates correctly that k-</a:t>
            </a:r>
            <a:r>
              <a:rPr lang="en-US" sz="1600" dirty="0" err="1">
                <a:latin typeface="Century Gothic" panose="020B0502020202020204" pitchFamily="34" charset="0"/>
              </a:rPr>
              <a:t>mer</a:t>
            </a:r>
            <a:r>
              <a:rPr lang="en-US" sz="1600" dirty="0">
                <a:latin typeface="Century Gothic" panose="020B0502020202020204" pitchFamily="34" charset="0"/>
              </a:rPr>
              <a:t> c has not been inserted since not all of its bits are set to 1. k-</a:t>
            </a:r>
            <a:r>
              <a:rPr lang="en-US" sz="1600" dirty="0" err="1">
                <a:latin typeface="Century Gothic" panose="020B0502020202020204" pitchFamily="34" charset="0"/>
              </a:rPr>
              <a:t>mer</a:t>
            </a:r>
            <a:r>
              <a:rPr lang="en-US" sz="1600" dirty="0">
                <a:latin typeface="Century Gothic" panose="020B0502020202020204" pitchFamily="34" charset="0"/>
              </a:rPr>
              <a:t> d has not been inserted, but since its bits were set to 1 by the insertion of a and b, the Bloom filter falsely reports that d has been seen already.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767822" y="5818181"/>
            <a:ext cx="7025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But we use a distributed Bloom Filter</a:t>
            </a:r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1578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Storm Topology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990600"/>
            <a:ext cx="822959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1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Berlin Sans FB" panose="020E0602020502020306" pitchFamily="34" charset="0"/>
              </a:rPr>
              <a:t>Error Correction: Overlaps (Kelly et. al 2010)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59" y="1295399"/>
            <a:ext cx="6757881" cy="55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635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Error Correction: Model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28921"/>
            <a:ext cx="4953000" cy="12453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53200" y="1814635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Kelly et al. 2010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401" y="2566700"/>
            <a:ext cx="4610100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4466900"/>
            <a:ext cx="4724400" cy="8129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76451" y="4191000"/>
            <a:ext cx="2538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Simple Naïve Bayes Model.</a:t>
            </a:r>
            <a:endParaRPr lang="en-US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5279863"/>
            <a:ext cx="4419600" cy="7399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5305146"/>
            <a:ext cx="236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Makes Independence Assumptions.</a:t>
            </a:r>
            <a:endParaRPr lang="en-US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114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C32702E-DA15-40A3-A820-92F7E70F2C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DNA trial template with video</Template>
  <TotalTime>904</TotalTime>
  <Words>378</Words>
  <Application>Microsoft Office PowerPoint</Application>
  <PresentationFormat>On-screen Show (4:3)</PresentationFormat>
  <Paragraphs>52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Berlin Sans FB</vt:lpstr>
      <vt:lpstr>Calibri</vt:lpstr>
      <vt:lpstr>Century Gothic</vt:lpstr>
      <vt:lpstr>Office Theme</vt:lpstr>
      <vt:lpstr>Quality-Aware, Parallel, Multistage Detection and Correction of Sequencing Errors using Storm</vt:lpstr>
      <vt:lpstr>Illumina Sequencing</vt:lpstr>
      <vt:lpstr>PowerPoint Presentation</vt:lpstr>
      <vt:lpstr>Error Correction</vt:lpstr>
      <vt:lpstr>PowerPoint Presentation</vt:lpstr>
      <vt:lpstr>Bloom Filter</vt:lpstr>
      <vt:lpstr>Storm Topology</vt:lpstr>
      <vt:lpstr>Error Correction: Overlaps (Kelly et. al 2010)</vt:lpstr>
      <vt:lpstr>Error Correction: Model</vt:lpstr>
      <vt:lpstr>Experiments</vt:lpstr>
      <vt:lpstr>Strom: Setup</vt:lpstr>
      <vt:lpstr>Strom: Load Distribution</vt:lpstr>
      <vt:lpstr>Results: Comparison by Yang et al. 2012</vt:lpstr>
      <vt:lpstr>Results: Discussion</vt:lpstr>
      <vt:lpstr>Namaste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Quality-Aware, Parallel, Multistage Detection and Correction of Sequencing Errors using Storm</dc:title>
  <dc:creator>lbhat</dc:creator>
  <cp:keywords/>
  <dc:description>2010 animated medical dna template from PresentationPro.com</dc:description>
  <cp:lastModifiedBy>lbhat</cp:lastModifiedBy>
  <cp:revision>65</cp:revision>
  <dcterms:created xsi:type="dcterms:W3CDTF">2013-12-04T04:12:28Z</dcterms:created>
  <dcterms:modified xsi:type="dcterms:W3CDTF">2013-12-04T19:22:57Z</dcterms:modified>
  <cp:category>2010 medical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TC018813549991</vt:lpwstr>
  </property>
</Properties>
</file>