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6" r:id="rId4"/>
    <p:sldId id="258" r:id="rId5"/>
    <p:sldId id="259" r:id="rId6"/>
    <p:sldId id="260" r:id="rId7"/>
    <p:sldId id="261" r:id="rId8"/>
    <p:sldId id="262" r:id="rId9"/>
    <p:sldId id="263" r:id="rId10"/>
    <p:sldId id="264" r:id="rId11"/>
    <p:sldId id="265" r:id="rId12"/>
    <p:sldId id="271"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9/28/2020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48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0356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5204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329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9/28/2020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455700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0519121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221104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353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7263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9/28/2020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238846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9/28/2020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50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9/28/2020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9098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email.message.html" TargetMode="External"/><Relationship Id="rId2" Type="http://schemas.openxmlformats.org/officeDocument/2006/relationships/hyperlink" Target="https://docs.python.org/3/library/smtplib.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opedia.com/definition/4143/transport-layer-security-tls" TargetMode="External"/><Relationship Id="rId2" Type="http://schemas.openxmlformats.org/officeDocument/2006/relationships/hyperlink" Target="https://www.techopedia.com/definition/29747/secure-socket-layer-encryption-ssl-encryption" TargetMode="External"/><Relationship Id="rId1" Type="http://schemas.openxmlformats.org/officeDocument/2006/relationships/slideLayout" Target="../slideLayouts/slideLayout2.xml"/><Relationship Id="rId5" Type="http://schemas.openxmlformats.org/officeDocument/2006/relationships/hyperlink" Target="https://docs.python.org/3/library/email.message.html" TargetMode="External"/><Relationship Id="rId4" Type="http://schemas.openxmlformats.org/officeDocument/2006/relationships/hyperlink" Target="https://docs.python.org/3/library/smtplib.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opedia.com/definition/4143/transport-layer-security-tls" TargetMode="External"/><Relationship Id="rId2" Type="http://schemas.openxmlformats.org/officeDocument/2006/relationships/hyperlink" Target="https://www.techopedia.com/definition/29747/secure-socket-layer-encryption-ssl-encryp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Securing Email using </a:t>
            </a:r>
            <a:r>
              <a:rPr lang="en-IN" b="1" dirty="0" smtClean="0"/>
              <a:t>different </a:t>
            </a:r>
            <a:r>
              <a:rPr lang="en-IN" b="1" dirty="0"/>
              <a:t>techniques</a:t>
            </a:r>
            <a:r>
              <a:rPr lang="en-US" dirty="0"/>
              <a:t/>
            </a:r>
            <a:br>
              <a:rPr lang="en-US" dirty="0"/>
            </a:br>
            <a:r>
              <a:rPr lang="en-IN" b="1" dirty="0"/>
              <a:t> </a:t>
            </a:r>
            <a:endParaRPr lang="en-US" b="1" dirty="0"/>
          </a:p>
        </p:txBody>
      </p:sp>
      <p:sp>
        <p:nvSpPr>
          <p:cNvPr id="3" name="Subtitle 2"/>
          <p:cNvSpPr>
            <a:spLocks noGrp="1"/>
          </p:cNvSpPr>
          <p:nvPr>
            <p:ph type="subTitle" idx="1"/>
          </p:nvPr>
        </p:nvSpPr>
        <p:spPr/>
        <p:txBody>
          <a:bodyPr/>
          <a:lstStyle/>
          <a:p>
            <a:r>
              <a:rPr lang="en-US" dirty="0"/>
              <a:t>	Information Security Analysis and Audit</a:t>
            </a:r>
          </a:p>
        </p:txBody>
      </p:sp>
    </p:spTree>
    <p:extLst>
      <p:ext uri="{BB962C8B-B14F-4D97-AF65-F5344CB8AC3E}">
        <p14:creationId xmlns:p14="http://schemas.microsoft.com/office/powerpoint/2010/main" val="493453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a:picLocks noGrp="1"/>
          </p:cNvPicPr>
          <p:nvPr>
            <p:ph idx="1"/>
          </p:nvPr>
        </p:nvPicPr>
        <p:blipFill>
          <a:blip r:embed="rId2">
            <a:lum/>
            <a:alphaModFix/>
            <a:extLst>
              <a:ext uri="{28A0092B-C50C-407E-A947-70E740481C1C}">
                <a14:useLocalDpi xmlns:a14="http://schemas.microsoft.com/office/drawing/2010/main" val="0"/>
              </a:ext>
            </a:extLst>
          </a:blip>
          <a:srcRect/>
          <a:stretch>
            <a:fillRect/>
          </a:stretch>
        </p:blipFill>
        <p:spPr>
          <a:xfrm>
            <a:off x="0" y="1593896"/>
            <a:ext cx="6072505" cy="3727133"/>
          </a:xfrm>
          <a:prstGeom prst="rect">
            <a:avLst/>
          </a:prstGeom>
        </p:spPr>
      </p:pic>
      <p:pic>
        <p:nvPicPr>
          <p:cNvPr id="5" name="Image3"/>
          <p:cNvPicPr/>
          <p:nvPr/>
        </p:nvPicPr>
        <p:blipFill>
          <a:blip r:embed="rId3">
            <a:lum/>
            <a:alphaModFix/>
            <a:extLst>
              <a:ext uri="{28A0092B-C50C-407E-A947-70E740481C1C}">
                <a14:useLocalDpi xmlns:a14="http://schemas.microsoft.com/office/drawing/2010/main" val="0"/>
              </a:ext>
            </a:extLst>
          </a:blip>
          <a:srcRect/>
          <a:stretch>
            <a:fillRect/>
          </a:stretch>
        </p:blipFill>
        <p:spPr>
          <a:xfrm>
            <a:off x="6072505" y="1593896"/>
            <a:ext cx="6119495" cy="3727134"/>
          </a:xfrm>
          <a:prstGeom prst="rect">
            <a:avLst/>
          </a:prstGeom>
        </p:spPr>
      </p:pic>
    </p:spTree>
    <p:extLst>
      <p:ext uri="{BB962C8B-B14F-4D97-AF65-F5344CB8AC3E}">
        <p14:creationId xmlns:p14="http://schemas.microsoft.com/office/powerpoint/2010/main" val="104419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RESULT</a:t>
            </a:r>
            <a:endParaRPr lang="en-US" dirty="0"/>
          </a:p>
        </p:txBody>
      </p:sp>
      <p:sp>
        <p:nvSpPr>
          <p:cNvPr id="3" name="Content Placeholder 2"/>
          <p:cNvSpPr>
            <a:spLocks noGrp="1"/>
          </p:cNvSpPr>
          <p:nvPr>
            <p:ph idx="1"/>
          </p:nvPr>
        </p:nvSpPr>
        <p:spPr/>
        <p:txBody>
          <a:bodyPr>
            <a:normAutofit/>
          </a:bodyPr>
          <a:lstStyle/>
          <a:p>
            <a:r>
              <a:rPr lang="en-US" dirty="0" smtClean="0"/>
              <a:t>In the open source </a:t>
            </a:r>
            <a:r>
              <a:rPr lang="en-US" dirty="0" err="1" smtClean="0"/>
              <a:t>Openpgp</a:t>
            </a:r>
            <a:r>
              <a:rPr lang="en-US" dirty="0" smtClean="0"/>
              <a:t> application </a:t>
            </a:r>
            <a:r>
              <a:rPr lang="en-IN" dirty="0"/>
              <a:t>w</a:t>
            </a:r>
            <a:r>
              <a:rPr lang="en-IN" dirty="0" smtClean="0"/>
              <a:t>ith </a:t>
            </a:r>
            <a:r>
              <a:rPr lang="en-IN" dirty="0"/>
              <a:t>the help of tool first we generate our key pair-</a:t>
            </a:r>
            <a:r>
              <a:rPr lang="en-IN" b="1" dirty="0"/>
              <a:t>Private Key</a:t>
            </a:r>
            <a:r>
              <a:rPr lang="en-IN" dirty="0"/>
              <a:t> and </a:t>
            </a:r>
            <a:r>
              <a:rPr lang="en-IN" b="1" dirty="0"/>
              <a:t>Public Key.</a:t>
            </a:r>
            <a:endParaRPr lang="en-US" dirty="0"/>
          </a:p>
          <a:p>
            <a:r>
              <a:rPr lang="en-IN" dirty="0"/>
              <a:t>Then we will share our public key with people who want to send mail to us.</a:t>
            </a:r>
            <a:endParaRPr lang="en-US" dirty="0"/>
          </a:p>
          <a:p>
            <a:r>
              <a:rPr lang="en-IN" dirty="0"/>
              <a:t>After receiving the mail from others we will try to decrypt using our private key</a:t>
            </a:r>
            <a:r>
              <a:rPr lang="en-IN" dirty="0" smtClean="0"/>
              <a:t>.</a:t>
            </a:r>
            <a:endParaRPr lang="en-US" dirty="0"/>
          </a:p>
          <a:p>
            <a:r>
              <a:rPr lang="en-IN" dirty="0"/>
              <a:t>This will help us to protect our mail from any attacker who try to see our mail</a:t>
            </a:r>
            <a:r>
              <a:rPr lang="en-IN" dirty="0" smtClean="0"/>
              <a:t>.</a:t>
            </a:r>
            <a:endParaRPr lang="en-US" dirty="0" smtClean="0"/>
          </a:p>
          <a:p>
            <a:r>
              <a:rPr lang="en-US" dirty="0" smtClean="0"/>
              <a:t>On the other hand </a:t>
            </a:r>
            <a:r>
              <a:rPr lang="en-US" dirty="0"/>
              <a:t>t</a:t>
            </a:r>
            <a:r>
              <a:rPr lang="en-US" dirty="0" smtClean="0"/>
              <a:t>he </a:t>
            </a:r>
            <a:r>
              <a:rPr lang="en-US" dirty="0"/>
              <a:t>purpose of this </a:t>
            </a:r>
            <a:r>
              <a:rPr lang="en-US" dirty="0" smtClean="0"/>
              <a:t>custom email project </a:t>
            </a:r>
            <a:r>
              <a:rPr lang="en-US" dirty="0"/>
              <a:t>is to gain a greater understanding of how emails are created, encrypted, and sent. The application can be developed with the </a:t>
            </a:r>
            <a:r>
              <a:rPr lang="en-US" u="sng" dirty="0" err="1">
                <a:hlinkClick r:id="rId2"/>
              </a:rPr>
              <a:t>smtplib</a:t>
            </a:r>
            <a:r>
              <a:rPr lang="en-US" dirty="0"/>
              <a:t> python module to emulate some of the functionality of the </a:t>
            </a:r>
            <a:r>
              <a:rPr lang="en-US" u="sng" dirty="0">
                <a:hlinkClick r:id="rId3"/>
              </a:rPr>
              <a:t>email</a:t>
            </a:r>
            <a:r>
              <a:rPr lang="en-US" dirty="0"/>
              <a:t> python module.</a:t>
            </a:r>
          </a:p>
          <a:p>
            <a:endParaRPr lang="en-US" dirty="0"/>
          </a:p>
        </p:txBody>
      </p:sp>
    </p:spTree>
    <p:extLst>
      <p:ext uri="{BB962C8B-B14F-4D97-AF65-F5344CB8AC3E}">
        <p14:creationId xmlns:p14="http://schemas.microsoft.com/office/powerpoint/2010/main" val="2486095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smtClean="0"/>
              <a:t>OPENPGP</a:t>
            </a:r>
          </a:p>
          <a:p>
            <a:r>
              <a:rPr lang="en-US" dirty="0" smtClean="0"/>
              <a:t>Python </a:t>
            </a:r>
            <a:r>
              <a:rPr lang="en-US" dirty="0" err="1" smtClean="0"/>
              <a:t>smtp</a:t>
            </a:r>
            <a:r>
              <a:rPr lang="en-US" dirty="0" smtClean="0"/>
              <a:t> console</a:t>
            </a:r>
          </a:p>
          <a:p>
            <a:r>
              <a:rPr lang="en-US" dirty="0" smtClean="0"/>
              <a:t>Wireshark</a:t>
            </a:r>
            <a:endParaRPr lang="en-US" dirty="0"/>
          </a:p>
        </p:txBody>
      </p:sp>
    </p:spTree>
    <p:extLst>
      <p:ext uri="{BB962C8B-B14F-4D97-AF65-F5344CB8AC3E}">
        <p14:creationId xmlns:p14="http://schemas.microsoft.com/office/powerpoint/2010/main" val="161617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4952873" cy="2471351"/>
          </a:xfrm>
          <a:prstGeom prst="rect">
            <a:avLst/>
          </a:prstGeom>
        </p:spPr>
      </p:pic>
      <p:pic>
        <p:nvPicPr>
          <p:cNvPr id="5" name="Picture 4"/>
          <p:cNvPicPr>
            <a:picLocks noChangeAspect="1"/>
          </p:cNvPicPr>
          <p:nvPr/>
        </p:nvPicPr>
        <p:blipFill>
          <a:blip r:embed="rId3"/>
          <a:stretch>
            <a:fillRect/>
          </a:stretch>
        </p:blipFill>
        <p:spPr>
          <a:xfrm>
            <a:off x="0" y="3548835"/>
            <a:ext cx="6618330" cy="3309165"/>
          </a:xfrm>
          <a:prstGeom prst="rect">
            <a:avLst/>
          </a:prstGeom>
        </p:spPr>
      </p:pic>
      <p:pic>
        <p:nvPicPr>
          <p:cNvPr id="6" name="Picture 5"/>
          <p:cNvPicPr>
            <a:picLocks noChangeAspect="1"/>
          </p:cNvPicPr>
          <p:nvPr/>
        </p:nvPicPr>
        <p:blipFill>
          <a:blip r:embed="rId4"/>
          <a:stretch>
            <a:fillRect/>
          </a:stretch>
        </p:blipFill>
        <p:spPr>
          <a:xfrm>
            <a:off x="6793612" y="4744995"/>
            <a:ext cx="5433441" cy="2113005"/>
          </a:xfrm>
          <a:prstGeom prst="rect">
            <a:avLst/>
          </a:prstGeom>
        </p:spPr>
      </p:pic>
      <p:pic>
        <p:nvPicPr>
          <p:cNvPr id="7" name="Picture 6"/>
          <p:cNvPicPr>
            <a:picLocks noChangeAspect="1"/>
          </p:cNvPicPr>
          <p:nvPr/>
        </p:nvPicPr>
        <p:blipFill>
          <a:blip r:embed="rId5"/>
          <a:stretch>
            <a:fillRect/>
          </a:stretch>
        </p:blipFill>
        <p:spPr>
          <a:xfrm>
            <a:off x="5029499" y="-48268"/>
            <a:ext cx="7194208" cy="3597104"/>
          </a:xfrm>
          <a:prstGeom prst="rect">
            <a:avLst/>
          </a:prstGeom>
        </p:spPr>
      </p:pic>
    </p:spTree>
    <p:extLst>
      <p:ext uri="{BB962C8B-B14F-4D97-AF65-F5344CB8AC3E}">
        <p14:creationId xmlns:p14="http://schemas.microsoft.com/office/powerpoint/2010/main" val="390275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7952" cy="6858000"/>
          </a:xfrm>
          <a:prstGeom prst="rect">
            <a:avLst/>
          </a:prstGeom>
        </p:spPr>
      </p:pic>
    </p:spTree>
    <p:extLst>
      <p:ext uri="{BB962C8B-B14F-4D97-AF65-F5344CB8AC3E}">
        <p14:creationId xmlns:p14="http://schemas.microsoft.com/office/powerpoint/2010/main" val="165934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73449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0519" y="0"/>
            <a:ext cx="8686800" cy="6797504"/>
          </a:xfrm>
          <a:prstGeom prst="rect">
            <a:avLst/>
          </a:prstGeom>
        </p:spPr>
      </p:pic>
    </p:spTree>
    <p:extLst>
      <p:ext uri="{BB962C8B-B14F-4D97-AF65-F5344CB8AC3E}">
        <p14:creationId xmlns:p14="http://schemas.microsoft.com/office/powerpoint/2010/main" val="293241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a:t>
            </a:r>
            <a:r>
              <a:rPr lang="en-IN" b="1" dirty="0" smtClean="0"/>
              <a:t>Members</a:t>
            </a:r>
            <a:endParaRPr lang="en-US" dirty="0"/>
          </a:p>
        </p:txBody>
      </p:sp>
      <p:sp>
        <p:nvSpPr>
          <p:cNvPr id="3" name="Content Placeholder 2"/>
          <p:cNvSpPr>
            <a:spLocks noGrp="1"/>
          </p:cNvSpPr>
          <p:nvPr>
            <p:ph idx="1"/>
          </p:nvPr>
        </p:nvSpPr>
        <p:spPr>
          <a:xfrm>
            <a:off x="1251678" y="1448209"/>
            <a:ext cx="10178322" cy="852615"/>
          </a:xfrm>
        </p:spPr>
        <p:txBody>
          <a:bodyPr>
            <a:normAutofit/>
          </a:bodyPr>
          <a:lstStyle/>
          <a:p>
            <a:r>
              <a:rPr lang="en-IN" b="1" dirty="0"/>
              <a:t>MIHIR SRIVASTAVA(18BCI0214)</a:t>
            </a:r>
            <a:endParaRPr lang="en-US" dirty="0"/>
          </a:p>
          <a:p>
            <a:r>
              <a:rPr lang="en-IN" b="1" dirty="0"/>
              <a:t>SHOURYA MAHESHWARI(18BCI0179)</a:t>
            </a:r>
            <a:endParaRPr lang="en-US" dirty="0"/>
          </a:p>
          <a:p>
            <a:pPr marL="0" indent="0">
              <a:buNone/>
            </a:pPr>
            <a:endParaRPr lang="en-US" dirty="0"/>
          </a:p>
        </p:txBody>
      </p:sp>
    </p:spTree>
    <p:extLst>
      <p:ext uri="{BB962C8B-B14F-4D97-AF65-F5344CB8AC3E}">
        <p14:creationId xmlns:p14="http://schemas.microsoft.com/office/powerpoint/2010/main" val="1484540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a:xfrm>
            <a:off x="1251678" y="1408672"/>
            <a:ext cx="10178322" cy="3593591"/>
          </a:xfrm>
        </p:spPr>
        <p:txBody>
          <a:bodyPr>
            <a:normAutofit fontScale="92500" lnSpcReduction="20000"/>
          </a:bodyPr>
          <a:lstStyle/>
          <a:p>
            <a:r>
              <a:rPr lang="en-US" dirty="0" smtClean="0"/>
              <a:t>Open PGP</a:t>
            </a:r>
          </a:p>
          <a:p>
            <a:r>
              <a:rPr lang="en-US" dirty="0" smtClean="0"/>
              <a:t>Key Pair Generation using OPENPGP Tool: Private and Public </a:t>
            </a:r>
          </a:p>
          <a:p>
            <a:r>
              <a:rPr lang="en-US" dirty="0" smtClean="0"/>
              <a:t>Sharing the public key and the sender uses it to encrypt his mail</a:t>
            </a:r>
          </a:p>
          <a:p>
            <a:r>
              <a:rPr lang="en-US" dirty="0" smtClean="0"/>
              <a:t>Decryption of the email using private key</a:t>
            </a:r>
          </a:p>
          <a:p>
            <a:r>
              <a:rPr lang="en-US" dirty="0" smtClean="0"/>
              <a:t>Packet Capturing and checking whether message is encrypted or not</a:t>
            </a:r>
          </a:p>
          <a:p>
            <a:r>
              <a:rPr lang="en-US" dirty="0" smtClean="0"/>
              <a:t>Creating a python application which is capable of sending email</a:t>
            </a:r>
            <a:r>
              <a:rPr lang="en-US" dirty="0"/>
              <a:t> </a:t>
            </a:r>
            <a:r>
              <a:rPr lang="en-US" dirty="0" smtClean="0"/>
              <a:t>using SMTPLIB</a:t>
            </a:r>
          </a:p>
          <a:p>
            <a:r>
              <a:rPr lang="en-US" dirty="0" smtClean="0"/>
              <a:t>Encrypting the channel through which the mail is sent</a:t>
            </a:r>
            <a:endParaRPr lang="en-US" dirty="0"/>
          </a:p>
          <a:p>
            <a:r>
              <a:rPr lang="en-US" dirty="0" smtClean="0"/>
              <a:t>Usage of TLS to Encrypt the channel</a:t>
            </a:r>
          </a:p>
          <a:p>
            <a:r>
              <a:rPr lang="en-US" dirty="0" smtClean="0"/>
              <a:t>Usage of SSL to Secure the communication</a:t>
            </a:r>
          </a:p>
          <a:p>
            <a:r>
              <a:rPr lang="en-US" dirty="0" smtClean="0"/>
              <a:t>Using Packet Capturing tools to detect whether channel is secure or not</a:t>
            </a:r>
          </a:p>
        </p:txBody>
      </p:sp>
    </p:spTree>
    <p:extLst>
      <p:ext uri="{BB962C8B-B14F-4D97-AF65-F5344CB8AC3E}">
        <p14:creationId xmlns:p14="http://schemas.microsoft.com/office/powerpoint/2010/main" val="170960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3" name="Content Placeholder 2"/>
          <p:cNvSpPr>
            <a:spLocks noGrp="1"/>
          </p:cNvSpPr>
          <p:nvPr>
            <p:ph idx="1"/>
          </p:nvPr>
        </p:nvSpPr>
        <p:spPr>
          <a:xfrm>
            <a:off x="1251678" y="1680519"/>
            <a:ext cx="10178322" cy="3593591"/>
          </a:xfrm>
        </p:spPr>
        <p:txBody>
          <a:bodyPr>
            <a:normAutofit/>
          </a:bodyPr>
          <a:lstStyle/>
          <a:p>
            <a:r>
              <a:rPr lang="en-IN" dirty="0"/>
              <a:t>Here we try to implement a custom email application using encryption techniques like </a:t>
            </a:r>
            <a:r>
              <a:rPr lang="en-IN" dirty="0" err="1"/>
              <a:t>ssl</a:t>
            </a:r>
            <a:r>
              <a:rPr lang="en-IN" dirty="0"/>
              <a:t> and </a:t>
            </a:r>
            <a:r>
              <a:rPr lang="en-IN" dirty="0" err="1"/>
              <a:t>tls</a:t>
            </a:r>
            <a:r>
              <a:rPr lang="en-IN" dirty="0"/>
              <a:t>, and an </a:t>
            </a:r>
            <a:r>
              <a:rPr lang="en-IN" dirty="0" err="1"/>
              <a:t>openpgp</a:t>
            </a:r>
            <a:r>
              <a:rPr lang="en-IN" dirty="0"/>
              <a:t> application using pretty good privacy itself and due to this when we try to intercept packets while sending the email, we find the packets to be encrypted</a:t>
            </a:r>
            <a:r>
              <a:rPr lang="en-IN" dirty="0" smtClean="0"/>
              <a:t>.</a:t>
            </a:r>
            <a:endParaRPr lang="en-US" dirty="0"/>
          </a:p>
          <a:p>
            <a:r>
              <a:rPr lang="en-IN" dirty="0"/>
              <a:t>Email encryption is encryption of email messages to protect the content from being read by entities other than the intended recipients. Email encryption may also include authentication. Email encryption can rely on public-key cryptography, in which users can each publish a public key that others can use to encrypt messages to them, while keeping secret a private key they can use to decrypt such messages or to digitally encrypt and sign messages they send.</a:t>
            </a:r>
            <a:endParaRPr lang="en-US" dirty="0"/>
          </a:p>
          <a:p>
            <a:endParaRPr lang="en-US" dirty="0"/>
          </a:p>
        </p:txBody>
      </p:sp>
    </p:spTree>
    <p:extLst>
      <p:ext uri="{BB962C8B-B14F-4D97-AF65-F5344CB8AC3E}">
        <p14:creationId xmlns:p14="http://schemas.microsoft.com/office/powerpoint/2010/main" val="114446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1251678" y="1618736"/>
            <a:ext cx="10178322" cy="3593591"/>
          </a:xfrm>
        </p:spPr>
        <p:txBody>
          <a:bodyPr>
            <a:normAutofit fontScale="92500" lnSpcReduction="10000"/>
          </a:bodyPr>
          <a:lstStyle/>
          <a:p>
            <a:pPr marL="0" indent="0">
              <a:buNone/>
            </a:pPr>
            <a:r>
              <a:rPr lang="en-IN" b="1" dirty="0"/>
              <a:t>Pretty Good Privacy (PGP)</a:t>
            </a:r>
            <a:endParaRPr lang="en-US" dirty="0"/>
          </a:p>
          <a:p>
            <a:r>
              <a:rPr lang="en-IN" dirty="0"/>
              <a:t>is an encryption program that provides cryptographic privacy and authentication for data communication. PGP is used for signing, encrypting, and decrypting texts, e-mails, files, directories, and whole disk partitions and to increase the security of e-mail communications</a:t>
            </a:r>
            <a:r>
              <a:rPr lang="en-IN" dirty="0" smtClean="0"/>
              <a:t>.</a:t>
            </a:r>
            <a:r>
              <a:rPr lang="en-IN" dirty="0"/>
              <a:t> </a:t>
            </a:r>
            <a:endParaRPr lang="en-US" dirty="0"/>
          </a:p>
          <a:p>
            <a:r>
              <a:rPr lang="en-IN" dirty="0"/>
              <a:t>For encrypting email we will use </a:t>
            </a:r>
            <a:r>
              <a:rPr lang="en-IN" b="1" dirty="0" err="1"/>
              <a:t>openPGP</a:t>
            </a:r>
            <a:r>
              <a:rPr lang="en-IN" dirty="0"/>
              <a:t> tool. It is an open software which is free for public. With the help of this software one can encrypt a mail and decrypt a mail</a:t>
            </a:r>
            <a:r>
              <a:rPr lang="en-IN" dirty="0" smtClean="0"/>
              <a:t>.</a:t>
            </a:r>
            <a:endParaRPr lang="en-US" dirty="0"/>
          </a:p>
          <a:p>
            <a:r>
              <a:rPr lang="en-IN" dirty="0"/>
              <a:t>With the help of tool first we generate our key pair-</a:t>
            </a:r>
            <a:r>
              <a:rPr lang="en-IN" b="1" dirty="0"/>
              <a:t>Private Key</a:t>
            </a:r>
            <a:r>
              <a:rPr lang="en-IN" dirty="0"/>
              <a:t> and </a:t>
            </a:r>
            <a:r>
              <a:rPr lang="en-IN" b="1" dirty="0"/>
              <a:t>Public Key.</a:t>
            </a:r>
            <a:endParaRPr lang="en-US" dirty="0"/>
          </a:p>
          <a:p>
            <a:r>
              <a:rPr lang="en-IN" dirty="0"/>
              <a:t>Then we will share our public key with people who want to send mail to us.</a:t>
            </a:r>
            <a:endParaRPr lang="en-US" dirty="0"/>
          </a:p>
          <a:p>
            <a:r>
              <a:rPr lang="en-IN" dirty="0"/>
              <a:t>After receiving the mail from others we will try to decrypt using our private key</a:t>
            </a:r>
            <a:r>
              <a:rPr lang="en-IN" dirty="0" smtClean="0"/>
              <a:t>.</a:t>
            </a:r>
            <a:endParaRPr lang="en-US" dirty="0"/>
          </a:p>
          <a:p>
            <a:r>
              <a:rPr lang="en-IN" dirty="0"/>
              <a:t>This will help us to protect our mail from any attacker who try to see our mail.</a:t>
            </a:r>
            <a:endParaRPr lang="en-US" dirty="0"/>
          </a:p>
          <a:p>
            <a:endParaRPr lang="en-US" dirty="0"/>
          </a:p>
        </p:txBody>
      </p:sp>
    </p:spTree>
    <p:extLst>
      <p:ext uri="{BB962C8B-B14F-4D97-AF65-F5344CB8AC3E}">
        <p14:creationId xmlns:p14="http://schemas.microsoft.com/office/powerpoint/2010/main" val="2284192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python email app</a:t>
            </a:r>
            <a:endParaRPr lang="en-US" dirty="0"/>
          </a:p>
        </p:txBody>
      </p:sp>
      <p:sp>
        <p:nvSpPr>
          <p:cNvPr id="3" name="Content Placeholder 2"/>
          <p:cNvSpPr>
            <a:spLocks noGrp="1"/>
          </p:cNvSpPr>
          <p:nvPr>
            <p:ph idx="1"/>
          </p:nvPr>
        </p:nvSpPr>
        <p:spPr>
          <a:xfrm>
            <a:off x="1251678" y="1569309"/>
            <a:ext cx="10178322" cy="3593591"/>
          </a:xfrm>
        </p:spPr>
        <p:txBody>
          <a:bodyPr>
            <a:normAutofit/>
          </a:bodyPr>
          <a:lstStyle/>
          <a:p>
            <a:r>
              <a:rPr lang="en-US" dirty="0"/>
              <a:t>Python console emailer is a console (terminal) based python application that allows the user to sign in to their email and send emails to others using the email encryption type of their choice (</a:t>
            </a:r>
            <a:r>
              <a:rPr lang="en-US" u="sng" dirty="0">
                <a:hlinkClick r:id="rId2"/>
              </a:rPr>
              <a:t>SSL</a:t>
            </a:r>
            <a:r>
              <a:rPr lang="en-US" dirty="0"/>
              <a:t> or </a:t>
            </a:r>
            <a:r>
              <a:rPr lang="en-US" u="sng" dirty="0">
                <a:hlinkClick r:id="rId3"/>
              </a:rPr>
              <a:t>TLS</a:t>
            </a:r>
            <a:r>
              <a:rPr lang="en-US" dirty="0"/>
              <a:t>). The application allows the user to insert multiple text in the email via the command line (terminal).</a:t>
            </a:r>
          </a:p>
          <a:p>
            <a:r>
              <a:rPr lang="en-US" dirty="0"/>
              <a:t>The purpose of this project is to gain a greater understanding of how emails are created, encrypted, and sent. The application can be developed with the </a:t>
            </a:r>
            <a:r>
              <a:rPr lang="en-US" u="sng" dirty="0" err="1">
                <a:hlinkClick r:id="rId4"/>
              </a:rPr>
              <a:t>smtplib</a:t>
            </a:r>
            <a:r>
              <a:rPr lang="en-US" dirty="0"/>
              <a:t> python module to emulate some of the functionality of the </a:t>
            </a:r>
            <a:r>
              <a:rPr lang="en-US" u="sng" dirty="0">
                <a:hlinkClick r:id="rId5"/>
              </a:rPr>
              <a:t>email</a:t>
            </a:r>
            <a:r>
              <a:rPr lang="en-US" dirty="0"/>
              <a:t> python module.</a:t>
            </a:r>
          </a:p>
          <a:p>
            <a:endParaRPr lang="en-US" dirty="0"/>
          </a:p>
        </p:txBody>
      </p:sp>
    </p:spTree>
    <p:extLst>
      <p:ext uri="{BB962C8B-B14F-4D97-AF65-F5344CB8AC3E}">
        <p14:creationId xmlns:p14="http://schemas.microsoft.com/office/powerpoint/2010/main" val="1035144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custom app</a:t>
            </a:r>
            <a:endParaRPr lang="en-US" dirty="0"/>
          </a:p>
        </p:txBody>
      </p:sp>
      <p:sp>
        <p:nvSpPr>
          <p:cNvPr id="3" name="Content Placeholder 2"/>
          <p:cNvSpPr>
            <a:spLocks noGrp="1"/>
          </p:cNvSpPr>
          <p:nvPr>
            <p:ph idx="1"/>
          </p:nvPr>
        </p:nvSpPr>
        <p:spPr>
          <a:xfrm>
            <a:off x="1251678" y="1717590"/>
            <a:ext cx="10178322" cy="3593591"/>
          </a:xfrm>
        </p:spPr>
        <p:txBody>
          <a:bodyPr>
            <a:normAutofit lnSpcReduction="10000"/>
          </a:bodyPr>
          <a:lstStyle/>
          <a:p>
            <a:r>
              <a:rPr lang="en-US" b="1" dirty="0"/>
              <a:t>Features</a:t>
            </a:r>
            <a:endParaRPr lang="en-US" sz="1800" dirty="0"/>
          </a:p>
          <a:p>
            <a:pPr lvl="0"/>
            <a:r>
              <a:rPr lang="en-US" dirty="0"/>
              <a:t>Choice of email encryption type (</a:t>
            </a:r>
            <a:r>
              <a:rPr lang="en-US" u="sng" dirty="0">
                <a:hlinkClick r:id="rId2"/>
              </a:rPr>
              <a:t>SSL</a:t>
            </a:r>
            <a:r>
              <a:rPr lang="en-US" dirty="0"/>
              <a:t> or </a:t>
            </a:r>
            <a:r>
              <a:rPr lang="en-US" u="sng" dirty="0">
                <a:hlinkClick r:id="rId3"/>
              </a:rPr>
              <a:t>TLS</a:t>
            </a:r>
            <a:r>
              <a:rPr lang="en-US" dirty="0"/>
              <a:t>)</a:t>
            </a:r>
            <a:endParaRPr lang="en-US" sz="1800" dirty="0"/>
          </a:p>
          <a:p>
            <a:pPr lvl="0"/>
            <a:r>
              <a:rPr lang="en-US" dirty="0"/>
              <a:t>Email sign-in</a:t>
            </a:r>
            <a:endParaRPr lang="en-US" sz="1800" dirty="0"/>
          </a:p>
          <a:p>
            <a:pPr lvl="0"/>
            <a:r>
              <a:rPr lang="en-US" dirty="0"/>
              <a:t>Specify display name</a:t>
            </a:r>
            <a:endParaRPr lang="en-US" sz="1800" dirty="0"/>
          </a:p>
          <a:p>
            <a:pPr lvl="1"/>
            <a:r>
              <a:rPr lang="en-US" dirty="0"/>
              <a:t>User is able to change the display name that they would show up as in the inbox of the recipient (default is [</a:t>
            </a:r>
            <a:r>
              <a:rPr lang="en-US" dirty="0" err="1"/>
              <a:t>email_username</a:t>
            </a:r>
            <a:r>
              <a:rPr lang="en-US" dirty="0"/>
              <a:t>])</a:t>
            </a:r>
            <a:endParaRPr lang="en-US" sz="1600" dirty="0"/>
          </a:p>
          <a:p>
            <a:pPr lvl="0"/>
            <a:r>
              <a:rPr lang="en-US" dirty="0"/>
              <a:t>Specify email subject</a:t>
            </a:r>
            <a:endParaRPr lang="en-US" sz="1800" dirty="0"/>
          </a:p>
          <a:p>
            <a:pPr lvl="0"/>
            <a:r>
              <a:rPr lang="en-US" dirty="0"/>
              <a:t>Sending multi-part email</a:t>
            </a:r>
            <a:endParaRPr lang="en-US" sz="1800" dirty="0"/>
          </a:p>
          <a:p>
            <a:r>
              <a:rPr lang="en-US" dirty="0"/>
              <a:t>Able to create multiple text email body sections</a:t>
            </a:r>
          </a:p>
        </p:txBody>
      </p:sp>
    </p:spTree>
    <p:extLst>
      <p:ext uri="{BB962C8B-B14F-4D97-AF65-F5344CB8AC3E}">
        <p14:creationId xmlns:p14="http://schemas.microsoft.com/office/powerpoint/2010/main" val="3264381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our application</a:t>
            </a:r>
            <a:endParaRPr lang="en-US" dirty="0"/>
          </a:p>
        </p:txBody>
      </p:sp>
      <p:sp>
        <p:nvSpPr>
          <p:cNvPr id="3" name="Content Placeholder 2"/>
          <p:cNvSpPr>
            <a:spLocks noGrp="1"/>
          </p:cNvSpPr>
          <p:nvPr>
            <p:ph idx="1"/>
          </p:nvPr>
        </p:nvSpPr>
        <p:spPr/>
        <p:txBody>
          <a:bodyPr>
            <a:normAutofit/>
          </a:bodyPr>
          <a:lstStyle/>
          <a:p>
            <a:r>
              <a:rPr lang="en-US" dirty="0"/>
              <a:t>Here we use SSL and TLS for encryption </a:t>
            </a:r>
          </a:p>
          <a:p>
            <a:r>
              <a:rPr lang="en-US" dirty="0"/>
              <a:t>When you use a standard POP or IMAP connection to download your email (the most popular method still in use), your username and password is sent in </a:t>
            </a:r>
            <a:r>
              <a:rPr lang="en-US" dirty="0" err="1"/>
              <a:t>cleartext</a:t>
            </a:r>
            <a:r>
              <a:rPr lang="en-US" dirty="0"/>
              <a:t> across the Internet. This means that anyone using the same wireless connection as you, or the same network as you, or watching traffic at your ISP - or anyone in a position to see your Internet traffic can potentially "</a:t>
            </a:r>
            <a:r>
              <a:rPr lang="en-US" dirty="0" err="1"/>
              <a:t>inctercept</a:t>
            </a:r>
            <a:r>
              <a:rPr lang="en-US" dirty="0"/>
              <a:t>" your network traffic and clearly read your username and password. With this information, they can easily read all your email and worse, steal confidential information, send out spam or other malicious acts.</a:t>
            </a:r>
          </a:p>
          <a:p>
            <a:endParaRPr lang="en-US" dirty="0"/>
          </a:p>
        </p:txBody>
      </p:sp>
    </p:spTree>
    <p:extLst>
      <p:ext uri="{BB962C8B-B14F-4D97-AF65-F5344CB8AC3E}">
        <p14:creationId xmlns:p14="http://schemas.microsoft.com/office/powerpoint/2010/main" val="3614210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Tentative demo design </a:t>
            </a:r>
            <a:endParaRPr lang="en-US" dirty="0"/>
          </a:p>
        </p:txBody>
      </p:sp>
      <p:pic>
        <p:nvPicPr>
          <p:cNvPr id="4" name="Image2"/>
          <p:cNvPicPr>
            <a:picLocks noGrp="1"/>
          </p:cNvPicPr>
          <p:nvPr>
            <p:ph idx="1"/>
          </p:nvPr>
        </p:nvPicPr>
        <p:blipFill>
          <a:blip r:embed="rId2">
            <a:lum/>
            <a:alphaModFix/>
            <a:extLst>
              <a:ext uri="{28A0092B-C50C-407E-A947-70E740481C1C}">
                <a14:useLocalDpi xmlns:a14="http://schemas.microsoft.com/office/drawing/2010/main" val="0"/>
              </a:ext>
            </a:extLst>
          </a:blip>
          <a:stretch>
            <a:fillRect/>
          </a:stretch>
        </p:blipFill>
        <p:spPr>
          <a:xfrm>
            <a:off x="3324514" y="2286000"/>
            <a:ext cx="6031921" cy="3594100"/>
          </a:xfrm>
          <a:prstGeom prst="rect">
            <a:avLst/>
          </a:prstGeom>
        </p:spPr>
      </p:pic>
    </p:spTree>
    <p:extLst>
      <p:ext uri="{BB962C8B-B14F-4D97-AF65-F5344CB8AC3E}">
        <p14:creationId xmlns:p14="http://schemas.microsoft.com/office/powerpoint/2010/main" val="324929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181</TotalTime>
  <Words>582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Impact</vt:lpstr>
      <vt:lpstr>Badge</vt:lpstr>
      <vt:lpstr>Securing Email using different techniques  </vt:lpstr>
      <vt:lpstr>Project Members</vt:lpstr>
      <vt:lpstr>TASKS</vt:lpstr>
      <vt:lpstr>Abstract</vt:lpstr>
      <vt:lpstr>methodology</vt:lpstr>
      <vt:lpstr>Custom python email app</vt:lpstr>
      <vt:lpstr>Features of the custom app</vt:lpstr>
      <vt:lpstr>Purpose of our application</vt:lpstr>
      <vt:lpstr>Tentative demo design </vt:lpstr>
      <vt:lpstr>PowerPoint Presentation</vt:lpstr>
      <vt:lpstr>EXPECTED RESULT</vt:lpstr>
      <vt:lpstr>Tools used</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Email using different techniques</dc:title>
  <dc:creator>Mihir Srivastava</dc:creator>
  <cp:lastModifiedBy>Mihir Srivastava</cp:lastModifiedBy>
  <cp:revision>11</cp:revision>
  <dcterms:created xsi:type="dcterms:W3CDTF">2020-08-19T05:22:19Z</dcterms:created>
  <dcterms:modified xsi:type="dcterms:W3CDTF">2020-09-28T07:32:11Z</dcterms:modified>
</cp:coreProperties>
</file>