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irdbKunnvKviRF41FWMh9MX3wj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a57775093_0_6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a57775093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a57775093_0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a5777509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a57775093_0_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a57775093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57775093_0_6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5777509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1a57775093_0_468"/>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31a57775093_0_468"/>
          <p:cNvGrpSpPr/>
          <p:nvPr/>
        </p:nvGrpSpPr>
        <p:grpSpPr>
          <a:xfrm>
            <a:off x="830392" y="1588427"/>
            <a:ext cx="745763" cy="61102"/>
            <a:chOff x="4580561" y="2589004"/>
            <a:chExt cx="1064464" cy="25200"/>
          </a:xfrm>
        </p:grpSpPr>
        <p:sp>
          <p:nvSpPr>
            <p:cNvPr id="12" name="Google Shape;12;g31a57775093_0_4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1a57775093_0_4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31a57775093_0_468"/>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31a57775093_0_468"/>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31a57775093_0_46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31a57775093_0_532"/>
          <p:cNvGrpSpPr/>
          <p:nvPr/>
        </p:nvGrpSpPr>
        <p:grpSpPr>
          <a:xfrm>
            <a:off x="830392" y="5558926"/>
            <a:ext cx="745763" cy="61102"/>
            <a:chOff x="4580561" y="2589004"/>
            <a:chExt cx="1064464" cy="25200"/>
          </a:xfrm>
        </p:grpSpPr>
        <p:sp>
          <p:nvSpPr>
            <p:cNvPr id="75" name="Google Shape;75;g31a57775093_0_5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1a57775093_0_5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31a57775093_0_532"/>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31a57775093_0_532"/>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31a57775093_0_53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31a57775093_0_53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31a57775093_0_5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g31a57775093_0_5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g31a57775093_0_54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1a57775093_0_54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31a57775093_0_5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31a57775093_0_476"/>
          <p:cNvGrpSpPr/>
          <p:nvPr/>
        </p:nvGrpSpPr>
        <p:grpSpPr>
          <a:xfrm>
            <a:off x="830392" y="1588427"/>
            <a:ext cx="745763" cy="61102"/>
            <a:chOff x="4580561" y="2589004"/>
            <a:chExt cx="1064464" cy="25200"/>
          </a:xfrm>
        </p:grpSpPr>
        <p:sp>
          <p:nvSpPr>
            <p:cNvPr id="19" name="Google Shape;19;g31a57775093_0_47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1a57775093_0_4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31a57775093_0_476"/>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31a57775093_0_47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31a57775093_0_482"/>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31a57775093_0_482"/>
          <p:cNvGrpSpPr/>
          <p:nvPr/>
        </p:nvGrpSpPr>
        <p:grpSpPr>
          <a:xfrm>
            <a:off x="830392" y="1588427"/>
            <a:ext cx="745763" cy="61102"/>
            <a:chOff x="4580561" y="2589004"/>
            <a:chExt cx="1064464" cy="25200"/>
          </a:xfrm>
        </p:grpSpPr>
        <p:sp>
          <p:nvSpPr>
            <p:cNvPr id="26" name="Google Shape;26;g31a57775093_0_48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1a57775093_0_48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31a57775093_0_482"/>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31a57775093_0_482"/>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31a57775093_0_48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31a57775093_0_49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31a57775093_0_490"/>
          <p:cNvGrpSpPr/>
          <p:nvPr/>
        </p:nvGrpSpPr>
        <p:grpSpPr>
          <a:xfrm>
            <a:off x="830392" y="1588427"/>
            <a:ext cx="745763" cy="61102"/>
            <a:chOff x="4580561" y="2589004"/>
            <a:chExt cx="1064464" cy="25200"/>
          </a:xfrm>
        </p:grpSpPr>
        <p:sp>
          <p:nvSpPr>
            <p:cNvPr id="34" name="Google Shape;34;g31a57775093_0_49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31a57775093_0_49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31a57775093_0_490"/>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31a57775093_0_490"/>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31a57775093_0_490"/>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31a57775093_0_49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31a57775093_0_499"/>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31a57775093_0_499"/>
          <p:cNvGrpSpPr/>
          <p:nvPr/>
        </p:nvGrpSpPr>
        <p:grpSpPr>
          <a:xfrm>
            <a:off x="830392" y="1588427"/>
            <a:ext cx="745763" cy="61102"/>
            <a:chOff x="4580561" y="2589004"/>
            <a:chExt cx="1064464" cy="25200"/>
          </a:xfrm>
        </p:grpSpPr>
        <p:sp>
          <p:nvSpPr>
            <p:cNvPr id="43" name="Google Shape;43;g31a57775093_0_49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31a57775093_0_49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31a57775093_0_499"/>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31a57775093_0_49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31a57775093_0_50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31a57775093_0_506"/>
          <p:cNvGrpSpPr/>
          <p:nvPr/>
        </p:nvGrpSpPr>
        <p:grpSpPr>
          <a:xfrm>
            <a:off x="830392" y="1588427"/>
            <a:ext cx="745763" cy="61102"/>
            <a:chOff x="4580561" y="2589004"/>
            <a:chExt cx="1064464" cy="25200"/>
          </a:xfrm>
        </p:grpSpPr>
        <p:sp>
          <p:nvSpPr>
            <p:cNvPr id="50" name="Google Shape;50;g31a57775093_0_50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31a57775093_0_50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31a57775093_0_506"/>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31a57775093_0_506"/>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31a57775093_0_50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31a57775093_0_514"/>
          <p:cNvGrpSpPr/>
          <p:nvPr/>
        </p:nvGrpSpPr>
        <p:grpSpPr>
          <a:xfrm>
            <a:off x="830392" y="5558926"/>
            <a:ext cx="745763" cy="61102"/>
            <a:chOff x="4580561" y="2589004"/>
            <a:chExt cx="1064464" cy="25200"/>
          </a:xfrm>
        </p:grpSpPr>
        <p:sp>
          <p:nvSpPr>
            <p:cNvPr id="57" name="Google Shape;57;g31a57775093_0_5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1a57775093_0_5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31a57775093_0_514"/>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31a57775093_0_51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31a57775093_0_520"/>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31a57775093_0_520"/>
          <p:cNvGrpSpPr/>
          <p:nvPr/>
        </p:nvGrpSpPr>
        <p:grpSpPr>
          <a:xfrm>
            <a:off x="830392" y="1588427"/>
            <a:ext cx="745763" cy="61102"/>
            <a:chOff x="4580561" y="2589004"/>
            <a:chExt cx="1064464" cy="25200"/>
          </a:xfrm>
        </p:grpSpPr>
        <p:sp>
          <p:nvSpPr>
            <p:cNvPr id="64" name="Google Shape;64;g31a57775093_0_5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1a57775093_0_5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31a57775093_0_520"/>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31a57775093_0_520"/>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31a57775093_0_520"/>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31a57775093_0_52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31a57775093_0_529"/>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31a57775093_0_52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1a57775093_0_46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31a57775093_0_46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31a57775093_0_464"/>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150010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Gnutella-like P2P Network</a:t>
            </a:r>
            <a:endParaRPr/>
          </a:p>
        </p:txBody>
      </p:sp>
      <p:sp>
        <p:nvSpPr>
          <p:cNvPr id="93" name="Google Shape;93;p1"/>
          <p:cNvSpPr txBox="1"/>
          <p:nvPr>
            <p:ph idx="1" type="subTitle"/>
          </p:nvPr>
        </p:nvSpPr>
        <p:spPr>
          <a:xfrm>
            <a:off x="1371600" y="4252675"/>
            <a:ext cx="6400800" cy="14013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rPr b="1" lang="en-US" sz="2100"/>
              <a:t>Team 13</a:t>
            </a:r>
            <a:endParaRPr b="1" sz="2100"/>
          </a:p>
          <a:p>
            <a:pPr indent="0" lvl="0" marL="0" rtl="0" algn="ctr">
              <a:spcBef>
                <a:spcPts val="640"/>
              </a:spcBef>
              <a:spcAft>
                <a:spcPts val="0"/>
              </a:spcAft>
              <a:buClr>
                <a:srgbClr val="888888"/>
              </a:buClr>
              <a:buSzPts val="3200"/>
              <a:buNone/>
            </a:pPr>
            <a:r>
              <a:rPr b="1" lang="en-US" sz="2100"/>
              <a:t>Laksh Nanwani (2020701002)</a:t>
            </a:r>
            <a:endParaRPr b="1" sz="2100"/>
          </a:p>
          <a:p>
            <a:pPr indent="0" lvl="0" marL="0" rtl="0" algn="ctr">
              <a:spcBef>
                <a:spcPts val="640"/>
              </a:spcBef>
              <a:spcAft>
                <a:spcPts val="0"/>
              </a:spcAft>
              <a:buClr>
                <a:srgbClr val="888888"/>
              </a:buClr>
              <a:buSzPts val="3200"/>
              <a:buNone/>
            </a:pPr>
            <a:r>
              <a:rPr b="1" lang="en-US" sz="2100"/>
              <a:t>Harshita Harshita (2023201002)</a:t>
            </a:r>
            <a:endParaRPr b="1" sz="2100"/>
          </a:p>
        </p:txBody>
      </p:sp>
      <p:sp>
        <p:nvSpPr>
          <p:cNvPr id="94" name="Google Shape;94;p1"/>
          <p:cNvSpPr txBox="1"/>
          <p:nvPr>
            <p:ph idx="1" type="subTitle"/>
          </p:nvPr>
        </p:nvSpPr>
        <p:spPr>
          <a:xfrm>
            <a:off x="1371600" y="2705075"/>
            <a:ext cx="6400800" cy="1035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1" lang="en-US" sz="3000"/>
              <a:t>Distributed Systems</a:t>
            </a:r>
            <a:r>
              <a:rPr b="1" lang="en-US" sz="3000"/>
              <a:t> Project Report</a:t>
            </a:r>
            <a:endParaRPr b="1" sz="3000"/>
          </a:p>
          <a:p>
            <a:pPr indent="0" lvl="0" marL="0" rtl="0" algn="ctr">
              <a:spcBef>
                <a:spcPts val="0"/>
              </a:spcBef>
              <a:spcAft>
                <a:spcPts val="0"/>
              </a:spcAft>
              <a:buClr>
                <a:srgbClr val="888888"/>
              </a:buClr>
              <a:buSzPts val="3200"/>
              <a:buNone/>
            </a:pPr>
            <a:r>
              <a:rPr b="1" lang="en-US" sz="2200"/>
              <a:t>Instructor - Kishore Kothapalli</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1a57775093_0_629"/>
          <p:cNvSpPr txBox="1"/>
          <p:nvPr>
            <p:ph type="title"/>
          </p:nvPr>
        </p:nvSpPr>
        <p:spPr>
          <a:xfrm>
            <a:off x="457200" y="2560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900"/>
              <a:t>Thank You!</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a:t>
            </a:r>
            <a:endParaRPr/>
          </a:p>
        </p:txBody>
      </p:sp>
      <p:sp>
        <p:nvSpPr>
          <p:cNvPr id="100" name="Google Shape;10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07669" lvl="0" marL="342900" rtl="0" algn="l">
              <a:spcBef>
                <a:spcPts val="0"/>
              </a:spcBef>
              <a:spcAft>
                <a:spcPts val="0"/>
              </a:spcAft>
              <a:buClr>
                <a:schemeClr val="dk1"/>
              </a:buClr>
              <a:buSzPts val="3500"/>
              <a:buChar char="●"/>
            </a:pPr>
            <a:r>
              <a:rPr lang="en-US" sz="1600"/>
              <a:t>Peer-to-peer (P2P) networks are distributed systems where nodes (peers) communicate directly with each other without relying on a central server. This project replicates the core functionalities of the Gnutella protocol, a decentralized file-sharing system, by implementing mechanisms for node discovery, communication, and file transfer.</a:t>
            </a:r>
            <a:endParaRPr sz="1600"/>
          </a:p>
          <a:p>
            <a:pPr indent="-185420" lvl="0" marL="342900" rtl="0" algn="l">
              <a:spcBef>
                <a:spcPts val="496"/>
              </a:spcBef>
              <a:spcAft>
                <a:spcPts val="0"/>
              </a:spcAft>
              <a:buClr>
                <a:schemeClr val="dk1"/>
              </a:buClr>
              <a:buSzPts val="3200"/>
              <a:buNone/>
            </a:pPr>
            <a:r>
              <a:t/>
            </a:r>
            <a:endParaRPr sz="1600"/>
          </a:p>
          <a:p>
            <a:pPr indent="-407669" lvl="0" marL="342900" rtl="0" algn="l">
              <a:spcBef>
                <a:spcPts val="496"/>
              </a:spcBef>
              <a:spcAft>
                <a:spcPts val="1200"/>
              </a:spcAft>
              <a:buClr>
                <a:schemeClr val="dk1"/>
              </a:buClr>
              <a:buSzPts val="3500"/>
              <a:buChar char="●"/>
            </a:pPr>
            <a:r>
              <a:rPr lang="en-US" sz="1600"/>
              <a:t>The project consists of two key components: a bootstrap server and individual peer nodes. The bootstrap server facilitates the initial connection of nodes to the network, while the nodes handle the main operations, including discovery, communication, and file sharing.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System Components</a:t>
            </a:r>
            <a:endParaRPr/>
          </a:p>
        </p:txBody>
      </p:sp>
      <p:sp>
        <p:nvSpPr>
          <p:cNvPr id="106" name="Google Shape;106;p3"/>
          <p:cNvSpPr txBox="1"/>
          <p:nvPr>
            <p:ph idx="1" type="body"/>
          </p:nvPr>
        </p:nvSpPr>
        <p:spPr>
          <a:xfrm>
            <a:off x="457200" y="1600200"/>
            <a:ext cx="8370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800"/>
              <a:t>1. Bootstrap Server: Facilitates the initial connection of nodes to the network.</a:t>
            </a:r>
            <a:endParaRPr sz="1800"/>
          </a:p>
          <a:p>
            <a:pPr indent="0" lvl="0" marL="0" rtl="0" algn="l">
              <a:spcBef>
                <a:spcPts val="592"/>
              </a:spcBef>
              <a:spcAft>
                <a:spcPts val="0"/>
              </a:spcAft>
              <a:buNone/>
            </a:pPr>
            <a:r>
              <a:rPr lang="en-US" sz="1800"/>
              <a:t>2. Node: Individual peers in the network that handle communication, discovery, and file sharing.</a:t>
            </a:r>
            <a:endParaRPr sz="1800"/>
          </a:p>
          <a:p>
            <a:pPr indent="0" lvl="0" marL="0" rtl="0" algn="l">
              <a:spcBef>
                <a:spcPts val="592"/>
              </a:spcBef>
              <a:spcAft>
                <a:spcPts val="0"/>
              </a:spcAft>
              <a:buNone/>
            </a:pPr>
            <a:r>
              <a:rPr lang="en-US" sz="1800"/>
              <a:t>   -Discovery: Nodes connect to the bootstrap server to find other nodes.</a:t>
            </a:r>
            <a:endParaRPr sz="1800"/>
          </a:p>
          <a:p>
            <a:pPr indent="0" lvl="0" marL="0" rtl="0" algn="l">
              <a:spcBef>
                <a:spcPts val="592"/>
              </a:spcBef>
              <a:spcAft>
                <a:spcPts val="0"/>
              </a:spcAft>
              <a:buNone/>
            </a:pPr>
            <a:r>
              <a:rPr lang="en-US" sz="1800"/>
              <a:t>   - Communication: Nodes exchange PING/PONG and QUERY/QUERYHIT messages.</a:t>
            </a:r>
            <a:endParaRPr sz="1800"/>
          </a:p>
          <a:p>
            <a:pPr indent="0" lvl="0" marL="0" rtl="0" algn="l">
              <a:spcBef>
                <a:spcPts val="592"/>
              </a:spcBef>
              <a:spcAft>
                <a:spcPts val="1200"/>
              </a:spcAft>
              <a:buNone/>
            </a:pPr>
            <a:r>
              <a:rPr lang="en-US" sz="1800"/>
              <a:t>   - File Sharing: Nodes request and transfer files based on the QUERYHIT responses.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Node Discovery &amp; Communication</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600"/>
              <a:t>1. Bootstrap Server: The first node to be run. It helps new nodes discover the network.</a:t>
            </a:r>
            <a:endParaRPr sz="1600"/>
          </a:p>
          <a:p>
            <a:pPr indent="0" lvl="0" marL="0" rtl="0" algn="l">
              <a:spcBef>
                <a:spcPts val="0"/>
              </a:spcBef>
              <a:spcAft>
                <a:spcPts val="0"/>
              </a:spcAft>
              <a:buNone/>
            </a:pPr>
            <a:r>
              <a:t/>
            </a:r>
            <a:endParaRPr sz="1600"/>
          </a:p>
          <a:p>
            <a:pPr indent="0" lvl="0" marL="0" rtl="0" algn="l">
              <a:spcBef>
                <a:spcPts val="544"/>
              </a:spcBef>
              <a:spcAft>
                <a:spcPts val="0"/>
              </a:spcAft>
              <a:buNone/>
            </a:pPr>
            <a:r>
              <a:rPr lang="en-US" sz="1600"/>
              <a:t>2. Node Connection: Nodes connect to the bootstrap server to obtain a random node's IP and port.</a:t>
            </a:r>
            <a:endParaRPr sz="1600"/>
          </a:p>
          <a:p>
            <a:pPr indent="0" lvl="0" marL="0" rtl="0" algn="l">
              <a:spcBef>
                <a:spcPts val="544"/>
              </a:spcBef>
              <a:spcAft>
                <a:spcPts val="0"/>
              </a:spcAft>
              <a:buNone/>
            </a:pPr>
            <a:r>
              <a:t/>
            </a:r>
            <a:endParaRPr sz="1600"/>
          </a:p>
          <a:p>
            <a:pPr indent="0" lvl="0" marL="0" rtl="0" algn="l">
              <a:spcBef>
                <a:spcPts val="544"/>
              </a:spcBef>
              <a:spcAft>
                <a:spcPts val="0"/>
              </a:spcAft>
              <a:buNone/>
            </a:pPr>
            <a:r>
              <a:rPr lang="en-US" sz="1600"/>
              <a:t>3. PING/PONG Mechanism: Nodes use PING messages to discover other nodes in the network. Nodes that receive PING respond with PONG messages, which helps ensure the network's connectivity.</a:t>
            </a:r>
            <a:endParaRPr sz="1600"/>
          </a:p>
          <a:p>
            <a:pPr indent="0" lvl="0" marL="0" rtl="0" algn="l">
              <a:spcBef>
                <a:spcPts val="544"/>
              </a:spcBef>
              <a:spcAft>
                <a:spcPts val="0"/>
              </a:spcAft>
              <a:buNone/>
            </a:pPr>
            <a:r>
              <a:t/>
            </a:r>
            <a:endParaRPr sz="1600"/>
          </a:p>
          <a:p>
            <a:pPr indent="0" lvl="0" marL="0" rtl="0" algn="l">
              <a:spcBef>
                <a:spcPts val="544"/>
              </a:spcBef>
              <a:spcAft>
                <a:spcPts val="1200"/>
              </a:spcAft>
              <a:buNone/>
            </a:pPr>
            <a:r>
              <a:rPr lang="en-US" sz="1600"/>
              <a:t>4. Flooding: Both PING and QUERY messages are flooded across the network, ensuring all reachable nodes are informed and able to respond.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a57775093_0_547"/>
          <p:cNvSpPr/>
          <p:nvPr/>
        </p:nvSpPr>
        <p:spPr>
          <a:xfrm>
            <a:off x="5345525" y="400200"/>
            <a:ext cx="2870700" cy="33531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g31a57775093_0_547"/>
          <p:cNvSpPr/>
          <p:nvPr/>
        </p:nvSpPr>
        <p:spPr>
          <a:xfrm>
            <a:off x="1278425" y="2675325"/>
            <a:ext cx="6937800" cy="40803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g31a57775093_0_547"/>
          <p:cNvSpPr/>
          <p:nvPr/>
        </p:nvSpPr>
        <p:spPr>
          <a:xfrm>
            <a:off x="2335200" y="630000"/>
            <a:ext cx="1275900" cy="1275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Lato"/>
                <a:ea typeface="Lato"/>
                <a:cs typeface="Lato"/>
                <a:sym typeface="Lato"/>
              </a:rPr>
              <a:t>Bootstrap Server</a:t>
            </a:r>
            <a:endParaRPr b="1">
              <a:latin typeface="Lato"/>
              <a:ea typeface="Lato"/>
              <a:cs typeface="Lato"/>
              <a:sym typeface="Lato"/>
            </a:endParaRPr>
          </a:p>
        </p:txBody>
      </p:sp>
      <p:sp>
        <p:nvSpPr>
          <p:cNvPr id="120" name="Google Shape;120;g31a57775093_0_547"/>
          <p:cNvSpPr/>
          <p:nvPr/>
        </p:nvSpPr>
        <p:spPr>
          <a:xfrm>
            <a:off x="6142925" y="629950"/>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New node</a:t>
            </a:r>
            <a:endParaRPr>
              <a:latin typeface="Lato"/>
              <a:ea typeface="Lato"/>
              <a:cs typeface="Lato"/>
              <a:sym typeface="Lato"/>
            </a:endParaRPr>
          </a:p>
        </p:txBody>
      </p:sp>
      <p:sp>
        <p:nvSpPr>
          <p:cNvPr id="121" name="Google Shape;121;g31a57775093_0_547"/>
          <p:cNvSpPr/>
          <p:nvPr/>
        </p:nvSpPr>
        <p:spPr>
          <a:xfrm>
            <a:off x="6593975" y="5160350"/>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6</a:t>
            </a:r>
            <a:endParaRPr>
              <a:latin typeface="Lato"/>
              <a:ea typeface="Lato"/>
              <a:cs typeface="Lato"/>
              <a:sym typeface="Lato"/>
            </a:endParaRPr>
          </a:p>
        </p:txBody>
      </p:sp>
      <p:sp>
        <p:nvSpPr>
          <p:cNvPr id="122" name="Google Shape;122;g31a57775093_0_547"/>
          <p:cNvSpPr/>
          <p:nvPr/>
        </p:nvSpPr>
        <p:spPr>
          <a:xfrm>
            <a:off x="4140950" y="2994825"/>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2</a:t>
            </a:r>
            <a:endParaRPr>
              <a:latin typeface="Lato"/>
              <a:ea typeface="Lato"/>
              <a:cs typeface="Lato"/>
              <a:sym typeface="Lato"/>
            </a:endParaRPr>
          </a:p>
        </p:txBody>
      </p:sp>
      <p:sp>
        <p:nvSpPr>
          <p:cNvPr id="123" name="Google Shape;123;g31a57775093_0_547"/>
          <p:cNvSpPr/>
          <p:nvPr/>
        </p:nvSpPr>
        <p:spPr>
          <a:xfrm>
            <a:off x="6593975" y="2994825"/>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3</a:t>
            </a:r>
            <a:endParaRPr>
              <a:latin typeface="Lato"/>
              <a:ea typeface="Lato"/>
              <a:cs typeface="Lato"/>
              <a:sym typeface="Lato"/>
            </a:endParaRPr>
          </a:p>
        </p:txBody>
      </p:sp>
      <p:sp>
        <p:nvSpPr>
          <p:cNvPr id="124" name="Google Shape;124;g31a57775093_0_547"/>
          <p:cNvSpPr/>
          <p:nvPr/>
        </p:nvSpPr>
        <p:spPr>
          <a:xfrm>
            <a:off x="4140950" y="5160350"/>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5</a:t>
            </a:r>
            <a:endParaRPr>
              <a:latin typeface="Lato"/>
              <a:ea typeface="Lato"/>
              <a:cs typeface="Lato"/>
              <a:sym typeface="Lato"/>
            </a:endParaRPr>
          </a:p>
        </p:txBody>
      </p:sp>
      <p:sp>
        <p:nvSpPr>
          <p:cNvPr id="125" name="Google Shape;125;g31a57775093_0_547"/>
          <p:cNvSpPr/>
          <p:nvPr/>
        </p:nvSpPr>
        <p:spPr>
          <a:xfrm>
            <a:off x="1687925" y="5160350"/>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4</a:t>
            </a:r>
            <a:endParaRPr>
              <a:latin typeface="Lato"/>
              <a:ea typeface="Lato"/>
              <a:cs typeface="Lato"/>
              <a:sym typeface="Lato"/>
            </a:endParaRPr>
          </a:p>
        </p:txBody>
      </p:sp>
      <p:sp>
        <p:nvSpPr>
          <p:cNvPr id="126" name="Google Shape;126;g31a57775093_0_547"/>
          <p:cNvSpPr/>
          <p:nvPr/>
        </p:nvSpPr>
        <p:spPr>
          <a:xfrm>
            <a:off x="1687925" y="2994825"/>
            <a:ext cx="1275900" cy="1275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1</a:t>
            </a:r>
            <a:endParaRPr>
              <a:latin typeface="Lato"/>
              <a:ea typeface="Lato"/>
              <a:cs typeface="Lato"/>
              <a:sym typeface="Lato"/>
            </a:endParaRPr>
          </a:p>
        </p:txBody>
      </p:sp>
      <p:cxnSp>
        <p:nvCxnSpPr>
          <p:cNvPr id="127" name="Google Shape;127;g31a57775093_0_547"/>
          <p:cNvCxnSpPr>
            <a:stCxn id="126" idx="5"/>
            <a:endCxn id="124" idx="1"/>
          </p:cNvCxnSpPr>
          <p:nvPr/>
        </p:nvCxnSpPr>
        <p:spPr>
          <a:xfrm>
            <a:off x="2776974" y="4083874"/>
            <a:ext cx="1550700" cy="1263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g31a57775093_0_547"/>
          <p:cNvCxnSpPr>
            <a:stCxn id="124" idx="7"/>
            <a:endCxn id="123" idx="3"/>
          </p:cNvCxnSpPr>
          <p:nvPr/>
        </p:nvCxnSpPr>
        <p:spPr>
          <a:xfrm flipH="1" rot="10800000">
            <a:off x="5229999" y="4083901"/>
            <a:ext cx="1550700" cy="12633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g31a57775093_0_547"/>
          <p:cNvCxnSpPr>
            <a:stCxn id="122" idx="4"/>
            <a:endCxn id="124" idx="0"/>
          </p:cNvCxnSpPr>
          <p:nvPr/>
        </p:nvCxnSpPr>
        <p:spPr>
          <a:xfrm>
            <a:off x="4778900" y="4270725"/>
            <a:ext cx="0" cy="8895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g31a57775093_0_547"/>
          <p:cNvCxnSpPr>
            <a:stCxn id="124" idx="2"/>
            <a:endCxn id="125" idx="6"/>
          </p:cNvCxnSpPr>
          <p:nvPr/>
        </p:nvCxnSpPr>
        <p:spPr>
          <a:xfrm rot="10800000">
            <a:off x="2963750" y="5798300"/>
            <a:ext cx="1177200" cy="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g31a57775093_0_547"/>
          <p:cNvCxnSpPr>
            <a:stCxn id="125" idx="7"/>
            <a:endCxn id="122" idx="3"/>
          </p:cNvCxnSpPr>
          <p:nvPr/>
        </p:nvCxnSpPr>
        <p:spPr>
          <a:xfrm flipH="1" rot="10800000">
            <a:off x="2776974" y="4083901"/>
            <a:ext cx="1550700" cy="12633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g31a57775093_0_547"/>
          <p:cNvCxnSpPr>
            <a:stCxn id="122" idx="5"/>
            <a:endCxn id="121" idx="1"/>
          </p:cNvCxnSpPr>
          <p:nvPr/>
        </p:nvCxnSpPr>
        <p:spPr>
          <a:xfrm>
            <a:off x="5229999" y="4083874"/>
            <a:ext cx="1550700" cy="12633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g31a57775093_0_547"/>
          <p:cNvCxnSpPr>
            <a:stCxn id="121" idx="0"/>
            <a:endCxn id="123" idx="4"/>
          </p:cNvCxnSpPr>
          <p:nvPr/>
        </p:nvCxnSpPr>
        <p:spPr>
          <a:xfrm rot="10800000">
            <a:off x="7231925" y="4270850"/>
            <a:ext cx="0" cy="8895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g31a57775093_0_547"/>
          <p:cNvCxnSpPr>
            <a:stCxn id="121" idx="2"/>
            <a:endCxn id="126" idx="6"/>
          </p:cNvCxnSpPr>
          <p:nvPr/>
        </p:nvCxnSpPr>
        <p:spPr>
          <a:xfrm rot="10800000">
            <a:off x="2963975" y="3632900"/>
            <a:ext cx="3630000" cy="21654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g31a57775093_0_547"/>
          <p:cNvCxnSpPr>
            <a:stCxn id="126" idx="4"/>
            <a:endCxn id="125" idx="0"/>
          </p:cNvCxnSpPr>
          <p:nvPr/>
        </p:nvCxnSpPr>
        <p:spPr>
          <a:xfrm>
            <a:off x="2325875" y="4270725"/>
            <a:ext cx="0" cy="8895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g31a57775093_0_547"/>
          <p:cNvCxnSpPr/>
          <p:nvPr/>
        </p:nvCxnSpPr>
        <p:spPr>
          <a:xfrm rot="10800000">
            <a:off x="3687513" y="1108450"/>
            <a:ext cx="2379000" cy="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g31a57775093_0_547"/>
          <p:cNvSpPr txBox="1"/>
          <p:nvPr/>
        </p:nvSpPr>
        <p:spPr>
          <a:xfrm>
            <a:off x="4430875" y="706200"/>
            <a:ext cx="73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accent1"/>
                </a:solidFill>
                <a:latin typeface="Lato"/>
                <a:ea typeface="Lato"/>
                <a:cs typeface="Lato"/>
                <a:sym typeface="Lato"/>
              </a:rPr>
              <a:t>Join</a:t>
            </a:r>
            <a:endParaRPr b="1" sz="1500">
              <a:solidFill>
                <a:schemeClr val="accent1"/>
              </a:solidFill>
              <a:latin typeface="Lato"/>
              <a:ea typeface="Lato"/>
              <a:cs typeface="Lato"/>
              <a:sym typeface="Lato"/>
            </a:endParaRPr>
          </a:p>
        </p:txBody>
      </p:sp>
      <p:cxnSp>
        <p:nvCxnSpPr>
          <p:cNvPr id="138" name="Google Shape;138;g31a57775093_0_547"/>
          <p:cNvCxnSpPr/>
          <p:nvPr/>
        </p:nvCxnSpPr>
        <p:spPr>
          <a:xfrm>
            <a:off x="3687513" y="1321100"/>
            <a:ext cx="2379000" cy="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g31a57775093_0_547"/>
          <p:cNvSpPr txBox="1"/>
          <p:nvPr/>
        </p:nvSpPr>
        <p:spPr>
          <a:xfrm>
            <a:off x="3687513" y="1382500"/>
            <a:ext cx="237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accent1"/>
                </a:solidFill>
                <a:latin typeface="Lato"/>
                <a:ea typeface="Lato"/>
                <a:cs typeface="Lato"/>
                <a:sym typeface="Lato"/>
              </a:rPr>
              <a:t>LIst of random peers to connect to (Eg:, 2,3)</a:t>
            </a:r>
            <a:endParaRPr b="1" sz="1500">
              <a:solidFill>
                <a:schemeClr val="accent1"/>
              </a:solidFill>
              <a:latin typeface="Lato"/>
              <a:ea typeface="Lato"/>
              <a:cs typeface="Lato"/>
              <a:sym typeface="Lato"/>
            </a:endParaRPr>
          </a:p>
        </p:txBody>
      </p:sp>
      <p:cxnSp>
        <p:nvCxnSpPr>
          <p:cNvPr id="140" name="Google Shape;140;g31a57775093_0_547"/>
          <p:cNvCxnSpPr>
            <a:stCxn id="120" idx="3"/>
            <a:endCxn id="122" idx="7"/>
          </p:cNvCxnSpPr>
          <p:nvPr/>
        </p:nvCxnSpPr>
        <p:spPr>
          <a:xfrm flipH="1">
            <a:off x="5229976" y="1718999"/>
            <a:ext cx="1099800" cy="14628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g31a57775093_0_547"/>
          <p:cNvCxnSpPr>
            <a:stCxn id="120" idx="5"/>
            <a:endCxn id="123" idx="0"/>
          </p:cNvCxnSpPr>
          <p:nvPr/>
        </p:nvCxnSpPr>
        <p:spPr>
          <a:xfrm>
            <a:off x="7231974" y="1718999"/>
            <a:ext cx="0" cy="12759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g31a57775093_0_54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143" name="Google Shape;143;g31a57775093_0_547"/>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144" name="Google Shape;144;g31a57775093_0_547"/>
          <p:cNvSpPr txBox="1"/>
          <p:nvPr/>
        </p:nvSpPr>
        <p:spPr>
          <a:xfrm>
            <a:off x="7079200" y="1868988"/>
            <a:ext cx="73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accent1"/>
                </a:solidFill>
                <a:latin typeface="Lato"/>
                <a:ea typeface="Lato"/>
                <a:cs typeface="Lato"/>
                <a:sym typeface="Lato"/>
              </a:rPr>
              <a:t>Ping</a:t>
            </a:r>
            <a:endParaRPr b="1" sz="1500">
              <a:solidFill>
                <a:schemeClr val="accent1"/>
              </a:solidFill>
              <a:latin typeface="Lato"/>
              <a:ea typeface="Lato"/>
              <a:cs typeface="Lato"/>
              <a:sym typeface="Lato"/>
            </a:endParaRPr>
          </a:p>
        </p:txBody>
      </p:sp>
      <p:cxnSp>
        <p:nvCxnSpPr>
          <p:cNvPr id="145" name="Google Shape;145;g31a57775093_0_547"/>
          <p:cNvCxnSpPr>
            <a:stCxn id="124" idx="6"/>
            <a:endCxn id="120" idx="4"/>
          </p:cNvCxnSpPr>
          <p:nvPr/>
        </p:nvCxnSpPr>
        <p:spPr>
          <a:xfrm flipH="1" rot="10800000">
            <a:off x="5416850" y="1905800"/>
            <a:ext cx="1364100" cy="38925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g31a57775093_0_547"/>
          <p:cNvSpPr txBox="1"/>
          <p:nvPr/>
        </p:nvSpPr>
        <p:spPr>
          <a:xfrm>
            <a:off x="5410125" y="1868988"/>
            <a:ext cx="739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accent1"/>
                </a:solidFill>
                <a:latin typeface="Lato"/>
                <a:ea typeface="Lato"/>
                <a:cs typeface="Lato"/>
                <a:sym typeface="Lato"/>
              </a:rPr>
              <a:t>Ping</a:t>
            </a:r>
            <a:endParaRPr b="1" sz="1500">
              <a:solidFill>
                <a:schemeClr val="accent1"/>
              </a:solidFill>
              <a:latin typeface="Lato"/>
              <a:ea typeface="Lato"/>
              <a:cs typeface="Lato"/>
              <a:sym typeface="Lato"/>
            </a:endParaRPr>
          </a:p>
        </p:txBody>
      </p:sp>
      <p:cxnSp>
        <p:nvCxnSpPr>
          <p:cNvPr id="147" name="Google Shape;147;g31a57775093_0_547"/>
          <p:cNvCxnSpPr>
            <a:stCxn id="122" idx="6"/>
            <a:endCxn id="120" idx="4"/>
          </p:cNvCxnSpPr>
          <p:nvPr/>
        </p:nvCxnSpPr>
        <p:spPr>
          <a:xfrm flipH="1" rot="10800000">
            <a:off x="5416850" y="1905975"/>
            <a:ext cx="1364100" cy="172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9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2900"/>
                            </p:stCondLst>
                            <p:childTnLst>
                              <p:par>
                                <p:cTn fill="hold" nodeType="after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8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par>
                          <p:cTn fill="hold">
                            <p:stCondLst>
                              <p:cond delay="5700"/>
                            </p:stCondLst>
                            <p:childTnLst>
                              <p:par>
                                <p:cTn fill="hold" nodeType="after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childTnLst>
                          </p:cTn>
                        </p:par>
                        <p:par>
                          <p:cTn fill="hold">
                            <p:stCondLst>
                              <p:cond delay="57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2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par>
                          <p:cTn fill="hold">
                            <p:stCondLst>
                              <p:cond delay="8200"/>
                            </p:stCondLst>
                            <p:childTnLst>
                              <p:par>
                                <p:cTn fill="hold" nodeType="afterEffect" presetClass="exit" presetID="1" presetSubtype="0">
                                  <p:stCondLst>
                                    <p:cond delay="0"/>
                                  </p:stCondLst>
                                  <p:childTnLst>
                                    <p:set>
                                      <p:cBhvr>
                                        <p:cTn dur="1" fill="hold">
                                          <p:stCondLst>
                                            <p:cond delay="0"/>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6"/>
                                        </p:tgtEl>
                                        <p:attrNameLst>
                                          <p:attrName>style.visibility</p:attrName>
                                        </p:attrNameLst>
                                      </p:cBhvr>
                                      <p:to>
                                        <p:strVal val="hidden"/>
                                      </p:to>
                                    </p:set>
                                  </p:childTnLst>
                                </p:cTn>
                              </p:par>
                            </p:childTnLst>
                          </p:cTn>
                        </p:par>
                        <p:par>
                          <p:cTn fill="hold">
                            <p:stCondLst>
                              <p:cond delay="8200"/>
                            </p:stCondLst>
                            <p:childTnLst>
                              <p:par>
                                <p:cTn fill="hold" nodeType="after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File Request &amp; Transfer</a:t>
            </a:r>
            <a:endParaRPr/>
          </a:p>
        </p:txBody>
      </p:sp>
      <p:sp>
        <p:nvSpPr>
          <p:cNvPr id="153" name="Google Shape;15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600"/>
              <a:t>1. QUERY Mechanism: If a node needs a file, it sends out a QUERY message, which is flooded through the network.</a:t>
            </a:r>
            <a:endParaRPr sz="1600"/>
          </a:p>
          <a:p>
            <a:pPr indent="0" lvl="0" marL="0" rtl="0" algn="l">
              <a:spcBef>
                <a:spcPts val="0"/>
              </a:spcBef>
              <a:spcAft>
                <a:spcPts val="0"/>
              </a:spcAft>
              <a:buNone/>
            </a:pPr>
            <a:r>
              <a:t/>
            </a:r>
            <a:endParaRPr sz="1600"/>
          </a:p>
          <a:p>
            <a:pPr indent="0" lvl="0" marL="0" rtl="0" algn="l">
              <a:spcBef>
                <a:spcPts val="544"/>
              </a:spcBef>
              <a:spcAft>
                <a:spcPts val="0"/>
              </a:spcAft>
              <a:buNone/>
            </a:pPr>
            <a:r>
              <a:rPr lang="en-US" sz="1600"/>
              <a:t>2. QUERYHIT: Nodes that have the requested file respond with QUERYHIT messages.</a:t>
            </a:r>
            <a:endParaRPr sz="1600"/>
          </a:p>
          <a:p>
            <a:pPr indent="0" lvl="0" marL="0" rtl="0" algn="l">
              <a:spcBef>
                <a:spcPts val="544"/>
              </a:spcBef>
              <a:spcAft>
                <a:spcPts val="0"/>
              </a:spcAft>
              <a:buNone/>
            </a:pPr>
            <a:r>
              <a:t/>
            </a:r>
            <a:endParaRPr sz="1600"/>
          </a:p>
          <a:p>
            <a:pPr indent="0" lvl="0" marL="0" rtl="0" algn="l">
              <a:spcBef>
                <a:spcPts val="544"/>
              </a:spcBef>
              <a:spcAft>
                <a:spcPts val="0"/>
              </a:spcAft>
              <a:buNone/>
            </a:pPr>
            <a:r>
              <a:rPr lang="en-US" sz="1600"/>
              <a:t>3. File Selection: After receiving QUERYHITs, the requesting node selects the peer with the highest bandwidth to transfer the file.</a:t>
            </a:r>
            <a:endParaRPr sz="1600"/>
          </a:p>
          <a:p>
            <a:pPr indent="0" lvl="0" marL="0" rtl="0" algn="l">
              <a:spcBef>
                <a:spcPts val="544"/>
              </a:spcBef>
              <a:spcAft>
                <a:spcPts val="0"/>
              </a:spcAft>
              <a:buNone/>
            </a:pPr>
            <a:r>
              <a:t/>
            </a:r>
            <a:endParaRPr sz="1600"/>
          </a:p>
          <a:p>
            <a:pPr indent="0" lvl="0" marL="0" rtl="0" algn="l">
              <a:spcBef>
                <a:spcPts val="544"/>
              </a:spcBef>
              <a:spcAft>
                <a:spcPts val="1200"/>
              </a:spcAft>
              <a:buNone/>
            </a:pPr>
            <a:r>
              <a:rPr lang="en-US" sz="1600"/>
              <a:t>4. File Transfer: The selected peer begins transferring the requested file to the requesting node.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a57775093_0_594"/>
          <p:cNvSpPr/>
          <p:nvPr/>
        </p:nvSpPr>
        <p:spPr>
          <a:xfrm>
            <a:off x="321625" y="855925"/>
            <a:ext cx="8492700" cy="50901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g31a57775093_0_594"/>
          <p:cNvSpPr/>
          <p:nvPr/>
        </p:nvSpPr>
        <p:spPr>
          <a:xfrm>
            <a:off x="6828561" y="3956092"/>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6</a:t>
            </a:r>
            <a:endParaRPr>
              <a:latin typeface="Lato"/>
              <a:ea typeface="Lato"/>
              <a:cs typeface="Lato"/>
              <a:sym typeface="Lato"/>
            </a:endParaRPr>
          </a:p>
        </p:txBody>
      </p:sp>
      <p:sp>
        <p:nvSpPr>
          <p:cNvPr id="160" name="Google Shape;160;g31a57775093_0_594"/>
          <p:cNvSpPr/>
          <p:nvPr/>
        </p:nvSpPr>
        <p:spPr>
          <a:xfrm>
            <a:off x="3825734" y="1254514"/>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2</a:t>
            </a:r>
            <a:endParaRPr>
              <a:latin typeface="Lato"/>
              <a:ea typeface="Lato"/>
              <a:cs typeface="Lato"/>
              <a:sym typeface="Lato"/>
            </a:endParaRPr>
          </a:p>
        </p:txBody>
      </p:sp>
      <p:sp>
        <p:nvSpPr>
          <p:cNvPr id="161" name="Google Shape;161;g31a57775093_0_594"/>
          <p:cNvSpPr/>
          <p:nvPr/>
        </p:nvSpPr>
        <p:spPr>
          <a:xfrm>
            <a:off x="6828561" y="1254514"/>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3</a:t>
            </a:r>
            <a:endParaRPr>
              <a:latin typeface="Lato"/>
              <a:ea typeface="Lato"/>
              <a:cs typeface="Lato"/>
              <a:sym typeface="Lato"/>
            </a:endParaRPr>
          </a:p>
        </p:txBody>
      </p:sp>
      <p:sp>
        <p:nvSpPr>
          <p:cNvPr id="162" name="Google Shape;162;g31a57775093_0_594"/>
          <p:cNvSpPr/>
          <p:nvPr/>
        </p:nvSpPr>
        <p:spPr>
          <a:xfrm>
            <a:off x="3825734" y="3956092"/>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5</a:t>
            </a:r>
            <a:endParaRPr>
              <a:latin typeface="Lato"/>
              <a:ea typeface="Lato"/>
              <a:cs typeface="Lato"/>
              <a:sym typeface="Lato"/>
            </a:endParaRPr>
          </a:p>
        </p:txBody>
      </p:sp>
      <p:sp>
        <p:nvSpPr>
          <p:cNvPr id="163" name="Google Shape;163;g31a57775093_0_594"/>
          <p:cNvSpPr/>
          <p:nvPr/>
        </p:nvSpPr>
        <p:spPr>
          <a:xfrm>
            <a:off x="822907" y="3956092"/>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4</a:t>
            </a:r>
            <a:endParaRPr>
              <a:latin typeface="Lato"/>
              <a:ea typeface="Lato"/>
              <a:cs typeface="Lato"/>
              <a:sym typeface="Lato"/>
            </a:endParaRPr>
          </a:p>
        </p:txBody>
      </p:sp>
      <p:sp>
        <p:nvSpPr>
          <p:cNvPr id="164" name="Google Shape;164;g31a57775093_0_594"/>
          <p:cNvSpPr/>
          <p:nvPr/>
        </p:nvSpPr>
        <p:spPr>
          <a:xfrm>
            <a:off x="822907" y="1254514"/>
            <a:ext cx="1561800" cy="1591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Lato"/>
                <a:ea typeface="Lato"/>
                <a:cs typeface="Lato"/>
                <a:sym typeface="Lato"/>
              </a:rPr>
              <a:t>1</a:t>
            </a:r>
            <a:endParaRPr>
              <a:latin typeface="Lato"/>
              <a:ea typeface="Lato"/>
              <a:cs typeface="Lato"/>
              <a:sym typeface="Lato"/>
            </a:endParaRPr>
          </a:p>
        </p:txBody>
      </p:sp>
      <p:cxnSp>
        <p:nvCxnSpPr>
          <p:cNvPr id="165" name="Google Shape;165;g31a57775093_0_594"/>
          <p:cNvCxnSpPr>
            <a:stCxn id="164" idx="5"/>
            <a:endCxn id="162" idx="1"/>
          </p:cNvCxnSpPr>
          <p:nvPr/>
        </p:nvCxnSpPr>
        <p:spPr>
          <a:xfrm>
            <a:off x="2155987" y="2613200"/>
            <a:ext cx="1898400" cy="15759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g31a57775093_0_594"/>
          <p:cNvCxnSpPr>
            <a:stCxn id="162" idx="7"/>
            <a:endCxn id="161" idx="3"/>
          </p:cNvCxnSpPr>
          <p:nvPr/>
        </p:nvCxnSpPr>
        <p:spPr>
          <a:xfrm flipH="1" rot="10800000">
            <a:off x="5158814" y="2613306"/>
            <a:ext cx="1898400" cy="15759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g31a57775093_0_594"/>
          <p:cNvCxnSpPr>
            <a:stCxn id="160" idx="4"/>
            <a:endCxn id="162" idx="0"/>
          </p:cNvCxnSpPr>
          <p:nvPr/>
        </p:nvCxnSpPr>
        <p:spPr>
          <a:xfrm>
            <a:off x="4606634" y="2846314"/>
            <a:ext cx="0" cy="11097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g31a57775093_0_594"/>
          <p:cNvCxnSpPr>
            <a:stCxn id="162" idx="2"/>
            <a:endCxn id="163" idx="6"/>
          </p:cNvCxnSpPr>
          <p:nvPr/>
        </p:nvCxnSpPr>
        <p:spPr>
          <a:xfrm rot="10800000">
            <a:off x="2384834" y="4751992"/>
            <a:ext cx="14409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g31a57775093_0_594"/>
          <p:cNvCxnSpPr>
            <a:stCxn id="163" idx="7"/>
            <a:endCxn id="160" idx="3"/>
          </p:cNvCxnSpPr>
          <p:nvPr/>
        </p:nvCxnSpPr>
        <p:spPr>
          <a:xfrm flipH="1" rot="10800000">
            <a:off x="2155987" y="2613306"/>
            <a:ext cx="1898400" cy="15759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g31a57775093_0_594"/>
          <p:cNvCxnSpPr>
            <a:stCxn id="160" idx="5"/>
            <a:endCxn id="159" idx="1"/>
          </p:cNvCxnSpPr>
          <p:nvPr/>
        </p:nvCxnSpPr>
        <p:spPr>
          <a:xfrm>
            <a:off x="5158814" y="2613200"/>
            <a:ext cx="1898400" cy="1575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g31a57775093_0_594"/>
          <p:cNvCxnSpPr>
            <a:stCxn id="159" idx="0"/>
            <a:endCxn id="161" idx="4"/>
          </p:cNvCxnSpPr>
          <p:nvPr/>
        </p:nvCxnSpPr>
        <p:spPr>
          <a:xfrm rot="10800000">
            <a:off x="7609461" y="2846392"/>
            <a:ext cx="0" cy="11097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g31a57775093_0_594"/>
          <p:cNvCxnSpPr>
            <a:stCxn id="159" idx="2"/>
            <a:endCxn id="164" idx="6"/>
          </p:cNvCxnSpPr>
          <p:nvPr/>
        </p:nvCxnSpPr>
        <p:spPr>
          <a:xfrm rot="10800000">
            <a:off x="2384661" y="2050492"/>
            <a:ext cx="4443900" cy="27015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g31a57775093_0_594"/>
          <p:cNvCxnSpPr>
            <a:stCxn id="164" idx="4"/>
            <a:endCxn id="163" idx="0"/>
          </p:cNvCxnSpPr>
          <p:nvPr/>
        </p:nvCxnSpPr>
        <p:spPr>
          <a:xfrm>
            <a:off x="1603807" y="2846314"/>
            <a:ext cx="0" cy="11097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g31a57775093_0_594"/>
          <p:cNvSpPr/>
          <p:nvPr/>
        </p:nvSpPr>
        <p:spPr>
          <a:xfrm>
            <a:off x="822900" y="164725"/>
            <a:ext cx="2595600" cy="6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Lato"/>
                <a:ea typeface="Lato"/>
                <a:cs typeface="Lato"/>
                <a:sym typeface="Lato"/>
              </a:rPr>
              <a:t>Node1: Find File1 (TTL = 2)</a:t>
            </a:r>
            <a:endParaRPr b="1">
              <a:latin typeface="Lato"/>
              <a:ea typeface="Lato"/>
              <a:cs typeface="Lato"/>
              <a:sym typeface="Lato"/>
            </a:endParaRPr>
          </a:p>
        </p:txBody>
      </p:sp>
      <p:sp>
        <p:nvSpPr>
          <p:cNvPr id="175" name="Google Shape;175;g31a57775093_0_594"/>
          <p:cNvSpPr txBox="1"/>
          <p:nvPr/>
        </p:nvSpPr>
        <p:spPr>
          <a:xfrm>
            <a:off x="447025" y="3208763"/>
            <a:ext cx="1156500" cy="5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ato"/>
                <a:ea typeface="Lato"/>
                <a:cs typeface="Lato"/>
                <a:sym typeface="Lato"/>
              </a:rPr>
              <a:t>Query File1, ttl=2</a:t>
            </a:r>
            <a:endParaRPr sz="1300">
              <a:latin typeface="Lato"/>
              <a:ea typeface="Lato"/>
              <a:cs typeface="Lato"/>
              <a:sym typeface="Lato"/>
            </a:endParaRPr>
          </a:p>
        </p:txBody>
      </p:sp>
      <p:sp>
        <p:nvSpPr>
          <p:cNvPr id="176" name="Google Shape;176;g31a57775093_0_594"/>
          <p:cNvSpPr txBox="1"/>
          <p:nvPr/>
        </p:nvSpPr>
        <p:spPr>
          <a:xfrm>
            <a:off x="2136538" y="2846238"/>
            <a:ext cx="1156500" cy="5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ato"/>
                <a:ea typeface="Lato"/>
                <a:cs typeface="Lato"/>
                <a:sym typeface="Lato"/>
              </a:rPr>
              <a:t>Query File1, ttl=2</a:t>
            </a:r>
            <a:endParaRPr sz="1300">
              <a:latin typeface="Lato"/>
              <a:ea typeface="Lato"/>
              <a:cs typeface="Lato"/>
              <a:sym typeface="Lato"/>
            </a:endParaRPr>
          </a:p>
        </p:txBody>
      </p:sp>
      <p:sp>
        <p:nvSpPr>
          <p:cNvPr id="177" name="Google Shape;177;g31a57775093_0_594"/>
          <p:cNvSpPr txBox="1"/>
          <p:nvPr/>
        </p:nvSpPr>
        <p:spPr>
          <a:xfrm>
            <a:off x="2316363" y="3604188"/>
            <a:ext cx="1156500" cy="5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ato"/>
                <a:ea typeface="Lato"/>
                <a:cs typeface="Lato"/>
                <a:sym typeface="Lato"/>
              </a:rPr>
              <a:t>Query File1, ttl=1</a:t>
            </a:r>
            <a:endParaRPr sz="1300">
              <a:latin typeface="Lato"/>
              <a:ea typeface="Lato"/>
              <a:cs typeface="Lato"/>
              <a:sym typeface="Lato"/>
            </a:endParaRPr>
          </a:p>
        </p:txBody>
      </p:sp>
      <p:cxnSp>
        <p:nvCxnSpPr>
          <p:cNvPr id="178" name="Google Shape;178;g31a57775093_0_594"/>
          <p:cNvCxnSpPr>
            <a:stCxn id="163" idx="7"/>
            <a:endCxn id="161" idx="2"/>
          </p:cNvCxnSpPr>
          <p:nvPr/>
        </p:nvCxnSpPr>
        <p:spPr>
          <a:xfrm flipH="1" rot="10800000">
            <a:off x="2155987" y="2050506"/>
            <a:ext cx="4672500" cy="21387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g31a57775093_0_594"/>
          <p:cNvCxnSpPr>
            <a:stCxn id="163" idx="1"/>
            <a:endCxn id="164" idx="3"/>
          </p:cNvCxnSpPr>
          <p:nvPr/>
        </p:nvCxnSpPr>
        <p:spPr>
          <a:xfrm rot="10800000">
            <a:off x="1051627" y="2613306"/>
            <a:ext cx="0" cy="15759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g31a57775093_0_594"/>
          <p:cNvSpPr txBox="1"/>
          <p:nvPr/>
        </p:nvSpPr>
        <p:spPr>
          <a:xfrm>
            <a:off x="321625" y="3019188"/>
            <a:ext cx="11565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ato"/>
                <a:ea typeface="Lato"/>
                <a:cs typeface="Lato"/>
                <a:sym typeface="Lato"/>
              </a:rPr>
              <a:t>Queryhit</a:t>
            </a:r>
            <a:endParaRPr sz="1300">
              <a:latin typeface="Lato"/>
              <a:ea typeface="Lato"/>
              <a:cs typeface="Lato"/>
              <a:sym typeface="Lato"/>
            </a:endParaRPr>
          </a:p>
        </p:txBody>
      </p:sp>
      <p:cxnSp>
        <p:nvCxnSpPr>
          <p:cNvPr id="181" name="Google Shape;181;g31a57775093_0_594"/>
          <p:cNvCxnSpPr>
            <a:stCxn id="160" idx="2"/>
            <a:endCxn id="164" idx="6"/>
          </p:cNvCxnSpPr>
          <p:nvPr/>
        </p:nvCxnSpPr>
        <p:spPr>
          <a:xfrm rot="10800000">
            <a:off x="2384834" y="2050414"/>
            <a:ext cx="1440900" cy="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g31a57775093_0_594"/>
          <p:cNvSpPr txBox="1"/>
          <p:nvPr/>
        </p:nvSpPr>
        <p:spPr>
          <a:xfrm>
            <a:off x="2526963" y="1618725"/>
            <a:ext cx="1156500" cy="384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ato"/>
                <a:ea typeface="Lato"/>
                <a:cs typeface="Lato"/>
                <a:sym typeface="Lato"/>
              </a:rPr>
              <a:t>Queryhit</a:t>
            </a:r>
            <a:endParaRPr sz="13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2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2500"/>
                                        <p:tgtEl>
                                          <p:spTgt spid="176"/>
                                        </p:tgtEl>
                                      </p:cBhvr>
                                    </p:animEffect>
                                  </p:childTnLst>
                                </p:cTn>
                              </p:par>
                            </p:childTnLst>
                          </p:cTn>
                        </p:par>
                        <p:par>
                          <p:cTn fill="hold">
                            <p:stCondLst>
                              <p:cond delay="2500"/>
                            </p:stCondLst>
                            <p:childTnLst>
                              <p:par>
                                <p:cTn fill="hold" nodeType="afterEffect" presetClass="exit" presetID="1" presetSubtype="0">
                                  <p:stCondLst>
                                    <p:cond delay="0"/>
                                  </p:stCondLst>
                                  <p:childTnLst>
                                    <p:set>
                                      <p:cBhvr>
                                        <p:cTn dur="1" fill="hold">
                                          <p:stCondLst>
                                            <p:cond delay="0"/>
                                          </p:stCondLst>
                                        </p:cTn>
                                        <p:tgtEl>
                                          <p:spTgt spid="1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2500"/>
                                        <p:tgtEl>
                                          <p:spTgt spid="18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par>
                          <p:cTn fill="hold">
                            <p:stCondLst>
                              <p:cond delay="6000"/>
                            </p:stCondLst>
                            <p:childTnLst>
                              <p:par>
                                <p:cTn fill="hold" nodeType="after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9"/>
                                        </p:tgtEl>
                                        <p:attrNameLst>
                                          <p:attrName>style.visibility</p:attrName>
                                        </p:attrNameLst>
                                      </p:cBhvr>
                                      <p:to>
                                        <p:strVal val="hidden"/>
                                      </p:to>
                                    </p:se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25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2500"/>
                                        <p:tgtEl>
                                          <p:spTgt spid="182"/>
                                        </p:tgtEl>
                                      </p:cBhvr>
                                    </p:animEffect>
                                  </p:childTnLst>
                                </p:cTn>
                              </p:par>
                            </p:childTnLst>
                          </p:cTn>
                        </p:par>
                        <p:par>
                          <p:cTn fill="hold">
                            <p:stCondLst>
                              <p:cond delay="9500"/>
                            </p:stCondLst>
                            <p:childTnLst>
                              <p:par>
                                <p:cTn fill="hold" nodeType="afterEffect" presetClass="exit" presetID="1" presetSubtype="0">
                                  <p:stCondLst>
                                    <p:cond delay="0"/>
                                  </p:stCondLst>
                                  <p:childTnLst>
                                    <p:set>
                                      <p:cBhvr>
                                        <p:cTn dur="1" fill="hold">
                                          <p:stCondLst>
                                            <p:cond delay="0"/>
                                          </p:stCondLst>
                                        </p:cTn>
                                        <p:tgtEl>
                                          <p:spTgt spid="1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a57775093_0_634"/>
          <p:cNvSpPr txBox="1"/>
          <p:nvPr>
            <p:ph type="title"/>
          </p:nvPr>
        </p:nvSpPr>
        <p:spPr>
          <a:xfrm>
            <a:off x="457200" y="1417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500">
                <a:solidFill>
                  <a:schemeClr val="dk1"/>
                </a:solidFill>
              </a:rPr>
              <a:t>Future Work</a:t>
            </a:r>
            <a:endParaRPr sz="3500">
              <a:solidFill>
                <a:schemeClr val="dk1"/>
              </a:solidFill>
            </a:endParaRPr>
          </a:p>
        </p:txBody>
      </p:sp>
      <p:sp>
        <p:nvSpPr>
          <p:cNvPr id="188" name="Google Shape;188;g31a57775093_0_634"/>
          <p:cNvSpPr txBox="1"/>
          <p:nvPr>
            <p:ph idx="1" type="body"/>
          </p:nvPr>
        </p:nvSpPr>
        <p:spPr>
          <a:xfrm>
            <a:off x="457200" y="2663475"/>
            <a:ext cx="8229600" cy="1754400"/>
          </a:xfrm>
          <a:prstGeom prst="rect">
            <a:avLst/>
          </a:prstGeom>
        </p:spPr>
        <p:txBody>
          <a:bodyPr anchorCtr="0" anchor="t" bIns="45700" lIns="91425" spcFirstLastPara="1" rIns="91425" wrap="square" tIns="45700">
            <a:normAutofit/>
          </a:bodyPr>
          <a:lstStyle/>
          <a:p>
            <a:pPr indent="-387350" lvl="0" marL="457200" rtl="0" algn="l">
              <a:spcBef>
                <a:spcPts val="360"/>
              </a:spcBef>
              <a:spcAft>
                <a:spcPts val="0"/>
              </a:spcAft>
              <a:buSzPts val="2500"/>
              <a:buChar char="●"/>
            </a:pPr>
            <a:r>
              <a:rPr b="1" lang="en-US" sz="2000">
                <a:solidFill>
                  <a:schemeClr val="dk1"/>
                </a:solidFill>
              </a:rPr>
              <a:t>Data replication</a:t>
            </a:r>
            <a:endParaRPr b="1" sz="2000">
              <a:solidFill>
                <a:schemeClr val="dk1"/>
              </a:solidFill>
            </a:endParaRPr>
          </a:p>
          <a:p>
            <a:pPr indent="-355600" lvl="0" marL="457200" rtl="0" algn="l">
              <a:spcBef>
                <a:spcPts val="0"/>
              </a:spcBef>
              <a:spcAft>
                <a:spcPts val="0"/>
              </a:spcAft>
              <a:buSzPts val="2000"/>
              <a:buChar char="●"/>
            </a:pPr>
            <a:r>
              <a:rPr b="1" lang="en-US" sz="2000">
                <a:solidFill>
                  <a:schemeClr val="dk1"/>
                </a:solidFill>
              </a:rPr>
              <a:t>Parallel Transfer if </a:t>
            </a:r>
            <a:r>
              <a:rPr b="1" lang="en-US" sz="2000">
                <a:solidFill>
                  <a:schemeClr val="dk1"/>
                </a:solidFill>
              </a:rPr>
              <a:t>Multiple</a:t>
            </a:r>
            <a:r>
              <a:rPr b="1" lang="en-US" sz="2000">
                <a:solidFill>
                  <a:schemeClr val="dk1"/>
                </a:solidFill>
              </a:rPr>
              <a:t> Qu eryHits</a:t>
            </a:r>
            <a:endParaRPr b="1" sz="2000">
              <a:solidFill>
                <a:schemeClr val="dk1"/>
              </a:solidFill>
            </a:endParaRPr>
          </a:p>
          <a:p>
            <a:pPr indent="-355600" lvl="0" marL="457200" rtl="0" algn="l">
              <a:spcBef>
                <a:spcPts val="0"/>
              </a:spcBef>
              <a:spcAft>
                <a:spcPts val="0"/>
              </a:spcAft>
              <a:buSzPts val="2000"/>
              <a:buChar char="●"/>
            </a:pPr>
            <a:r>
              <a:rPr b="1" lang="en-US" sz="2000">
                <a:solidFill>
                  <a:schemeClr val="dk1"/>
                </a:solidFill>
              </a:rPr>
              <a:t>Heartbeat integration with Bootstrap also (currently </a:t>
            </a:r>
            <a:r>
              <a:rPr b="1" lang="en-US" sz="2000">
                <a:solidFill>
                  <a:schemeClr val="dk1"/>
                </a:solidFill>
              </a:rPr>
              <a:t>only</a:t>
            </a:r>
            <a:r>
              <a:rPr b="1" lang="en-US" sz="2000">
                <a:solidFill>
                  <a:schemeClr val="dk1"/>
                </a:solidFill>
              </a:rPr>
              <a:t> nodes do)</a:t>
            </a:r>
            <a:endParaRPr b="1" sz="2000">
              <a:solidFill>
                <a:schemeClr val="dk1"/>
              </a:solidFill>
            </a:endParaRPr>
          </a:p>
          <a:p>
            <a:pPr indent="-355600" lvl="0" marL="457200" rtl="0" algn="l">
              <a:spcBef>
                <a:spcPts val="0"/>
              </a:spcBef>
              <a:spcAft>
                <a:spcPts val="0"/>
              </a:spcAft>
              <a:buSzPts val="2000"/>
              <a:buChar char="●"/>
            </a:pPr>
            <a:r>
              <a:rPr b="1" lang="en-US" sz="2000">
                <a:solidFill>
                  <a:schemeClr val="dk1"/>
                </a:solidFill>
              </a:rPr>
              <a:t>Peer Authentication</a:t>
            </a:r>
            <a:endParaRPr b="1"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a:t>
            </a:r>
            <a:endParaRPr/>
          </a:p>
        </p:txBody>
      </p:sp>
      <p:sp>
        <p:nvSpPr>
          <p:cNvPr id="194" name="Google Shape;19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1200"/>
              </a:spcAft>
              <a:buClr>
                <a:schemeClr val="dk1"/>
              </a:buClr>
              <a:buSzPts val="3200"/>
              <a:buChar char="●"/>
            </a:pPr>
            <a:r>
              <a:rPr lang="en-US" sz="3200">
                <a:solidFill>
                  <a:schemeClr val="dk1"/>
                </a:solidFill>
                <a:latin typeface="Calibri"/>
                <a:ea typeface="Calibri"/>
                <a:cs typeface="Calibri"/>
                <a:sym typeface="Calibri"/>
              </a:rPr>
              <a:t>This project successfully implements the basic principles of the Gnutella protocol in a distributed, peer-to-peer file-sharing network. Through node discovery, communication, and file transfer mechanisms, the system mimics the decentralized nature of real-world P2P networks, ensuring nodes can share files without the need for a centralized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